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14" r:id="rId2"/>
    <p:sldId id="315" r:id="rId3"/>
    <p:sldId id="316" r:id="rId4"/>
    <p:sldId id="256" r:id="rId5"/>
    <p:sldId id="311" r:id="rId6"/>
    <p:sldId id="312" r:id="rId7"/>
    <p:sldId id="313" r:id="rId8"/>
    <p:sldId id="292" r:id="rId9"/>
    <p:sldId id="300" r:id="rId10"/>
    <p:sldId id="301" r:id="rId11"/>
    <p:sldId id="302" r:id="rId12"/>
    <p:sldId id="303" r:id="rId13"/>
    <p:sldId id="296" r:id="rId14"/>
    <p:sldId id="293" r:id="rId15"/>
    <p:sldId id="297" r:id="rId16"/>
    <p:sldId id="305" r:id="rId17"/>
    <p:sldId id="306" r:id="rId18"/>
    <p:sldId id="307" r:id="rId19"/>
    <p:sldId id="308" r:id="rId20"/>
    <p:sldId id="309" r:id="rId21"/>
    <p:sldId id="310" r:id="rId22"/>
    <p:sldId id="258" r:id="rId23"/>
    <p:sldId id="260" r:id="rId24"/>
    <p:sldId id="281" r:id="rId25"/>
    <p:sldId id="261" r:id="rId26"/>
    <p:sldId id="282" r:id="rId27"/>
    <p:sldId id="277" r:id="rId28"/>
    <p:sldId id="280" r:id="rId29"/>
    <p:sldId id="262" r:id="rId30"/>
    <p:sldId id="263" r:id="rId31"/>
    <p:sldId id="283" r:id="rId32"/>
    <p:sldId id="264" r:id="rId33"/>
    <p:sldId id="284" r:id="rId34"/>
    <p:sldId id="267" r:id="rId35"/>
    <p:sldId id="269" r:id="rId36"/>
    <p:sldId id="287" r:id="rId37"/>
    <p:sldId id="266" r:id="rId38"/>
    <p:sldId id="286" r:id="rId39"/>
    <p:sldId id="270" r:id="rId40"/>
    <p:sldId id="271" r:id="rId41"/>
    <p:sldId id="289" r:id="rId42"/>
    <p:sldId id="273" r:id="rId43"/>
    <p:sldId id="291" r:id="rId44"/>
    <p:sldId id="294" r:id="rId45"/>
    <p:sldId id="272" r:id="rId46"/>
    <p:sldId id="290" r:id="rId47"/>
    <p:sldId id="265" r:id="rId48"/>
    <p:sldId id="285" r:id="rId49"/>
    <p:sldId id="268" r:id="rId50"/>
    <p:sldId id="28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3639"/>
    <a:srgbClr val="ED738F"/>
    <a:srgbClr val="7FAA7B"/>
    <a:srgbClr val="A477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88568" autoAdjust="0"/>
  </p:normalViewPr>
  <p:slideViewPr>
    <p:cSldViewPr snapToGrid="0">
      <p:cViewPr varScale="1">
        <p:scale>
          <a:sx n="104" d="100"/>
          <a:sy n="104" d="100"/>
        </p:scale>
        <p:origin x="2621"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1A920-F874-4E32-A009-69BDFCCA909E}" type="datetimeFigureOut">
              <a:rPr lang="en-GB" smtClean="0"/>
              <a:t>17/01/2025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1623D-6113-48F5-AD22-B8B320AEA40E}" type="slidenum">
              <a:rPr lang="en-GB" smtClean="0"/>
              <a:t>‹#›</a:t>
            </a:fld>
            <a:endParaRPr lang="en-GB"/>
          </a:p>
        </p:txBody>
      </p:sp>
    </p:spTree>
    <p:extLst>
      <p:ext uri="{BB962C8B-B14F-4D97-AF65-F5344CB8AC3E}">
        <p14:creationId xmlns:p14="http://schemas.microsoft.com/office/powerpoint/2010/main" val="97022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11623D-6113-48F5-AD22-B8B320AEA40E}" type="slidenum">
              <a:rPr lang="en-GB" smtClean="0"/>
              <a:t>3</a:t>
            </a:fld>
            <a:endParaRPr lang="en-GB"/>
          </a:p>
        </p:txBody>
      </p:sp>
    </p:spTree>
    <p:extLst>
      <p:ext uri="{BB962C8B-B14F-4D97-AF65-F5344CB8AC3E}">
        <p14:creationId xmlns:p14="http://schemas.microsoft.com/office/powerpoint/2010/main" val="347524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11623D-6113-48F5-AD22-B8B320AEA40E}" type="slidenum">
              <a:rPr lang="en-GB" smtClean="0"/>
              <a:t>15</a:t>
            </a:fld>
            <a:endParaRPr lang="en-GB"/>
          </a:p>
        </p:txBody>
      </p:sp>
    </p:spTree>
    <p:extLst>
      <p:ext uri="{BB962C8B-B14F-4D97-AF65-F5344CB8AC3E}">
        <p14:creationId xmlns:p14="http://schemas.microsoft.com/office/powerpoint/2010/main" val="2475952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11623D-6113-48F5-AD22-B8B320AEA40E}" type="slidenum">
              <a:rPr lang="en-GB" smtClean="0"/>
              <a:t>16</a:t>
            </a:fld>
            <a:endParaRPr lang="en-GB"/>
          </a:p>
        </p:txBody>
      </p:sp>
    </p:spTree>
    <p:extLst>
      <p:ext uri="{BB962C8B-B14F-4D97-AF65-F5344CB8AC3E}">
        <p14:creationId xmlns:p14="http://schemas.microsoft.com/office/powerpoint/2010/main" val="110583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11623D-6113-48F5-AD22-B8B320AEA40E}" type="slidenum">
              <a:rPr lang="en-GB" smtClean="0"/>
              <a:t>17</a:t>
            </a:fld>
            <a:endParaRPr lang="en-GB"/>
          </a:p>
        </p:txBody>
      </p:sp>
    </p:spTree>
    <p:extLst>
      <p:ext uri="{BB962C8B-B14F-4D97-AF65-F5344CB8AC3E}">
        <p14:creationId xmlns:p14="http://schemas.microsoft.com/office/powerpoint/2010/main" val="1418470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11623D-6113-48F5-AD22-B8B320AEA40E}" type="slidenum">
              <a:rPr lang="en-GB" smtClean="0"/>
              <a:t>18</a:t>
            </a:fld>
            <a:endParaRPr lang="en-GB"/>
          </a:p>
        </p:txBody>
      </p:sp>
    </p:spTree>
    <p:extLst>
      <p:ext uri="{BB962C8B-B14F-4D97-AF65-F5344CB8AC3E}">
        <p14:creationId xmlns:p14="http://schemas.microsoft.com/office/powerpoint/2010/main" val="3122167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11623D-6113-48F5-AD22-B8B320AEA40E}" type="slidenum">
              <a:rPr lang="en-GB" smtClean="0"/>
              <a:t>19</a:t>
            </a:fld>
            <a:endParaRPr lang="en-GB"/>
          </a:p>
        </p:txBody>
      </p:sp>
    </p:spTree>
    <p:extLst>
      <p:ext uri="{BB962C8B-B14F-4D97-AF65-F5344CB8AC3E}">
        <p14:creationId xmlns:p14="http://schemas.microsoft.com/office/powerpoint/2010/main" val="2713474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11623D-6113-48F5-AD22-B8B320AEA40E}" type="slidenum">
              <a:rPr lang="en-GB" smtClean="0"/>
              <a:t>20</a:t>
            </a:fld>
            <a:endParaRPr lang="en-GB"/>
          </a:p>
        </p:txBody>
      </p:sp>
    </p:spTree>
    <p:extLst>
      <p:ext uri="{BB962C8B-B14F-4D97-AF65-F5344CB8AC3E}">
        <p14:creationId xmlns:p14="http://schemas.microsoft.com/office/powerpoint/2010/main" val="754169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11623D-6113-48F5-AD22-B8B320AEA40E}" type="slidenum">
              <a:rPr lang="en-GB" smtClean="0"/>
              <a:t>21</a:t>
            </a:fld>
            <a:endParaRPr lang="en-GB"/>
          </a:p>
        </p:txBody>
      </p:sp>
    </p:spTree>
    <p:extLst>
      <p:ext uri="{BB962C8B-B14F-4D97-AF65-F5344CB8AC3E}">
        <p14:creationId xmlns:p14="http://schemas.microsoft.com/office/powerpoint/2010/main" val="1032463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 radionuclides should be – solid alpha emitter, </a:t>
            </a:r>
            <a:r>
              <a:rPr lang="en-GB" dirty="0">
                <a:solidFill>
                  <a:srgbClr val="FF0000"/>
                </a:solidFill>
              </a:rPr>
              <a:t>half life of 100s-1000s of years</a:t>
            </a:r>
            <a:r>
              <a:rPr lang="en-GB" dirty="0"/>
              <a:t>. Uranium-235 and plutonium would not be suitable as it could be gathered up and used in a nuclear weapon(!)</a:t>
            </a:r>
          </a:p>
        </p:txBody>
      </p:sp>
      <p:sp>
        <p:nvSpPr>
          <p:cNvPr id="4" name="Slide Number Placeholder 3"/>
          <p:cNvSpPr>
            <a:spLocks noGrp="1"/>
          </p:cNvSpPr>
          <p:nvPr>
            <p:ph type="sldNum" sz="quarter" idx="5"/>
          </p:nvPr>
        </p:nvSpPr>
        <p:spPr/>
        <p:txBody>
          <a:bodyPr/>
          <a:lstStyle/>
          <a:p>
            <a:fld id="{5A11623D-6113-48F5-AD22-B8B320AEA40E}" type="slidenum">
              <a:rPr lang="en-GB" smtClean="0"/>
              <a:t>24</a:t>
            </a:fld>
            <a:endParaRPr lang="en-GB"/>
          </a:p>
        </p:txBody>
      </p:sp>
    </p:spTree>
    <p:extLst>
      <p:ext uri="{BB962C8B-B14F-4D97-AF65-F5344CB8AC3E}">
        <p14:creationId xmlns:p14="http://schemas.microsoft.com/office/powerpoint/2010/main" val="2128610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 radionuclides should be – alpha or beta emitter, solid, cheap, half life of 1s-10s of years, </a:t>
            </a:r>
          </a:p>
        </p:txBody>
      </p:sp>
      <p:sp>
        <p:nvSpPr>
          <p:cNvPr id="4" name="Slide Number Placeholder 3"/>
          <p:cNvSpPr>
            <a:spLocks noGrp="1"/>
          </p:cNvSpPr>
          <p:nvPr>
            <p:ph type="sldNum" sz="quarter" idx="5"/>
          </p:nvPr>
        </p:nvSpPr>
        <p:spPr/>
        <p:txBody>
          <a:bodyPr/>
          <a:lstStyle/>
          <a:p>
            <a:fld id="{5A11623D-6113-48F5-AD22-B8B320AEA40E}" type="slidenum">
              <a:rPr lang="en-GB" smtClean="0"/>
              <a:t>26</a:t>
            </a:fld>
            <a:endParaRPr lang="en-GB"/>
          </a:p>
        </p:txBody>
      </p:sp>
    </p:spTree>
    <p:extLst>
      <p:ext uri="{BB962C8B-B14F-4D97-AF65-F5344CB8AC3E}">
        <p14:creationId xmlns:p14="http://schemas.microsoft.com/office/powerpoint/2010/main" val="271377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 radionuclides should be – solid, emit gamma radiation, half life of 1s-10s of years, have a low cost and not be poisonous (e.g. lead).</a:t>
            </a:r>
          </a:p>
        </p:txBody>
      </p:sp>
      <p:sp>
        <p:nvSpPr>
          <p:cNvPr id="4" name="Slide Number Placeholder 3"/>
          <p:cNvSpPr>
            <a:spLocks noGrp="1"/>
          </p:cNvSpPr>
          <p:nvPr>
            <p:ph type="sldNum" sz="quarter" idx="5"/>
          </p:nvPr>
        </p:nvSpPr>
        <p:spPr/>
        <p:txBody>
          <a:bodyPr/>
          <a:lstStyle/>
          <a:p>
            <a:fld id="{5A11623D-6113-48F5-AD22-B8B320AEA40E}" type="slidenum">
              <a:rPr lang="en-GB" smtClean="0"/>
              <a:t>28</a:t>
            </a:fld>
            <a:endParaRPr lang="en-GB"/>
          </a:p>
        </p:txBody>
      </p:sp>
    </p:spTree>
    <p:extLst>
      <p:ext uri="{BB962C8B-B14F-4D97-AF65-F5344CB8AC3E}">
        <p14:creationId xmlns:p14="http://schemas.microsoft.com/office/powerpoint/2010/main" val="219188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solidFill>
                  <a:srgbClr val="090706"/>
                </a:solidFill>
                <a:latin typeface="*Tahoma-4585-Identity-H"/>
              </a:rPr>
              <a:t>Radiation is very simple,</a:t>
            </a:r>
          </a:p>
          <a:p>
            <a:pPr algn="l"/>
            <a:r>
              <a:rPr lang="en-US" sz="1800" b="0" i="0" u="none" strike="noStrike" baseline="0" dirty="0">
                <a:solidFill>
                  <a:srgbClr val="090706"/>
                </a:solidFill>
                <a:latin typeface="*Tahoma-4585-Identity-H"/>
              </a:rPr>
              <a:t>meaning a material (a chemical</a:t>
            </a:r>
          </a:p>
          <a:p>
            <a:pPr algn="l"/>
            <a:r>
              <a:rPr lang="en-US" sz="1800" b="0" i="0" u="none" strike="noStrike" baseline="0" dirty="0">
                <a:solidFill>
                  <a:srgbClr val="090706"/>
                </a:solidFill>
                <a:latin typeface="*Tahoma-4585-Identity-H"/>
              </a:rPr>
              <a:t>element in this case) that gives</a:t>
            </a:r>
          </a:p>
          <a:p>
            <a:pPr algn="l"/>
            <a:r>
              <a:rPr lang="en-US" sz="1800" b="0" i="0" u="none" strike="noStrike" baseline="0" dirty="0">
                <a:solidFill>
                  <a:srgbClr val="090706"/>
                </a:solidFill>
                <a:latin typeface="*Tahoma-4585-Identity-H"/>
              </a:rPr>
              <a:t>off, or radiates, something as</a:t>
            </a:r>
          </a:p>
          <a:p>
            <a:pPr algn="l"/>
            <a:r>
              <a:rPr lang="en-GB" sz="1800" b="0" i="0" u="none" strike="noStrike" baseline="0" dirty="0">
                <a:solidFill>
                  <a:srgbClr val="090706"/>
                </a:solidFill>
                <a:latin typeface="*Tahoma-4585-Identity-H"/>
              </a:rPr>
              <a:t>either particles or energy.</a:t>
            </a:r>
          </a:p>
          <a:p>
            <a:pPr algn="l"/>
            <a:r>
              <a:rPr lang="en-GB" sz="1800" b="0" i="0" u="none" strike="noStrike" baseline="0" dirty="0">
                <a:solidFill>
                  <a:srgbClr val="090706"/>
                </a:solidFill>
                <a:latin typeface="*Tahoma-4585-Identity-H"/>
              </a:rPr>
              <a:t>Certain elements, like uranium</a:t>
            </a:r>
          </a:p>
          <a:p>
            <a:pPr algn="l"/>
            <a:r>
              <a:rPr lang="en-GB" sz="1800" b="0" i="0" u="none" strike="noStrike" baseline="0" dirty="0">
                <a:solidFill>
                  <a:srgbClr val="090706"/>
                </a:solidFill>
                <a:latin typeface="*Tahoma-4585-Identity-H"/>
              </a:rPr>
              <a:t>only have unstable isotopes,</a:t>
            </a:r>
          </a:p>
          <a:p>
            <a:pPr algn="l"/>
            <a:r>
              <a:rPr lang="en-GB" sz="1800" b="0" i="0" u="none" strike="noStrike" baseline="0" dirty="0">
                <a:solidFill>
                  <a:srgbClr val="090706"/>
                </a:solidFill>
                <a:latin typeface="*Tahoma-4585-Identity-H"/>
              </a:rPr>
              <a:t>whilst other elements, like</a:t>
            </a:r>
          </a:p>
          <a:p>
            <a:pPr algn="l"/>
            <a:r>
              <a:rPr lang="en-US" sz="1800" b="0" i="0" u="none" strike="noStrike" baseline="0" dirty="0">
                <a:solidFill>
                  <a:srgbClr val="090706"/>
                </a:solidFill>
                <a:latin typeface="*Tahoma-4585-Identity-H"/>
              </a:rPr>
              <a:t>carbon have isotopes that can</a:t>
            </a:r>
          </a:p>
          <a:p>
            <a:pPr algn="l"/>
            <a:r>
              <a:rPr lang="en-US" sz="1800" b="0" i="0" u="none" strike="noStrike" baseline="0" dirty="0">
                <a:solidFill>
                  <a:srgbClr val="090706"/>
                </a:solidFill>
                <a:latin typeface="*Tahoma-4585-Identity-H"/>
              </a:rPr>
              <a:t>be stable or unstable. </a:t>
            </a:r>
            <a:r>
              <a:rPr lang="en-US" sz="1800" b="0" i="0" u="none" strike="noStrike" baseline="0" dirty="0">
                <a:solidFill>
                  <a:srgbClr val="090706"/>
                </a:solidFill>
                <a:latin typeface="*Tahoma-Identity-H"/>
              </a:rPr>
              <a:t>U</a:t>
            </a:r>
            <a:r>
              <a:rPr lang="en-US" sz="1800" b="0" i="0" u="none" strike="noStrike" baseline="0" dirty="0">
                <a:solidFill>
                  <a:srgbClr val="090706"/>
                </a:solidFill>
                <a:latin typeface="*Tahoma-4585-Identity-H"/>
              </a:rPr>
              <a:t>nstable</a:t>
            </a:r>
          </a:p>
          <a:p>
            <a:pPr algn="l"/>
            <a:r>
              <a:rPr lang="en-GB" sz="1800" b="0" i="0" u="none" strike="noStrike" baseline="0" dirty="0">
                <a:solidFill>
                  <a:srgbClr val="090706"/>
                </a:solidFill>
                <a:latin typeface="*Tahoma-4585-Identity-H"/>
              </a:rPr>
              <a:t>isotopes (collectively called</a:t>
            </a:r>
          </a:p>
          <a:p>
            <a:pPr algn="l"/>
            <a:r>
              <a:rPr lang="en-GB" sz="1800" b="0" i="0" u="none" strike="noStrike" baseline="0" dirty="0">
                <a:solidFill>
                  <a:srgbClr val="090706"/>
                </a:solidFill>
                <a:latin typeface="*Tahoma-4585-Identity-H"/>
              </a:rPr>
              <a:t>radionuclides or radioisotopes)</a:t>
            </a:r>
          </a:p>
          <a:p>
            <a:pPr algn="l"/>
            <a:r>
              <a:rPr lang="en-GB" sz="1800" b="0" i="0" u="none" strike="noStrike" baseline="0" dirty="0">
                <a:solidFill>
                  <a:srgbClr val="090706"/>
                </a:solidFill>
                <a:latin typeface="*Tahoma-4585-Identity-H"/>
              </a:rPr>
              <a:t>are radioactive, meaning the</a:t>
            </a:r>
          </a:p>
          <a:p>
            <a:pPr algn="l"/>
            <a:r>
              <a:rPr lang="en-US" sz="1800" b="0" i="0" u="none" strike="noStrike" baseline="0" dirty="0">
                <a:solidFill>
                  <a:srgbClr val="090706"/>
                </a:solidFill>
                <a:latin typeface="*Tahoma-4585-Identity-H"/>
              </a:rPr>
              <a:t>number of neutrons and protons</a:t>
            </a:r>
          </a:p>
          <a:p>
            <a:pPr algn="l"/>
            <a:r>
              <a:rPr lang="en-US" sz="1800" b="0" i="0" u="none" strike="noStrike" baseline="0" dirty="0">
                <a:solidFill>
                  <a:srgbClr val="090706"/>
                </a:solidFill>
                <a:latin typeface="*Tahoma-4585-Identity-H"/>
              </a:rPr>
              <a:t>in their nucleus is unbalanced,</a:t>
            </a:r>
          </a:p>
          <a:p>
            <a:pPr algn="l"/>
            <a:r>
              <a:rPr lang="en-US" sz="1800" b="0" i="0" u="none" strike="noStrike" baseline="0" dirty="0">
                <a:solidFill>
                  <a:srgbClr val="090706"/>
                </a:solidFill>
                <a:latin typeface="*Tahoma-4585-Identity-H"/>
              </a:rPr>
              <a:t>and they want to become stable.</a:t>
            </a:r>
          </a:p>
          <a:p>
            <a:pPr algn="l"/>
            <a:r>
              <a:rPr lang="en-US" sz="1800" b="0" i="0" u="none" strike="noStrike" baseline="0" dirty="0">
                <a:solidFill>
                  <a:srgbClr val="090706"/>
                </a:solidFill>
                <a:latin typeface="*Tahoma-4585-Identity-H"/>
              </a:rPr>
              <a:t>They mostly do this by emitting</a:t>
            </a:r>
          </a:p>
          <a:p>
            <a:pPr algn="l"/>
            <a:r>
              <a:rPr lang="en-GB" sz="1800" b="0" i="0" u="none" strike="noStrike" baseline="0" dirty="0">
                <a:solidFill>
                  <a:srgbClr val="090706"/>
                </a:solidFill>
                <a:latin typeface="*Tahoma-4585-Identity-H"/>
              </a:rPr>
              <a:t>alpha, beta and gamma</a:t>
            </a:r>
          </a:p>
          <a:p>
            <a:pPr algn="l"/>
            <a:r>
              <a:rPr lang="en-GB" sz="1800" b="0" i="0" u="none" strike="noStrike" baseline="0" dirty="0">
                <a:solidFill>
                  <a:srgbClr val="090706"/>
                </a:solidFill>
                <a:latin typeface="*Tahoma-4585-Identity-H"/>
              </a:rPr>
              <a:t>radiation (other types of</a:t>
            </a:r>
          </a:p>
          <a:p>
            <a:pPr algn="l"/>
            <a:r>
              <a:rPr lang="en-GB" sz="1800" b="0" i="0" u="none" strike="noStrike" baseline="0" dirty="0">
                <a:solidFill>
                  <a:srgbClr val="090706"/>
                </a:solidFill>
                <a:latin typeface="*Tahoma-4585-Identity-H"/>
              </a:rPr>
              <a:t>radiation such as neutron</a:t>
            </a:r>
          </a:p>
          <a:p>
            <a:pPr algn="l"/>
            <a:r>
              <a:rPr lang="en-GB" sz="1800" b="0" i="0" u="none" strike="noStrike" baseline="0" dirty="0">
                <a:solidFill>
                  <a:srgbClr val="090706"/>
                </a:solidFill>
                <a:latin typeface="*Tahoma-4585-Identity-H"/>
              </a:rPr>
              <a:t>radiation and positron radiation</a:t>
            </a:r>
          </a:p>
          <a:p>
            <a:pPr algn="l"/>
            <a:r>
              <a:rPr lang="en-US" sz="1800" b="0" i="0" u="none" strike="noStrike" baseline="0" dirty="0">
                <a:solidFill>
                  <a:srgbClr val="090706"/>
                </a:solidFill>
                <a:latin typeface="*Tahoma-4585-Identity-H"/>
              </a:rPr>
              <a:t>do exist but are quite rare).</a:t>
            </a:r>
            <a:endParaRPr lang="en-GB" dirty="0"/>
          </a:p>
        </p:txBody>
      </p:sp>
      <p:sp>
        <p:nvSpPr>
          <p:cNvPr id="4" name="Slide Number Placeholder 3"/>
          <p:cNvSpPr>
            <a:spLocks noGrp="1"/>
          </p:cNvSpPr>
          <p:nvPr>
            <p:ph type="sldNum" sz="quarter" idx="5"/>
          </p:nvPr>
        </p:nvSpPr>
        <p:spPr/>
        <p:txBody>
          <a:bodyPr/>
          <a:lstStyle/>
          <a:p>
            <a:fld id="{5A11623D-6113-48F5-AD22-B8B320AEA40E}" type="slidenum">
              <a:rPr lang="en-GB" smtClean="0"/>
              <a:t>4</a:t>
            </a:fld>
            <a:endParaRPr lang="en-GB"/>
          </a:p>
        </p:txBody>
      </p:sp>
    </p:spTree>
    <p:extLst>
      <p:ext uri="{BB962C8B-B14F-4D97-AF65-F5344CB8AC3E}">
        <p14:creationId xmlns:p14="http://schemas.microsoft.com/office/powerpoint/2010/main" val="1056522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 radionuclides should be – gas, gamma emitter, half life of hours/days/months, cheap</a:t>
            </a:r>
          </a:p>
        </p:txBody>
      </p:sp>
      <p:sp>
        <p:nvSpPr>
          <p:cNvPr id="4" name="Slide Number Placeholder 3"/>
          <p:cNvSpPr>
            <a:spLocks noGrp="1"/>
          </p:cNvSpPr>
          <p:nvPr>
            <p:ph type="sldNum" sz="quarter" idx="5"/>
          </p:nvPr>
        </p:nvSpPr>
        <p:spPr/>
        <p:txBody>
          <a:bodyPr/>
          <a:lstStyle/>
          <a:p>
            <a:fld id="{5A11623D-6113-48F5-AD22-B8B320AEA40E}" type="slidenum">
              <a:rPr lang="en-GB" smtClean="0"/>
              <a:t>31</a:t>
            </a:fld>
            <a:endParaRPr lang="en-GB"/>
          </a:p>
        </p:txBody>
      </p:sp>
    </p:spTree>
    <p:extLst>
      <p:ext uri="{BB962C8B-B14F-4D97-AF65-F5344CB8AC3E}">
        <p14:creationId xmlns:p14="http://schemas.microsoft.com/office/powerpoint/2010/main" val="1233342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 radionuclides should be – concentrating in the thyroid, solid or liquid, half life of hours/days/weeks</a:t>
            </a:r>
          </a:p>
        </p:txBody>
      </p:sp>
      <p:sp>
        <p:nvSpPr>
          <p:cNvPr id="4" name="Slide Number Placeholder 3"/>
          <p:cNvSpPr>
            <a:spLocks noGrp="1"/>
          </p:cNvSpPr>
          <p:nvPr>
            <p:ph type="sldNum" sz="quarter" idx="5"/>
          </p:nvPr>
        </p:nvSpPr>
        <p:spPr/>
        <p:txBody>
          <a:bodyPr/>
          <a:lstStyle/>
          <a:p>
            <a:fld id="{5A11623D-6113-48F5-AD22-B8B320AEA40E}" type="slidenum">
              <a:rPr lang="en-GB" smtClean="0"/>
              <a:t>33</a:t>
            </a:fld>
            <a:endParaRPr lang="en-GB"/>
          </a:p>
        </p:txBody>
      </p:sp>
    </p:spTree>
    <p:extLst>
      <p:ext uri="{BB962C8B-B14F-4D97-AF65-F5344CB8AC3E}">
        <p14:creationId xmlns:p14="http://schemas.microsoft.com/office/powerpoint/2010/main" val="3641685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 radionuclides should be – solid, half life of many years, cheap, large relative atomic mass</a:t>
            </a:r>
          </a:p>
        </p:txBody>
      </p:sp>
      <p:sp>
        <p:nvSpPr>
          <p:cNvPr id="4" name="Slide Number Placeholder 3"/>
          <p:cNvSpPr>
            <a:spLocks noGrp="1"/>
          </p:cNvSpPr>
          <p:nvPr>
            <p:ph type="sldNum" sz="quarter" idx="5"/>
          </p:nvPr>
        </p:nvSpPr>
        <p:spPr/>
        <p:txBody>
          <a:bodyPr/>
          <a:lstStyle/>
          <a:p>
            <a:fld id="{5A11623D-6113-48F5-AD22-B8B320AEA40E}" type="slidenum">
              <a:rPr lang="en-GB" smtClean="0"/>
              <a:t>36</a:t>
            </a:fld>
            <a:endParaRPr lang="en-GB"/>
          </a:p>
        </p:txBody>
      </p:sp>
    </p:spTree>
    <p:extLst>
      <p:ext uri="{BB962C8B-B14F-4D97-AF65-F5344CB8AC3E}">
        <p14:creationId xmlns:p14="http://schemas.microsoft.com/office/powerpoint/2010/main" val="2226318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 radionuclides should be – solid, pure alpha emitter (to avoid irradiating other satellite components), half life of years (but &lt;100 years), cheap, natural</a:t>
            </a:r>
          </a:p>
        </p:txBody>
      </p:sp>
      <p:sp>
        <p:nvSpPr>
          <p:cNvPr id="4" name="Slide Number Placeholder 3"/>
          <p:cNvSpPr>
            <a:spLocks noGrp="1"/>
          </p:cNvSpPr>
          <p:nvPr>
            <p:ph type="sldNum" sz="quarter" idx="5"/>
          </p:nvPr>
        </p:nvSpPr>
        <p:spPr/>
        <p:txBody>
          <a:bodyPr/>
          <a:lstStyle/>
          <a:p>
            <a:fld id="{5A11623D-6113-48F5-AD22-B8B320AEA40E}" type="slidenum">
              <a:rPr lang="en-GB" smtClean="0"/>
              <a:t>38</a:t>
            </a:fld>
            <a:endParaRPr lang="en-GB"/>
          </a:p>
        </p:txBody>
      </p:sp>
    </p:spTree>
    <p:extLst>
      <p:ext uri="{BB962C8B-B14F-4D97-AF65-F5344CB8AC3E}">
        <p14:creationId xmlns:p14="http://schemas.microsoft.com/office/powerpoint/2010/main" val="3052997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Ideal radionuclides should be – solid or liquid, beta emitter, half life of days/weeks/months, cheap, natural, low danger and low environmental impact</a:t>
            </a:r>
          </a:p>
          <a:p>
            <a:endParaRPr lang="en-GB" dirty="0"/>
          </a:p>
        </p:txBody>
      </p:sp>
      <p:sp>
        <p:nvSpPr>
          <p:cNvPr id="4" name="Slide Number Placeholder 3"/>
          <p:cNvSpPr>
            <a:spLocks noGrp="1"/>
          </p:cNvSpPr>
          <p:nvPr>
            <p:ph type="sldNum" sz="quarter" idx="5"/>
          </p:nvPr>
        </p:nvSpPr>
        <p:spPr/>
        <p:txBody>
          <a:bodyPr/>
          <a:lstStyle/>
          <a:p>
            <a:fld id="{5A11623D-6113-48F5-AD22-B8B320AEA40E}" type="slidenum">
              <a:rPr lang="en-GB" smtClean="0"/>
              <a:t>41</a:t>
            </a:fld>
            <a:endParaRPr lang="en-GB"/>
          </a:p>
        </p:txBody>
      </p:sp>
    </p:spTree>
    <p:extLst>
      <p:ext uri="{BB962C8B-B14F-4D97-AF65-F5344CB8AC3E}">
        <p14:creationId xmlns:p14="http://schemas.microsoft.com/office/powerpoint/2010/main" val="1564464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 radionuclides should be – solid, beta +/- gamma emitter, low environmental impact and danger, half life of months/years and cheap</a:t>
            </a:r>
          </a:p>
        </p:txBody>
      </p:sp>
      <p:sp>
        <p:nvSpPr>
          <p:cNvPr id="4" name="Slide Number Placeholder 3"/>
          <p:cNvSpPr>
            <a:spLocks noGrp="1"/>
          </p:cNvSpPr>
          <p:nvPr>
            <p:ph type="sldNum" sz="quarter" idx="5"/>
          </p:nvPr>
        </p:nvSpPr>
        <p:spPr/>
        <p:txBody>
          <a:bodyPr/>
          <a:lstStyle/>
          <a:p>
            <a:fld id="{5A11623D-6113-48F5-AD22-B8B320AEA40E}" type="slidenum">
              <a:rPr lang="en-GB" smtClean="0"/>
              <a:t>43</a:t>
            </a:fld>
            <a:endParaRPr lang="en-GB"/>
          </a:p>
        </p:txBody>
      </p:sp>
    </p:spTree>
    <p:extLst>
      <p:ext uri="{BB962C8B-B14F-4D97-AF65-F5344CB8AC3E}">
        <p14:creationId xmlns:p14="http://schemas.microsoft.com/office/powerpoint/2010/main" val="3787465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 radionuclides should be – solid, beta +/- gamma emitter, half life of years, natural, abundant in wood</a:t>
            </a:r>
          </a:p>
        </p:txBody>
      </p:sp>
      <p:sp>
        <p:nvSpPr>
          <p:cNvPr id="4" name="Slide Number Placeholder 3"/>
          <p:cNvSpPr>
            <a:spLocks noGrp="1"/>
          </p:cNvSpPr>
          <p:nvPr>
            <p:ph type="sldNum" sz="quarter" idx="5"/>
          </p:nvPr>
        </p:nvSpPr>
        <p:spPr/>
        <p:txBody>
          <a:bodyPr/>
          <a:lstStyle/>
          <a:p>
            <a:fld id="{5A11623D-6113-48F5-AD22-B8B320AEA40E}" type="slidenum">
              <a:rPr lang="en-GB" smtClean="0"/>
              <a:t>46</a:t>
            </a:fld>
            <a:endParaRPr lang="en-GB"/>
          </a:p>
        </p:txBody>
      </p:sp>
    </p:spTree>
    <p:extLst>
      <p:ext uri="{BB962C8B-B14F-4D97-AF65-F5344CB8AC3E}">
        <p14:creationId xmlns:p14="http://schemas.microsoft.com/office/powerpoint/2010/main" val="3489729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 radionuclides should be – beta +/- gamma emitter, can be absorbed by bone, solid or liquid, half life of hours/days/weeks, cheap and natural</a:t>
            </a:r>
          </a:p>
        </p:txBody>
      </p:sp>
      <p:sp>
        <p:nvSpPr>
          <p:cNvPr id="4" name="Slide Number Placeholder 3"/>
          <p:cNvSpPr>
            <a:spLocks noGrp="1"/>
          </p:cNvSpPr>
          <p:nvPr>
            <p:ph type="sldNum" sz="quarter" idx="5"/>
          </p:nvPr>
        </p:nvSpPr>
        <p:spPr/>
        <p:txBody>
          <a:bodyPr/>
          <a:lstStyle/>
          <a:p>
            <a:fld id="{5A11623D-6113-48F5-AD22-B8B320AEA40E}" type="slidenum">
              <a:rPr lang="en-GB" smtClean="0"/>
              <a:t>48</a:t>
            </a:fld>
            <a:endParaRPr lang="en-GB"/>
          </a:p>
        </p:txBody>
      </p:sp>
    </p:spTree>
    <p:extLst>
      <p:ext uri="{BB962C8B-B14F-4D97-AF65-F5344CB8AC3E}">
        <p14:creationId xmlns:p14="http://schemas.microsoft.com/office/powerpoint/2010/main" val="543497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 radionuclides should be – solid, half life of many years, cheap, large relative atomic mass</a:t>
            </a:r>
          </a:p>
        </p:txBody>
      </p:sp>
      <p:sp>
        <p:nvSpPr>
          <p:cNvPr id="4" name="Slide Number Placeholder 3"/>
          <p:cNvSpPr>
            <a:spLocks noGrp="1"/>
          </p:cNvSpPr>
          <p:nvPr>
            <p:ph type="sldNum" sz="quarter" idx="5"/>
          </p:nvPr>
        </p:nvSpPr>
        <p:spPr/>
        <p:txBody>
          <a:bodyPr/>
          <a:lstStyle/>
          <a:p>
            <a:fld id="{5A11623D-6113-48F5-AD22-B8B320AEA40E}" type="slidenum">
              <a:rPr lang="en-GB" smtClean="0"/>
              <a:t>50</a:t>
            </a:fld>
            <a:endParaRPr lang="en-GB"/>
          </a:p>
        </p:txBody>
      </p:sp>
    </p:spTree>
    <p:extLst>
      <p:ext uri="{BB962C8B-B14F-4D97-AF65-F5344CB8AC3E}">
        <p14:creationId xmlns:p14="http://schemas.microsoft.com/office/powerpoint/2010/main" val="21705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CEF14-0813-32EB-D7F8-591A6D299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E3E67-19F8-41C3-8A4F-F780090295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4FA7B-C19B-B1A1-2B52-11081B928765}"/>
              </a:ext>
            </a:extLst>
          </p:cNvPr>
          <p:cNvSpPr>
            <a:spLocks noGrp="1"/>
          </p:cNvSpPr>
          <p:nvPr>
            <p:ph type="body" idx="1"/>
          </p:nvPr>
        </p:nvSpPr>
        <p:spPr/>
        <p:txBody>
          <a:bodyPr/>
          <a:lstStyle/>
          <a:p>
            <a:pPr algn="l"/>
            <a:r>
              <a:rPr lang="en-GB" sz="1800" b="0" i="0" u="none" strike="noStrike" baseline="0" dirty="0">
                <a:solidFill>
                  <a:srgbClr val="090706"/>
                </a:solidFill>
                <a:latin typeface="*Tahoma-4585-Identity-H"/>
              </a:rPr>
              <a:t>Radiation is very simple,</a:t>
            </a:r>
          </a:p>
          <a:p>
            <a:pPr algn="l"/>
            <a:r>
              <a:rPr lang="en-US" sz="1800" b="0" i="0" u="none" strike="noStrike" baseline="0" dirty="0">
                <a:solidFill>
                  <a:srgbClr val="090706"/>
                </a:solidFill>
                <a:latin typeface="*Tahoma-4585-Identity-H"/>
              </a:rPr>
              <a:t>meaning a material (a chemical</a:t>
            </a:r>
          </a:p>
          <a:p>
            <a:pPr algn="l"/>
            <a:r>
              <a:rPr lang="en-US" sz="1800" b="0" i="0" u="none" strike="noStrike" baseline="0" dirty="0">
                <a:solidFill>
                  <a:srgbClr val="090706"/>
                </a:solidFill>
                <a:latin typeface="*Tahoma-4585-Identity-H"/>
              </a:rPr>
              <a:t>element in this case) that gives</a:t>
            </a:r>
          </a:p>
          <a:p>
            <a:pPr algn="l"/>
            <a:r>
              <a:rPr lang="en-US" sz="1800" b="0" i="0" u="none" strike="noStrike" baseline="0" dirty="0">
                <a:solidFill>
                  <a:srgbClr val="090706"/>
                </a:solidFill>
                <a:latin typeface="*Tahoma-4585-Identity-H"/>
              </a:rPr>
              <a:t>off, or radiates, something as</a:t>
            </a:r>
          </a:p>
          <a:p>
            <a:pPr algn="l"/>
            <a:r>
              <a:rPr lang="en-GB" sz="1800" b="0" i="0" u="none" strike="noStrike" baseline="0" dirty="0">
                <a:solidFill>
                  <a:srgbClr val="090706"/>
                </a:solidFill>
                <a:latin typeface="*Tahoma-4585-Identity-H"/>
              </a:rPr>
              <a:t>either particles or energy.</a:t>
            </a:r>
          </a:p>
          <a:p>
            <a:pPr algn="l"/>
            <a:r>
              <a:rPr lang="en-GB" sz="1800" b="0" i="0" u="none" strike="noStrike" baseline="0" dirty="0">
                <a:solidFill>
                  <a:srgbClr val="090706"/>
                </a:solidFill>
                <a:latin typeface="*Tahoma-4585-Identity-H"/>
              </a:rPr>
              <a:t>Certain elements, like uranium</a:t>
            </a:r>
          </a:p>
          <a:p>
            <a:pPr algn="l"/>
            <a:r>
              <a:rPr lang="en-GB" sz="1800" b="0" i="0" u="none" strike="noStrike" baseline="0" dirty="0">
                <a:solidFill>
                  <a:srgbClr val="090706"/>
                </a:solidFill>
                <a:latin typeface="*Tahoma-4585-Identity-H"/>
              </a:rPr>
              <a:t>only have unstable isotopes,</a:t>
            </a:r>
          </a:p>
          <a:p>
            <a:pPr algn="l"/>
            <a:r>
              <a:rPr lang="en-GB" sz="1800" b="0" i="0" u="none" strike="noStrike" baseline="0" dirty="0">
                <a:solidFill>
                  <a:srgbClr val="090706"/>
                </a:solidFill>
                <a:latin typeface="*Tahoma-4585-Identity-H"/>
              </a:rPr>
              <a:t>whilst other elements, like</a:t>
            </a:r>
          </a:p>
          <a:p>
            <a:pPr algn="l"/>
            <a:r>
              <a:rPr lang="en-US" sz="1800" b="0" i="0" u="none" strike="noStrike" baseline="0" dirty="0">
                <a:solidFill>
                  <a:srgbClr val="090706"/>
                </a:solidFill>
                <a:latin typeface="*Tahoma-4585-Identity-H"/>
              </a:rPr>
              <a:t>carbon have isotopes that can</a:t>
            </a:r>
          </a:p>
          <a:p>
            <a:pPr algn="l"/>
            <a:r>
              <a:rPr lang="en-US" sz="1800" b="0" i="0" u="none" strike="noStrike" baseline="0" dirty="0">
                <a:solidFill>
                  <a:srgbClr val="090706"/>
                </a:solidFill>
                <a:latin typeface="*Tahoma-4585-Identity-H"/>
              </a:rPr>
              <a:t>be stable or unstable. </a:t>
            </a:r>
            <a:r>
              <a:rPr lang="en-US" sz="1800" b="0" i="0" u="none" strike="noStrike" baseline="0" dirty="0">
                <a:solidFill>
                  <a:srgbClr val="090706"/>
                </a:solidFill>
                <a:latin typeface="*Tahoma-Identity-H"/>
              </a:rPr>
              <a:t>U</a:t>
            </a:r>
            <a:r>
              <a:rPr lang="en-US" sz="1800" b="0" i="0" u="none" strike="noStrike" baseline="0" dirty="0">
                <a:solidFill>
                  <a:srgbClr val="090706"/>
                </a:solidFill>
                <a:latin typeface="*Tahoma-4585-Identity-H"/>
              </a:rPr>
              <a:t>nstable</a:t>
            </a:r>
          </a:p>
          <a:p>
            <a:pPr algn="l"/>
            <a:r>
              <a:rPr lang="en-GB" sz="1800" b="0" i="0" u="none" strike="noStrike" baseline="0" dirty="0">
                <a:solidFill>
                  <a:srgbClr val="090706"/>
                </a:solidFill>
                <a:latin typeface="*Tahoma-4585-Identity-H"/>
              </a:rPr>
              <a:t>isotopes (collectively called</a:t>
            </a:r>
          </a:p>
          <a:p>
            <a:pPr algn="l"/>
            <a:r>
              <a:rPr lang="en-GB" sz="1800" b="0" i="0" u="none" strike="noStrike" baseline="0" dirty="0">
                <a:solidFill>
                  <a:srgbClr val="090706"/>
                </a:solidFill>
                <a:latin typeface="*Tahoma-4585-Identity-H"/>
              </a:rPr>
              <a:t>radionuclides or radioisotopes)</a:t>
            </a:r>
          </a:p>
          <a:p>
            <a:pPr algn="l"/>
            <a:r>
              <a:rPr lang="en-GB" sz="1800" b="0" i="0" u="none" strike="noStrike" baseline="0" dirty="0">
                <a:solidFill>
                  <a:srgbClr val="090706"/>
                </a:solidFill>
                <a:latin typeface="*Tahoma-4585-Identity-H"/>
              </a:rPr>
              <a:t>are radioactive, meaning the</a:t>
            </a:r>
          </a:p>
          <a:p>
            <a:pPr algn="l"/>
            <a:r>
              <a:rPr lang="en-US" sz="1800" b="0" i="0" u="none" strike="noStrike" baseline="0" dirty="0">
                <a:solidFill>
                  <a:srgbClr val="090706"/>
                </a:solidFill>
                <a:latin typeface="*Tahoma-4585-Identity-H"/>
              </a:rPr>
              <a:t>number of neutrons and protons</a:t>
            </a:r>
          </a:p>
          <a:p>
            <a:pPr algn="l"/>
            <a:r>
              <a:rPr lang="en-US" sz="1800" b="0" i="0" u="none" strike="noStrike" baseline="0" dirty="0">
                <a:solidFill>
                  <a:srgbClr val="090706"/>
                </a:solidFill>
                <a:latin typeface="*Tahoma-4585-Identity-H"/>
              </a:rPr>
              <a:t>in their nucleus is unbalanced,</a:t>
            </a:r>
          </a:p>
          <a:p>
            <a:pPr algn="l"/>
            <a:r>
              <a:rPr lang="en-US" sz="1800" b="0" i="0" u="none" strike="noStrike" baseline="0" dirty="0">
                <a:solidFill>
                  <a:srgbClr val="090706"/>
                </a:solidFill>
                <a:latin typeface="*Tahoma-4585-Identity-H"/>
              </a:rPr>
              <a:t>and they want to become stable.</a:t>
            </a:r>
          </a:p>
          <a:p>
            <a:pPr algn="l"/>
            <a:r>
              <a:rPr lang="en-US" sz="1800" b="0" i="0" u="none" strike="noStrike" baseline="0" dirty="0">
                <a:solidFill>
                  <a:srgbClr val="090706"/>
                </a:solidFill>
                <a:latin typeface="*Tahoma-4585-Identity-H"/>
              </a:rPr>
              <a:t>They mostly do this by emitting</a:t>
            </a:r>
          </a:p>
          <a:p>
            <a:pPr algn="l"/>
            <a:r>
              <a:rPr lang="en-GB" sz="1800" b="0" i="0" u="none" strike="noStrike" baseline="0" dirty="0">
                <a:solidFill>
                  <a:srgbClr val="090706"/>
                </a:solidFill>
                <a:latin typeface="*Tahoma-4585-Identity-H"/>
              </a:rPr>
              <a:t>alpha, beta and gamma</a:t>
            </a:r>
          </a:p>
          <a:p>
            <a:pPr algn="l"/>
            <a:r>
              <a:rPr lang="en-GB" sz="1800" b="0" i="0" u="none" strike="noStrike" baseline="0" dirty="0">
                <a:solidFill>
                  <a:srgbClr val="090706"/>
                </a:solidFill>
                <a:latin typeface="*Tahoma-4585-Identity-H"/>
              </a:rPr>
              <a:t>radiation (other types of</a:t>
            </a:r>
          </a:p>
          <a:p>
            <a:pPr algn="l"/>
            <a:r>
              <a:rPr lang="en-GB" sz="1800" b="0" i="0" u="none" strike="noStrike" baseline="0" dirty="0">
                <a:solidFill>
                  <a:srgbClr val="090706"/>
                </a:solidFill>
                <a:latin typeface="*Tahoma-4585-Identity-H"/>
              </a:rPr>
              <a:t>radiation such as neutron</a:t>
            </a:r>
          </a:p>
          <a:p>
            <a:pPr algn="l"/>
            <a:r>
              <a:rPr lang="en-GB" sz="1800" b="0" i="0" u="none" strike="noStrike" baseline="0" dirty="0">
                <a:solidFill>
                  <a:srgbClr val="090706"/>
                </a:solidFill>
                <a:latin typeface="*Tahoma-4585-Identity-H"/>
              </a:rPr>
              <a:t>radiation and positron radiation</a:t>
            </a:r>
          </a:p>
          <a:p>
            <a:pPr algn="l"/>
            <a:r>
              <a:rPr lang="en-US" sz="1800" b="0" i="0" u="none" strike="noStrike" baseline="0" dirty="0">
                <a:solidFill>
                  <a:srgbClr val="090706"/>
                </a:solidFill>
                <a:latin typeface="*Tahoma-4585-Identity-H"/>
              </a:rPr>
              <a:t>do exist but are quite rare).</a:t>
            </a:r>
            <a:endParaRPr lang="en-GB" dirty="0"/>
          </a:p>
        </p:txBody>
      </p:sp>
      <p:sp>
        <p:nvSpPr>
          <p:cNvPr id="4" name="Slide Number Placeholder 3">
            <a:extLst>
              <a:ext uri="{FF2B5EF4-FFF2-40B4-BE49-F238E27FC236}">
                <a16:creationId xmlns:a16="http://schemas.microsoft.com/office/drawing/2014/main" id="{5F664410-73B1-AD19-056B-BC564931CCBC}"/>
              </a:ext>
            </a:extLst>
          </p:cNvPr>
          <p:cNvSpPr>
            <a:spLocks noGrp="1"/>
          </p:cNvSpPr>
          <p:nvPr>
            <p:ph type="sldNum" sz="quarter" idx="5"/>
          </p:nvPr>
        </p:nvSpPr>
        <p:spPr/>
        <p:txBody>
          <a:bodyPr/>
          <a:lstStyle/>
          <a:p>
            <a:fld id="{5A11623D-6113-48F5-AD22-B8B320AEA40E}" type="slidenum">
              <a:rPr lang="en-GB" smtClean="0"/>
              <a:t>5</a:t>
            </a:fld>
            <a:endParaRPr lang="en-GB"/>
          </a:p>
        </p:txBody>
      </p:sp>
    </p:spTree>
    <p:extLst>
      <p:ext uri="{BB962C8B-B14F-4D97-AF65-F5344CB8AC3E}">
        <p14:creationId xmlns:p14="http://schemas.microsoft.com/office/powerpoint/2010/main" val="4009073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4351E-0D15-E1A3-B9BD-8233C2AB6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452EB-3E2B-26DE-2DE1-5E6BDA4DED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A7E8F-46EB-4417-7113-36A86504CC26}"/>
              </a:ext>
            </a:extLst>
          </p:cNvPr>
          <p:cNvSpPr>
            <a:spLocks noGrp="1"/>
          </p:cNvSpPr>
          <p:nvPr>
            <p:ph type="body" idx="1"/>
          </p:nvPr>
        </p:nvSpPr>
        <p:spPr/>
        <p:txBody>
          <a:bodyPr/>
          <a:lstStyle/>
          <a:p>
            <a:pPr algn="l"/>
            <a:r>
              <a:rPr lang="en-GB" sz="1800" b="0" i="0" u="none" strike="noStrike" baseline="0" dirty="0">
                <a:solidFill>
                  <a:srgbClr val="090706"/>
                </a:solidFill>
                <a:latin typeface="*Tahoma-4585-Identity-H"/>
              </a:rPr>
              <a:t>Radiation is very simple,</a:t>
            </a:r>
          </a:p>
          <a:p>
            <a:pPr algn="l"/>
            <a:r>
              <a:rPr lang="en-US" sz="1800" b="0" i="0" u="none" strike="noStrike" baseline="0" dirty="0">
                <a:solidFill>
                  <a:srgbClr val="090706"/>
                </a:solidFill>
                <a:latin typeface="*Tahoma-4585-Identity-H"/>
              </a:rPr>
              <a:t>meaning a material (a chemical</a:t>
            </a:r>
          </a:p>
          <a:p>
            <a:pPr algn="l"/>
            <a:r>
              <a:rPr lang="en-US" sz="1800" b="0" i="0" u="none" strike="noStrike" baseline="0" dirty="0">
                <a:solidFill>
                  <a:srgbClr val="090706"/>
                </a:solidFill>
                <a:latin typeface="*Tahoma-4585-Identity-H"/>
              </a:rPr>
              <a:t>element in this case) that gives</a:t>
            </a:r>
          </a:p>
          <a:p>
            <a:pPr algn="l"/>
            <a:r>
              <a:rPr lang="en-US" sz="1800" b="0" i="0" u="none" strike="noStrike" baseline="0" dirty="0">
                <a:solidFill>
                  <a:srgbClr val="090706"/>
                </a:solidFill>
                <a:latin typeface="*Tahoma-4585-Identity-H"/>
              </a:rPr>
              <a:t>off, or radiates, something as</a:t>
            </a:r>
          </a:p>
          <a:p>
            <a:pPr algn="l"/>
            <a:r>
              <a:rPr lang="en-GB" sz="1800" b="0" i="0" u="none" strike="noStrike" baseline="0" dirty="0">
                <a:solidFill>
                  <a:srgbClr val="090706"/>
                </a:solidFill>
                <a:latin typeface="*Tahoma-4585-Identity-H"/>
              </a:rPr>
              <a:t>either particles or energy.</a:t>
            </a:r>
          </a:p>
          <a:p>
            <a:pPr algn="l"/>
            <a:r>
              <a:rPr lang="en-GB" sz="1800" b="0" i="0" u="none" strike="noStrike" baseline="0" dirty="0">
                <a:solidFill>
                  <a:srgbClr val="090706"/>
                </a:solidFill>
                <a:latin typeface="*Tahoma-4585-Identity-H"/>
              </a:rPr>
              <a:t>Certain elements, like uranium</a:t>
            </a:r>
          </a:p>
          <a:p>
            <a:pPr algn="l"/>
            <a:r>
              <a:rPr lang="en-GB" sz="1800" b="0" i="0" u="none" strike="noStrike" baseline="0" dirty="0">
                <a:solidFill>
                  <a:srgbClr val="090706"/>
                </a:solidFill>
                <a:latin typeface="*Tahoma-4585-Identity-H"/>
              </a:rPr>
              <a:t>only have unstable isotopes,</a:t>
            </a:r>
          </a:p>
          <a:p>
            <a:pPr algn="l"/>
            <a:r>
              <a:rPr lang="en-GB" sz="1800" b="0" i="0" u="none" strike="noStrike" baseline="0" dirty="0">
                <a:solidFill>
                  <a:srgbClr val="090706"/>
                </a:solidFill>
                <a:latin typeface="*Tahoma-4585-Identity-H"/>
              </a:rPr>
              <a:t>whilst other elements, like</a:t>
            </a:r>
          </a:p>
          <a:p>
            <a:pPr algn="l"/>
            <a:r>
              <a:rPr lang="en-US" sz="1800" b="0" i="0" u="none" strike="noStrike" baseline="0" dirty="0">
                <a:solidFill>
                  <a:srgbClr val="090706"/>
                </a:solidFill>
                <a:latin typeface="*Tahoma-4585-Identity-H"/>
              </a:rPr>
              <a:t>carbon have isotopes that can</a:t>
            </a:r>
          </a:p>
          <a:p>
            <a:pPr algn="l"/>
            <a:r>
              <a:rPr lang="en-US" sz="1800" b="0" i="0" u="none" strike="noStrike" baseline="0" dirty="0">
                <a:solidFill>
                  <a:srgbClr val="090706"/>
                </a:solidFill>
                <a:latin typeface="*Tahoma-4585-Identity-H"/>
              </a:rPr>
              <a:t>be stable or unstable. </a:t>
            </a:r>
            <a:r>
              <a:rPr lang="en-US" sz="1800" b="0" i="0" u="none" strike="noStrike" baseline="0" dirty="0">
                <a:solidFill>
                  <a:srgbClr val="090706"/>
                </a:solidFill>
                <a:latin typeface="*Tahoma-Identity-H"/>
              </a:rPr>
              <a:t>U</a:t>
            </a:r>
            <a:r>
              <a:rPr lang="en-US" sz="1800" b="0" i="0" u="none" strike="noStrike" baseline="0" dirty="0">
                <a:solidFill>
                  <a:srgbClr val="090706"/>
                </a:solidFill>
                <a:latin typeface="*Tahoma-4585-Identity-H"/>
              </a:rPr>
              <a:t>nstable</a:t>
            </a:r>
          </a:p>
          <a:p>
            <a:pPr algn="l"/>
            <a:r>
              <a:rPr lang="en-GB" sz="1800" b="0" i="0" u="none" strike="noStrike" baseline="0" dirty="0">
                <a:solidFill>
                  <a:srgbClr val="090706"/>
                </a:solidFill>
                <a:latin typeface="*Tahoma-4585-Identity-H"/>
              </a:rPr>
              <a:t>isotopes (collectively called</a:t>
            </a:r>
          </a:p>
          <a:p>
            <a:pPr algn="l"/>
            <a:r>
              <a:rPr lang="en-GB" sz="1800" b="0" i="0" u="none" strike="noStrike" baseline="0" dirty="0">
                <a:solidFill>
                  <a:srgbClr val="090706"/>
                </a:solidFill>
                <a:latin typeface="*Tahoma-4585-Identity-H"/>
              </a:rPr>
              <a:t>radionuclides or radioisotopes)</a:t>
            </a:r>
          </a:p>
          <a:p>
            <a:pPr algn="l"/>
            <a:r>
              <a:rPr lang="en-GB" sz="1800" b="0" i="0" u="none" strike="noStrike" baseline="0" dirty="0">
                <a:solidFill>
                  <a:srgbClr val="090706"/>
                </a:solidFill>
                <a:latin typeface="*Tahoma-4585-Identity-H"/>
              </a:rPr>
              <a:t>are radioactive, meaning the</a:t>
            </a:r>
          </a:p>
          <a:p>
            <a:pPr algn="l"/>
            <a:r>
              <a:rPr lang="en-US" sz="1800" b="0" i="0" u="none" strike="noStrike" baseline="0" dirty="0">
                <a:solidFill>
                  <a:srgbClr val="090706"/>
                </a:solidFill>
                <a:latin typeface="*Tahoma-4585-Identity-H"/>
              </a:rPr>
              <a:t>number of neutrons and protons</a:t>
            </a:r>
          </a:p>
          <a:p>
            <a:pPr algn="l"/>
            <a:r>
              <a:rPr lang="en-US" sz="1800" b="0" i="0" u="none" strike="noStrike" baseline="0" dirty="0">
                <a:solidFill>
                  <a:srgbClr val="090706"/>
                </a:solidFill>
                <a:latin typeface="*Tahoma-4585-Identity-H"/>
              </a:rPr>
              <a:t>in their nucleus is unbalanced,</a:t>
            </a:r>
          </a:p>
          <a:p>
            <a:pPr algn="l"/>
            <a:r>
              <a:rPr lang="en-US" sz="1800" b="0" i="0" u="none" strike="noStrike" baseline="0" dirty="0">
                <a:solidFill>
                  <a:srgbClr val="090706"/>
                </a:solidFill>
                <a:latin typeface="*Tahoma-4585-Identity-H"/>
              </a:rPr>
              <a:t>and they want to become stable.</a:t>
            </a:r>
          </a:p>
          <a:p>
            <a:pPr algn="l"/>
            <a:r>
              <a:rPr lang="en-US" sz="1800" b="0" i="0" u="none" strike="noStrike" baseline="0" dirty="0">
                <a:solidFill>
                  <a:srgbClr val="090706"/>
                </a:solidFill>
                <a:latin typeface="*Tahoma-4585-Identity-H"/>
              </a:rPr>
              <a:t>They mostly do this by emitting</a:t>
            </a:r>
          </a:p>
          <a:p>
            <a:pPr algn="l"/>
            <a:r>
              <a:rPr lang="en-GB" sz="1800" b="0" i="0" u="none" strike="noStrike" baseline="0" dirty="0">
                <a:solidFill>
                  <a:srgbClr val="090706"/>
                </a:solidFill>
                <a:latin typeface="*Tahoma-4585-Identity-H"/>
              </a:rPr>
              <a:t>alpha, beta and gamma</a:t>
            </a:r>
          </a:p>
          <a:p>
            <a:pPr algn="l"/>
            <a:r>
              <a:rPr lang="en-GB" sz="1800" b="0" i="0" u="none" strike="noStrike" baseline="0" dirty="0">
                <a:solidFill>
                  <a:srgbClr val="090706"/>
                </a:solidFill>
                <a:latin typeface="*Tahoma-4585-Identity-H"/>
              </a:rPr>
              <a:t>radiation (other types of</a:t>
            </a:r>
          </a:p>
          <a:p>
            <a:pPr algn="l"/>
            <a:r>
              <a:rPr lang="en-GB" sz="1800" b="0" i="0" u="none" strike="noStrike" baseline="0" dirty="0">
                <a:solidFill>
                  <a:srgbClr val="090706"/>
                </a:solidFill>
                <a:latin typeface="*Tahoma-4585-Identity-H"/>
              </a:rPr>
              <a:t>radiation such as neutron</a:t>
            </a:r>
          </a:p>
          <a:p>
            <a:pPr algn="l"/>
            <a:r>
              <a:rPr lang="en-GB" sz="1800" b="0" i="0" u="none" strike="noStrike" baseline="0" dirty="0">
                <a:solidFill>
                  <a:srgbClr val="090706"/>
                </a:solidFill>
                <a:latin typeface="*Tahoma-4585-Identity-H"/>
              </a:rPr>
              <a:t>radiation and positron radiation</a:t>
            </a:r>
          </a:p>
          <a:p>
            <a:pPr algn="l"/>
            <a:r>
              <a:rPr lang="en-US" sz="1800" b="0" i="0" u="none" strike="noStrike" baseline="0" dirty="0">
                <a:solidFill>
                  <a:srgbClr val="090706"/>
                </a:solidFill>
                <a:latin typeface="*Tahoma-4585-Identity-H"/>
              </a:rPr>
              <a:t>do exist but are quite rare).</a:t>
            </a:r>
            <a:endParaRPr lang="en-GB" dirty="0"/>
          </a:p>
        </p:txBody>
      </p:sp>
      <p:sp>
        <p:nvSpPr>
          <p:cNvPr id="4" name="Slide Number Placeholder 3">
            <a:extLst>
              <a:ext uri="{FF2B5EF4-FFF2-40B4-BE49-F238E27FC236}">
                <a16:creationId xmlns:a16="http://schemas.microsoft.com/office/drawing/2014/main" id="{D1C46F98-CA81-88C7-F50E-D78DC25C319E}"/>
              </a:ext>
            </a:extLst>
          </p:cNvPr>
          <p:cNvSpPr>
            <a:spLocks noGrp="1"/>
          </p:cNvSpPr>
          <p:nvPr>
            <p:ph type="sldNum" sz="quarter" idx="5"/>
          </p:nvPr>
        </p:nvSpPr>
        <p:spPr/>
        <p:txBody>
          <a:bodyPr/>
          <a:lstStyle/>
          <a:p>
            <a:fld id="{5A11623D-6113-48F5-AD22-B8B320AEA40E}" type="slidenum">
              <a:rPr lang="en-GB" smtClean="0"/>
              <a:t>6</a:t>
            </a:fld>
            <a:endParaRPr lang="en-GB"/>
          </a:p>
        </p:txBody>
      </p:sp>
    </p:spTree>
    <p:extLst>
      <p:ext uri="{BB962C8B-B14F-4D97-AF65-F5344CB8AC3E}">
        <p14:creationId xmlns:p14="http://schemas.microsoft.com/office/powerpoint/2010/main" val="168180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74161-B94A-87B5-207D-7EED08DD8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0C9FA-9281-BFAB-0E22-76DED8186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B1FF5-3D99-2539-2F0D-015FF7858E20}"/>
              </a:ext>
            </a:extLst>
          </p:cNvPr>
          <p:cNvSpPr>
            <a:spLocks noGrp="1"/>
          </p:cNvSpPr>
          <p:nvPr>
            <p:ph type="body" idx="1"/>
          </p:nvPr>
        </p:nvSpPr>
        <p:spPr/>
        <p:txBody>
          <a:bodyPr/>
          <a:lstStyle/>
          <a:p>
            <a:pPr algn="l"/>
            <a:r>
              <a:rPr lang="en-GB" sz="1800" b="0" i="0" u="none" strike="noStrike" baseline="0" dirty="0">
                <a:solidFill>
                  <a:srgbClr val="090706"/>
                </a:solidFill>
                <a:latin typeface="*Tahoma-4585-Identity-H"/>
              </a:rPr>
              <a:t>Radiation is very simple,</a:t>
            </a:r>
          </a:p>
          <a:p>
            <a:pPr algn="l"/>
            <a:r>
              <a:rPr lang="en-US" sz="1800" b="0" i="0" u="none" strike="noStrike" baseline="0" dirty="0">
                <a:solidFill>
                  <a:srgbClr val="090706"/>
                </a:solidFill>
                <a:latin typeface="*Tahoma-4585-Identity-H"/>
              </a:rPr>
              <a:t>meaning a material (a chemical</a:t>
            </a:r>
          </a:p>
          <a:p>
            <a:pPr algn="l"/>
            <a:r>
              <a:rPr lang="en-US" sz="1800" b="0" i="0" u="none" strike="noStrike" baseline="0" dirty="0">
                <a:solidFill>
                  <a:srgbClr val="090706"/>
                </a:solidFill>
                <a:latin typeface="*Tahoma-4585-Identity-H"/>
              </a:rPr>
              <a:t>element in this case) that gives</a:t>
            </a:r>
          </a:p>
          <a:p>
            <a:pPr algn="l"/>
            <a:r>
              <a:rPr lang="en-US" sz="1800" b="0" i="0" u="none" strike="noStrike" baseline="0" dirty="0">
                <a:solidFill>
                  <a:srgbClr val="090706"/>
                </a:solidFill>
                <a:latin typeface="*Tahoma-4585-Identity-H"/>
              </a:rPr>
              <a:t>off, or radiates, something as</a:t>
            </a:r>
          </a:p>
          <a:p>
            <a:pPr algn="l"/>
            <a:r>
              <a:rPr lang="en-GB" sz="1800" b="0" i="0" u="none" strike="noStrike" baseline="0" dirty="0">
                <a:solidFill>
                  <a:srgbClr val="090706"/>
                </a:solidFill>
                <a:latin typeface="*Tahoma-4585-Identity-H"/>
              </a:rPr>
              <a:t>either particles or energy.</a:t>
            </a:r>
          </a:p>
          <a:p>
            <a:pPr algn="l"/>
            <a:r>
              <a:rPr lang="en-GB" sz="1800" b="0" i="0" u="none" strike="noStrike" baseline="0" dirty="0">
                <a:solidFill>
                  <a:srgbClr val="090706"/>
                </a:solidFill>
                <a:latin typeface="*Tahoma-4585-Identity-H"/>
              </a:rPr>
              <a:t>Certain elements, like uranium</a:t>
            </a:r>
          </a:p>
          <a:p>
            <a:pPr algn="l"/>
            <a:r>
              <a:rPr lang="en-GB" sz="1800" b="0" i="0" u="none" strike="noStrike" baseline="0" dirty="0">
                <a:solidFill>
                  <a:srgbClr val="090706"/>
                </a:solidFill>
                <a:latin typeface="*Tahoma-4585-Identity-H"/>
              </a:rPr>
              <a:t>only have unstable isotopes,</a:t>
            </a:r>
          </a:p>
          <a:p>
            <a:pPr algn="l"/>
            <a:r>
              <a:rPr lang="en-GB" sz="1800" b="0" i="0" u="none" strike="noStrike" baseline="0" dirty="0">
                <a:solidFill>
                  <a:srgbClr val="090706"/>
                </a:solidFill>
                <a:latin typeface="*Tahoma-4585-Identity-H"/>
              </a:rPr>
              <a:t>whilst other elements, like</a:t>
            </a:r>
          </a:p>
          <a:p>
            <a:pPr algn="l"/>
            <a:r>
              <a:rPr lang="en-US" sz="1800" b="0" i="0" u="none" strike="noStrike" baseline="0" dirty="0">
                <a:solidFill>
                  <a:srgbClr val="090706"/>
                </a:solidFill>
                <a:latin typeface="*Tahoma-4585-Identity-H"/>
              </a:rPr>
              <a:t>carbon have isotopes that can</a:t>
            </a:r>
          </a:p>
          <a:p>
            <a:pPr algn="l"/>
            <a:r>
              <a:rPr lang="en-US" sz="1800" b="0" i="0" u="none" strike="noStrike" baseline="0" dirty="0">
                <a:solidFill>
                  <a:srgbClr val="090706"/>
                </a:solidFill>
                <a:latin typeface="*Tahoma-4585-Identity-H"/>
              </a:rPr>
              <a:t>be stable or unstable. </a:t>
            </a:r>
            <a:r>
              <a:rPr lang="en-US" sz="1800" b="0" i="0" u="none" strike="noStrike" baseline="0" dirty="0">
                <a:solidFill>
                  <a:srgbClr val="090706"/>
                </a:solidFill>
                <a:latin typeface="*Tahoma-Identity-H"/>
              </a:rPr>
              <a:t>U</a:t>
            </a:r>
            <a:r>
              <a:rPr lang="en-US" sz="1800" b="0" i="0" u="none" strike="noStrike" baseline="0" dirty="0">
                <a:solidFill>
                  <a:srgbClr val="090706"/>
                </a:solidFill>
                <a:latin typeface="*Tahoma-4585-Identity-H"/>
              </a:rPr>
              <a:t>nstable</a:t>
            </a:r>
          </a:p>
          <a:p>
            <a:pPr algn="l"/>
            <a:r>
              <a:rPr lang="en-GB" sz="1800" b="0" i="0" u="none" strike="noStrike" baseline="0" dirty="0">
                <a:solidFill>
                  <a:srgbClr val="090706"/>
                </a:solidFill>
                <a:latin typeface="*Tahoma-4585-Identity-H"/>
              </a:rPr>
              <a:t>isotopes (collectively called</a:t>
            </a:r>
          </a:p>
          <a:p>
            <a:pPr algn="l"/>
            <a:r>
              <a:rPr lang="en-GB" sz="1800" b="0" i="0" u="none" strike="noStrike" baseline="0" dirty="0">
                <a:solidFill>
                  <a:srgbClr val="090706"/>
                </a:solidFill>
                <a:latin typeface="*Tahoma-4585-Identity-H"/>
              </a:rPr>
              <a:t>radionuclides or radioisotopes)</a:t>
            </a:r>
          </a:p>
          <a:p>
            <a:pPr algn="l"/>
            <a:r>
              <a:rPr lang="en-GB" sz="1800" b="0" i="0" u="none" strike="noStrike" baseline="0" dirty="0">
                <a:solidFill>
                  <a:srgbClr val="090706"/>
                </a:solidFill>
                <a:latin typeface="*Tahoma-4585-Identity-H"/>
              </a:rPr>
              <a:t>are radioactive, meaning the</a:t>
            </a:r>
          </a:p>
          <a:p>
            <a:pPr algn="l"/>
            <a:r>
              <a:rPr lang="en-US" sz="1800" b="0" i="0" u="none" strike="noStrike" baseline="0" dirty="0">
                <a:solidFill>
                  <a:srgbClr val="090706"/>
                </a:solidFill>
                <a:latin typeface="*Tahoma-4585-Identity-H"/>
              </a:rPr>
              <a:t>number of neutrons and protons</a:t>
            </a:r>
          </a:p>
          <a:p>
            <a:pPr algn="l"/>
            <a:r>
              <a:rPr lang="en-US" sz="1800" b="0" i="0" u="none" strike="noStrike" baseline="0" dirty="0">
                <a:solidFill>
                  <a:srgbClr val="090706"/>
                </a:solidFill>
                <a:latin typeface="*Tahoma-4585-Identity-H"/>
              </a:rPr>
              <a:t>in their nucleus is unbalanced,</a:t>
            </a:r>
          </a:p>
          <a:p>
            <a:pPr algn="l"/>
            <a:r>
              <a:rPr lang="en-US" sz="1800" b="0" i="0" u="none" strike="noStrike" baseline="0" dirty="0">
                <a:solidFill>
                  <a:srgbClr val="090706"/>
                </a:solidFill>
                <a:latin typeface="*Tahoma-4585-Identity-H"/>
              </a:rPr>
              <a:t>and they want to become stable.</a:t>
            </a:r>
          </a:p>
          <a:p>
            <a:pPr algn="l"/>
            <a:r>
              <a:rPr lang="en-US" sz="1800" b="0" i="0" u="none" strike="noStrike" baseline="0" dirty="0">
                <a:solidFill>
                  <a:srgbClr val="090706"/>
                </a:solidFill>
                <a:latin typeface="*Tahoma-4585-Identity-H"/>
              </a:rPr>
              <a:t>They mostly do this by emitting</a:t>
            </a:r>
          </a:p>
          <a:p>
            <a:pPr algn="l"/>
            <a:r>
              <a:rPr lang="en-GB" sz="1800" b="0" i="0" u="none" strike="noStrike" baseline="0" dirty="0">
                <a:solidFill>
                  <a:srgbClr val="090706"/>
                </a:solidFill>
                <a:latin typeface="*Tahoma-4585-Identity-H"/>
              </a:rPr>
              <a:t>alpha, beta and gamma</a:t>
            </a:r>
          </a:p>
          <a:p>
            <a:pPr algn="l"/>
            <a:r>
              <a:rPr lang="en-GB" sz="1800" b="0" i="0" u="none" strike="noStrike" baseline="0" dirty="0">
                <a:solidFill>
                  <a:srgbClr val="090706"/>
                </a:solidFill>
                <a:latin typeface="*Tahoma-4585-Identity-H"/>
              </a:rPr>
              <a:t>radiation (other types of</a:t>
            </a:r>
          </a:p>
          <a:p>
            <a:pPr algn="l"/>
            <a:r>
              <a:rPr lang="en-GB" sz="1800" b="0" i="0" u="none" strike="noStrike" baseline="0" dirty="0">
                <a:solidFill>
                  <a:srgbClr val="090706"/>
                </a:solidFill>
                <a:latin typeface="*Tahoma-4585-Identity-H"/>
              </a:rPr>
              <a:t>radiation such as neutron</a:t>
            </a:r>
          </a:p>
          <a:p>
            <a:pPr algn="l"/>
            <a:r>
              <a:rPr lang="en-GB" sz="1800" b="0" i="0" u="none" strike="noStrike" baseline="0" dirty="0">
                <a:solidFill>
                  <a:srgbClr val="090706"/>
                </a:solidFill>
                <a:latin typeface="*Tahoma-4585-Identity-H"/>
              </a:rPr>
              <a:t>radiation and positron radiation</a:t>
            </a:r>
          </a:p>
          <a:p>
            <a:pPr algn="l"/>
            <a:r>
              <a:rPr lang="en-US" sz="1800" b="0" i="0" u="none" strike="noStrike" baseline="0" dirty="0">
                <a:solidFill>
                  <a:srgbClr val="090706"/>
                </a:solidFill>
                <a:latin typeface="*Tahoma-4585-Identity-H"/>
              </a:rPr>
              <a:t>do exist but are quite rare).</a:t>
            </a:r>
            <a:endParaRPr lang="en-GB" dirty="0"/>
          </a:p>
        </p:txBody>
      </p:sp>
      <p:sp>
        <p:nvSpPr>
          <p:cNvPr id="4" name="Slide Number Placeholder 3">
            <a:extLst>
              <a:ext uri="{FF2B5EF4-FFF2-40B4-BE49-F238E27FC236}">
                <a16:creationId xmlns:a16="http://schemas.microsoft.com/office/drawing/2014/main" id="{F9BDE596-E229-D65A-1789-0D4D768DA963}"/>
              </a:ext>
            </a:extLst>
          </p:cNvPr>
          <p:cNvSpPr>
            <a:spLocks noGrp="1"/>
          </p:cNvSpPr>
          <p:nvPr>
            <p:ph type="sldNum" sz="quarter" idx="5"/>
          </p:nvPr>
        </p:nvSpPr>
        <p:spPr/>
        <p:txBody>
          <a:bodyPr/>
          <a:lstStyle/>
          <a:p>
            <a:fld id="{5A11623D-6113-48F5-AD22-B8B320AEA40E}" type="slidenum">
              <a:rPr lang="en-GB" smtClean="0"/>
              <a:t>7</a:t>
            </a:fld>
            <a:endParaRPr lang="en-GB"/>
          </a:p>
        </p:txBody>
      </p:sp>
    </p:spTree>
    <p:extLst>
      <p:ext uri="{BB962C8B-B14F-4D97-AF65-F5344CB8AC3E}">
        <p14:creationId xmlns:p14="http://schemas.microsoft.com/office/powerpoint/2010/main" val="4145326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11623D-6113-48F5-AD22-B8B320AEA40E}" type="slidenum">
              <a:rPr lang="en-GB" smtClean="0"/>
              <a:t>9</a:t>
            </a:fld>
            <a:endParaRPr lang="en-GB"/>
          </a:p>
        </p:txBody>
      </p:sp>
    </p:spTree>
    <p:extLst>
      <p:ext uri="{BB962C8B-B14F-4D97-AF65-F5344CB8AC3E}">
        <p14:creationId xmlns:p14="http://schemas.microsoft.com/office/powerpoint/2010/main" val="271816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11623D-6113-48F5-AD22-B8B320AEA40E}" type="slidenum">
              <a:rPr lang="en-GB" smtClean="0"/>
              <a:t>10</a:t>
            </a:fld>
            <a:endParaRPr lang="en-GB"/>
          </a:p>
        </p:txBody>
      </p:sp>
    </p:spTree>
    <p:extLst>
      <p:ext uri="{BB962C8B-B14F-4D97-AF65-F5344CB8AC3E}">
        <p14:creationId xmlns:p14="http://schemas.microsoft.com/office/powerpoint/2010/main" val="54072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11623D-6113-48F5-AD22-B8B320AEA40E}" type="slidenum">
              <a:rPr lang="en-GB" smtClean="0"/>
              <a:t>11</a:t>
            </a:fld>
            <a:endParaRPr lang="en-GB"/>
          </a:p>
        </p:txBody>
      </p:sp>
    </p:spTree>
    <p:extLst>
      <p:ext uri="{BB962C8B-B14F-4D97-AF65-F5344CB8AC3E}">
        <p14:creationId xmlns:p14="http://schemas.microsoft.com/office/powerpoint/2010/main" val="147815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11623D-6113-48F5-AD22-B8B320AEA40E}" type="slidenum">
              <a:rPr lang="en-GB" smtClean="0"/>
              <a:t>12</a:t>
            </a:fld>
            <a:endParaRPr lang="en-GB"/>
          </a:p>
        </p:txBody>
      </p:sp>
    </p:spTree>
    <p:extLst>
      <p:ext uri="{BB962C8B-B14F-4D97-AF65-F5344CB8AC3E}">
        <p14:creationId xmlns:p14="http://schemas.microsoft.com/office/powerpoint/2010/main" val="1834894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A5A3F449-020F-4C09-90F3-7911317665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89898" y="5093422"/>
            <a:ext cx="1596684" cy="779631"/>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030E6E12-37AC-4B14-A3CB-FC1BB0BCA87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8075" y="5252029"/>
            <a:ext cx="2129621" cy="451465"/>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0" name="Picture 6"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BC7C8F06-8A81-43B0-AB11-519A088E6CEE}"/>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9081856" y="5154532"/>
            <a:ext cx="2102069" cy="5426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XACT | National Nuclear User Facility">
            <a:extLst>
              <a:ext uri="{FF2B5EF4-FFF2-40B4-BE49-F238E27FC236}">
                <a16:creationId xmlns:a16="http://schemas.microsoft.com/office/drawing/2014/main" id="{06BE0F66-3DC6-4BA9-A337-52A5947D128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643274" y="4973958"/>
            <a:ext cx="1645333" cy="8967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A picture containing icon&#10;&#10;Description automatically generated">
            <a:extLst>
              <a:ext uri="{FF2B5EF4-FFF2-40B4-BE49-F238E27FC236}">
                <a16:creationId xmlns:a16="http://schemas.microsoft.com/office/drawing/2014/main" id="{26738F70-4A76-036A-A99C-21A0C20947E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505"/>
          <a:stretch/>
        </p:blipFill>
        <p:spPr>
          <a:xfrm>
            <a:off x="3930011" y="972293"/>
            <a:ext cx="4027178" cy="3861949"/>
          </a:xfrm>
          <a:prstGeom prst="rect">
            <a:avLst/>
          </a:prstGeom>
        </p:spPr>
      </p:pic>
    </p:spTree>
    <p:extLst>
      <p:ext uri="{BB962C8B-B14F-4D97-AF65-F5344CB8AC3E}">
        <p14:creationId xmlns:p14="http://schemas.microsoft.com/office/powerpoint/2010/main" val="328741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3946A3AA-D903-E2EF-C287-763D59A4E9EB}"/>
              </a:ext>
            </a:extLst>
          </p:cNvPr>
          <p:cNvSpPr>
            <a:spLocks noGrp="1"/>
          </p:cNvSpPr>
          <p:nvPr>
            <p:ph type="ctrTitle"/>
          </p:nvPr>
        </p:nvSpPr>
        <p:spPr>
          <a:xfrm>
            <a:off x="1025767" y="715110"/>
            <a:ext cx="3405556" cy="713152"/>
          </a:xfrm>
        </p:spPr>
        <p:txBody>
          <a:bodyPr anchor="t">
            <a:noAutofit/>
          </a:bodyPr>
          <a:lstStyle/>
          <a:p>
            <a:pPr algn="l">
              <a:lnSpc>
                <a:spcPct val="120000"/>
              </a:lnSpc>
            </a:pPr>
            <a:r>
              <a:rPr lang="en-US" sz="3600" b="1" spc="-150" dirty="0">
                <a:latin typeface="Verdana" panose="020B0604030504040204" pitchFamily="34" charset="0"/>
                <a:ea typeface="Verdana" panose="020B0604030504040204" pitchFamily="34" charset="0"/>
              </a:rPr>
              <a:t>How to play:</a:t>
            </a:r>
            <a:endParaRPr lang="en-US" sz="3600" b="1"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C0A13878-1705-C3AA-8C43-B0317E10D506}"/>
              </a:ext>
            </a:extLst>
          </p:cNvPr>
          <p:cNvSpPr txBox="1"/>
          <p:nvPr/>
        </p:nvSpPr>
        <p:spPr>
          <a:xfrm>
            <a:off x="1025767" y="1936748"/>
            <a:ext cx="5334393" cy="3389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a:lnSpc>
                <a:spcPct val="110000"/>
              </a:lnSpc>
              <a:buFont typeface="Arial" panose="020B0604020202020204" pitchFamily="34" charset="0"/>
              <a:buChar char="•"/>
              <a:tabLst>
                <a:tab pos="468000" algn="l"/>
              </a:tabLst>
            </a:pPr>
            <a:r>
              <a:rPr lang="en-US" sz="2400" b="0" i="0" u="none" strike="noStrike" baseline="0" dirty="0">
                <a:latin typeface="Verdana" panose="020B0604030504040204" pitchFamily="34" charset="0"/>
                <a:ea typeface="Verdana" panose="020B0604030504040204" pitchFamily="34" charset="0"/>
              </a:rPr>
              <a:t>Player 1 chooses a question 	based on the stats at the top 	of each card (examples are on 	slide 7) and calls out their 	best rating.</a:t>
            </a:r>
          </a:p>
          <a:p>
            <a:pPr indent="-457200">
              <a:lnSpc>
                <a:spcPct val="110000"/>
              </a:lnSpc>
              <a:tabLst>
                <a:tab pos="360000" algn="l"/>
              </a:tabLst>
            </a:pPr>
            <a:endParaRPr lang="en-US" sz="2400" b="0" i="0" u="none" strike="noStrike" baseline="0" dirty="0">
              <a:latin typeface="Verdana" panose="020B0604030504040204" pitchFamily="34" charset="0"/>
              <a:ea typeface="Verdana" panose="020B0604030504040204" pitchFamily="34" charset="0"/>
            </a:endParaRPr>
          </a:p>
          <a:p>
            <a:pPr indent="-457200" algn="l">
              <a:lnSpc>
                <a:spcPct val="110000"/>
              </a:lnSpc>
            </a:pPr>
            <a:endParaRPr lang="en-US" sz="500" b="0" i="0" u="none" strike="noStrike" baseline="0" dirty="0">
              <a:latin typeface="Verdana" panose="020B0604030504040204" pitchFamily="34" charset="0"/>
              <a:ea typeface="Verdana" panose="020B0604030504040204" pitchFamily="34" charset="0"/>
            </a:endParaRPr>
          </a:p>
          <a:p>
            <a:pPr indent="-457200" algn="l">
              <a:lnSpc>
                <a:spcPct val="110000"/>
              </a:lnSpc>
              <a:buFont typeface="Arial" panose="020B0604020202020204" pitchFamily="34" charset="0"/>
              <a:buChar char="•"/>
              <a:tabLst>
                <a:tab pos="468000" algn="l"/>
              </a:tabLst>
            </a:pPr>
            <a:r>
              <a:rPr lang="en-US" sz="2400" b="0" i="0" u="none" strike="noStrike" baseline="0" dirty="0">
                <a:latin typeface="Verdana" panose="020B0604030504040204" pitchFamily="34" charset="0"/>
                <a:ea typeface="Verdana" panose="020B0604030504040204" pitchFamily="34" charset="0"/>
              </a:rPr>
              <a:t>The other players see if 	they can beat this rating.</a:t>
            </a:r>
          </a:p>
        </p:txBody>
      </p:sp>
      <p:pic>
        <p:nvPicPr>
          <p:cNvPr id="18" name="Picture 17">
            <a:extLst>
              <a:ext uri="{FF2B5EF4-FFF2-40B4-BE49-F238E27FC236}">
                <a16:creationId xmlns:a16="http://schemas.microsoft.com/office/drawing/2014/main" id="{A8C9922E-DD1D-21AC-811B-E61CC10D5A16}"/>
              </a:ext>
            </a:extLst>
          </p:cNvPr>
          <p:cNvPicPr>
            <a:picLocks noChangeAspect="1"/>
          </p:cNvPicPr>
          <p:nvPr/>
        </p:nvPicPr>
        <p:blipFill>
          <a:blip r:embed="rId4"/>
          <a:stretch>
            <a:fillRect/>
          </a:stretch>
        </p:blipFill>
        <p:spPr>
          <a:xfrm>
            <a:off x="7324537" y="1165499"/>
            <a:ext cx="3085463" cy="4677959"/>
          </a:xfrm>
          <a:prstGeom prst="rect">
            <a:avLst/>
          </a:prstGeom>
        </p:spPr>
      </p:pic>
      <p:sp>
        <p:nvSpPr>
          <p:cNvPr id="19" name="Rectangle: Rounded Corners 18">
            <a:extLst>
              <a:ext uri="{FF2B5EF4-FFF2-40B4-BE49-F238E27FC236}">
                <a16:creationId xmlns:a16="http://schemas.microsoft.com/office/drawing/2014/main" id="{E5C33B35-6353-4B51-AC79-1795FFC346FA}"/>
              </a:ext>
            </a:extLst>
          </p:cNvPr>
          <p:cNvSpPr/>
          <p:nvPr/>
        </p:nvSpPr>
        <p:spPr>
          <a:xfrm>
            <a:off x="7157720" y="941033"/>
            <a:ext cx="3405555" cy="1883447"/>
          </a:xfrm>
          <a:prstGeom prst="roundRect">
            <a:avLst>
              <a:gd name="adj" fmla="val 12609"/>
            </a:avLst>
          </a:prstGeom>
          <a:noFill/>
          <a:ln w="139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211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3946A3AA-D903-E2EF-C287-763D59A4E9EB}"/>
              </a:ext>
            </a:extLst>
          </p:cNvPr>
          <p:cNvSpPr>
            <a:spLocks noGrp="1"/>
          </p:cNvSpPr>
          <p:nvPr>
            <p:ph type="ctrTitle"/>
          </p:nvPr>
        </p:nvSpPr>
        <p:spPr>
          <a:xfrm>
            <a:off x="1025767" y="715110"/>
            <a:ext cx="3405556" cy="713152"/>
          </a:xfrm>
        </p:spPr>
        <p:txBody>
          <a:bodyPr anchor="t">
            <a:noAutofit/>
          </a:bodyPr>
          <a:lstStyle/>
          <a:p>
            <a:pPr algn="l">
              <a:lnSpc>
                <a:spcPct val="120000"/>
              </a:lnSpc>
            </a:pPr>
            <a:r>
              <a:rPr lang="en-US" sz="3600" b="1" spc="-150" dirty="0">
                <a:latin typeface="Verdana" panose="020B0604030504040204" pitchFamily="34" charset="0"/>
                <a:ea typeface="Verdana" panose="020B0604030504040204" pitchFamily="34" charset="0"/>
              </a:rPr>
              <a:t>How to play:</a:t>
            </a:r>
            <a:endParaRPr lang="en-US" sz="3600" b="1"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C0A13878-1705-C3AA-8C43-B0317E10D506}"/>
              </a:ext>
            </a:extLst>
          </p:cNvPr>
          <p:cNvSpPr txBox="1"/>
          <p:nvPr/>
        </p:nvSpPr>
        <p:spPr>
          <a:xfrm>
            <a:off x="1025767" y="1408378"/>
            <a:ext cx="10037152" cy="16796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algn="l">
              <a:lnSpc>
                <a:spcPct val="110000"/>
              </a:lnSpc>
              <a:buFont typeface="Arial" panose="020B0604020202020204" pitchFamily="34" charset="0"/>
              <a:buChar char="•"/>
              <a:tabLst>
                <a:tab pos="468000" algn="l"/>
              </a:tabLst>
            </a:pPr>
            <a:r>
              <a:rPr lang="en-US" sz="2400" b="0" i="0" u="none" strike="noStrike" baseline="0" dirty="0">
                <a:solidFill>
                  <a:srgbClr val="1E1D1D"/>
                </a:solidFill>
                <a:latin typeface="Verdana" panose="020B0604030504040204" pitchFamily="34" charset="0"/>
                <a:ea typeface="Verdana" panose="020B0604030504040204" pitchFamily="34" charset="0"/>
              </a:rPr>
              <a:t>The card with the best rating wins all of the top cards and 	adds them to the base of their pile. If players tie (e.g. they 	have the same danger rating) then all top cards are put in a 	</a:t>
            </a:r>
            <a:r>
              <a:rPr lang="en-US" sz="2400" b="0" i="0" u="none" strike="noStrike" spc="-30" dirty="0">
                <a:solidFill>
                  <a:srgbClr val="1E1D1D"/>
                </a:solidFill>
                <a:latin typeface="Verdana" panose="020B0604030504040204" pitchFamily="34" charset="0"/>
                <a:ea typeface="Verdana" panose="020B0604030504040204" pitchFamily="34" charset="0"/>
              </a:rPr>
              <a:t>new pile and the winner of the next round gets to keep them.</a:t>
            </a:r>
          </a:p>
        </p:txBody>
      </p:sp>
      <p:pic>
        <p:nvPicPr>
          <p:cNvPr id="10" name="Picture 9" descr="A card game with arrows&#10;&#10;Description automatically generated">
            <a:extLst>
              <a:ext uri="{FF2B5EF4-FFF2-40B4-BE49-F238E27FC236}">
                <a16:creationId xmlns:a16="http://schemas.microsoft.com/office/drawing/2014/main" id="{68932E6C-0833-B42B-B56E-A29036586F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4057" y="3081930"/>
            <a:ext cx="8103886" cy="3060960"/>
          </a:xfrm>
          <a:prstGeom prst="rect">
            <a:avLst/>
          </a:prstGeom>
        </p:spPr>
      </p:pic>
    </p:spTree>
    <p:extLst>
      <p:ext uri="{BB962C8B-B14F-4D97-AF65-F5344CB8AC3E}">
        <p14:creationId xmlns:p14="http://schemas.microsoft.com/office/powerpoint/2010/main" val="2118466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3946A3AA-D903-E2EF-C287-763D59A4E9EB}"/>
              </a:ext>
            </a:extLst>
          </p:cNvPr>
          <p:cNvSpPr>
            <a:spLocks noGrp="1"/>
          </p:cNvSpPr>
          <p:nvPr>
            <p:ph type="ctrTitle"/>
          </p:nvPr>
        </p:nvSpPr>
        <p:spPr>
          <a:xfrm>
            <a:off x="1025767" y="715110"/>
            <a:ext cx="3405556" cy="713152"/>
          </a:xfrm>
        </p:spPr>
        <p:txBody>
          <a:bodyPr anchor="t">
            <a:noAutofit/>
          </a:bodyPr>
          <a:lstStyle/>
          <a:p>
            <a:pPr algn="l">
              <a:lnSpc>
                <a:spcPct val="120000"/>
              </a:lnSpc>
            </a:pPr>
            <a:r>
              <a:rPr lang="en-US" sz="3600" b="1" spc="-150" dirty="0">
                <a:latin typeface="Verdana" panose="020B0604030504040204" pitchFamily="34" charset="0"/>
                <a:ea typeface="Verdana" panose="020B0604030504040204" pitchFamily="34" charset="0"/>
              </a:rPr>
              <a:t>How to play:</a:t>
            </a:r>
            <a:endParaRPr lang="en-US" sz="3600" b="1"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C0A13878-1705-C3AA-8C43-B0317E10D506}"/>
              </a:ext>
            </a:extLst>
          </p:cNvPr>
          <p:cNvSpPr txBox="1"/>
          <p:nvPr/>
        </p:nvSpPr>
        <p:spPr>
          <a:xfrm>
            <a:off x="1025767" y="1578024"/>
            <a:ext cx="10037152" cy="11210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algn="l">
              <a:lnSpc>
                <a:spcPct val="110000"/>
              </a:lnSpc>
              <a:buFont typeface="Arial" panose="020B0604020202020204" pitchFamily="34" charset="0"/>
              <a:buChar char="•"/>
            </a:pPr>
            <a:r>
              <a:rPr lang="en-US" sz="2400" b="0" i="0" u="none" strike="noStrike" baseline="0" dirty="0">
                <a:latin typeface="Verdana" panose="020B0604030504040204" pitchFamily="34" charset="0"/>
                <a:ea typeface="Verdana" panose="020B0604030504040204" pitchFamily="34" charset="0"/>
              </a:rPr>
              <a:t>The winner of the round chooses the stat for the next round.</a:t>
            </a:r>
          </a:p>
          <a:p>
            <a:pPr algn="l">
              <a:lnSpc>
                <a:spcPct val="110000"/>
              </a:lnSpc>
            </a:pPr>
            <a:endParaRPr lang="en-US" sz="1000" b="0" i="0" u="none" strike="noStrike" baseline="0" dirty="0">
              <a:latin typeface="Verdana" panose="020B0604030504040204" pitchFamily="34" charset="0"/>
              <a:ea typeface="Verdana" panose="020B0604030504040204" pitchFamily="34" charset="0"/>
            </a:endParaRPr>
          </a:p>
          <a:p>
            <a:pPr indent="-457200" algn="l">
              <a:lnSpc>
                <a:spcPct val="110000"/>
              </a:lnSpc>
              <a:buFont typeface="Arial" panose="020B0604020202020204" pitchFamily="34" charset="0"/>
              <a:buChar char="•"/>
            </a:pPr>
            <a:endParaRPr lang="en-US" sz="500" b="0" i="0" u="none" strike="noStrike" baseline="0" dirty="0">
              <a:latin typeface="Verdana" panose="020B0604030504040204" pitchFamily="34" charset="0"/>
              <a:ea typeface="Verdana" panose="020B0604030504040204" pitchFamily="34" charset="0"/>
            </a:endParaRPr>
          </a:p>
          <a:p>
            <a:pPr indent="-457200" algn="l">
              <a:lnSpc>
                <a:spcPct val="110000"/>
              </a:lnSpc>
              <a:buFont typeface="Arial" panose="020B0604020202020204" pitchFamily="34" charset="0"/>
              <a:buChar char="•"/>
            </a:pPr>
            <a:r>
              <a:rPr lang="en-US" sz="2400" b="0" i="0" u="none" strike="noStrike" baseline="0" dirty="0">
                <a:latin typeface="Verdana" panose="020B0604030504040204" pitchFamily="34" charset="0"/>
                <a:ea typeface="Verdana" panose="020B0604030504040204" pitchFamily="34" charset="0"/>
              </a:rPr>
              <a:t>The first player to collect all the cards wins!</a:t>
            </a:r>
            <a:endParaRPr lang="en-US" sz="2400" dirty="0">
              <a:latin typeface="Verdana" panose="020B0604030504040204" pitchFamily="34" charset="0"/>
              <a:ea typeface="Verdana" panose="020B0604030504040204" pitchFamily="34" charset="0"/>
            </a:endParaRPr>
          </a:p>
        </p:txBody>
      </p:sp>
      <p:pic>
        <p:nvPicPr>
          <p:cNvPr id="8" name="Picture 7" descr="A black card game on a white surface&#10;&#10;Description automatically generated">
            <a:extLst>
              <a:ext uri="{FF2B5EF4-FFF2-40B4-BE49-F238E27FC236}">
                <a16:creationId xmlns:a16="http://schemas.microsoft.com/office/drawing/2014/main" id="{D7C37D9F-61B1-7090-CF3A-F217C11D0D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4057" y="3090808"/>
            <a:ext cx="8103886" cy="3060960"/>
          </a:xfrm>
          <a:prstGeom prst="rect">
            <a:avLst/>
          </a:prstGeom>
        </p:spPr>
      </p:pic>
    </p:spTree>
    <p:extLst>
      <p:ext uri="{BB962C8B-B14F-4D97-AF65-F5344CB8AC3E}">
        <p14:creationId xmlns:p14="http://schemas.microsoft.com/office/powerpoint/2010/main" val="3117999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a:extLst>
              <a:ext uri="{FF2B5EF4-FFF2-40B4-BE49-F238E27FC236}">
                <a16:creationId xmlns:a16="http://schemas.microsoft.com/office/drawing/2014/main" id="{E88AB13E-D2B5-D42B-CCE2-77A52E3777F7}"/>
              </a:ext>
            </a:extLst>
          </p:cNvPr>
          <p:cNvSpPr txBox="1"/>
          <p:nvPr/>
        </p:nvSpPr>
        <p:spPr>
          <a:xfrm>
            <a:off x="1077424" y="1228398"/>
            <a:ext cx="1003715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Verdana" panose="020B0604030504040204" pitchFamily="34" charset="0"/>
                <a:ea typeface="Verdana" panose="020B0604030504040204" pitchFamily="34" charset="0"/>
                <a:cs typeface="Calibri"/>
              </a:rPr>
              <a:t>Example categories: Which radionuclide…</a:t>
            </a:r>
          </a:p>
          <a:p>
            <a:endParaRPr lang="en-GB" sz="2800" dirty="0">
              <a:latin typeface="Verdana" panose="020B0604030504040204" pitchFamily="34" charset="0"/>
              <a:ea typeface="Verdana" panose="020B0604030504040204" pitchFamily="34" charset="0"/>
              <a:cs typeface="Calibri"/>
            </a:endParaRPr>
          </a:p>
          <a:p>
            <a:pPr marL="342900" indent="-342900" algn="l">
              <a:buFont typeface="Arial" panose="020B0604020202020204" pitchFamily="34" charset="0"/>
              <a:buChar char="•"/>
            </a:pPr>
            <a:r>
              <a:rPr lang="en-US" sz="2800" dirty="0">
                <a:solidFill>
                  <a:srgbClr val="0D0B0B"/>
                </a:solidFill>
                <a:latin typeface="Verdana" panose="020B0604030504040204" pitchFamily="34" charset="0"/>
                <a:ea typeface="Verdana" panose="020B0604030504040204" pitchFamily="34" charset="0"/>
              </a:rPr>
              <a:t>Has the l</a:t>
            </a:r>
            <a:r>
              <a:rPr lang="en-US" sz="2800" b="0" i="0" u="none" strike="noStrike" baseline="0" dirty="0">
                <a:solidFill>
                  <a:srgbClr val="0D0B0B"/>
                </a:solidFill>
                <a:latin typeface="Verdana" panose="020B0604030504040204" pitchFamily="34" charset="0"/>
                <a:ea typeface="Verdana" panose="020B0604030504040204" pitchFamily="34" charset="0"/>
              </a:rPr>
              <a:t>ongest </a:t>
            </a:r>
            <a:r>
              <a:rPr lang="en-US" sz="2800" b="0" i="0" u="none" strike="noStrike" baseline="0" dirty="0">
                <a:solidFill>
                  <a:srgbClr val="1E1D1D"/>
                </a:solidFill>
                <a:latin typeface="Verdana" panose="020B0604030504040204" pitchFamily="34" charset="0"/>
                <a:ea typeface="Verdana" panose="020B0604030504040204" pitchFamily="34" charset="0"/>
              </a:rPr>
              <a:t>half</a:t>
            </a:r>
            <a:r>
              <a:rPr lang="en-US" sz="2800" b="0" i="0" u="none" strike="noStrike" baseline="0" dirty="0">
                <a:solidFill>
                  <a:srgbClr val="545454"/>
                </a:solidFill>
                <a:latin typeface="Verdana" panose="020B0604030504040204" pitchFamily="34" charset="0"/>
                <a:ea typeface="Verdana" panose="020B0604030504040204" pitchFamily="34" charset="0"/>
              </a:rPr>
              <a:t>-</a:t>
            </a:r>
            <a:r>
              <a:rPr lang="en-US" sz="2800" b="0" i="0" u="none" strike="noStrike" baseline="0" dirty="0">
                <a:solidFill>
                  <a:srgbClr val="0D0B0B"/>
                </a:solidFill>
                <a:latin typeface="Verdana" panose="020B0604030504040204" pitchFamily="34" charset="0"/>
                <a:ea typeface="Verdana" panose="020B0604030504040204" pitchFamily="34" charset="0"/>
              </a:rPr>
              <a:t>life?</a:t>
            </a:r>
          </a:p>
          <a:p>
            <a:pPr marL="342900" indent="-342900" algn="l">
              <a:buFont typeface="Arial" panose="020B0604020202020204" pitchFamily="34" charset="0"/>
              <a:buChar char="•"/>
            </a:pPr>
            <a:r>
              <a:rPr lang="en-US" sz="2800" dirty="0">
                <a:solidFill>
                  <a:srgbClr val="0D0B0B"/>
                </a:solidFill>
                <a:latin typeface="Verdana" panose="020B0604030504040204" pitchFamily="34" charset="0"/>
                <a:ea typeface="Verdana" panose="020B0604030504040204" pitchFamily="34" charset="0"/>
              </a:rPr>
              <a:t>Has the h</a:t>
            </a:r>
            <a:r>
              <a:rPr lang="en-US" sz="2800" b="0" i="0" u="none" strike="noStrike" baseline="0" dirty="0">
                <a:solidFill>
                  <a:srgbClr val="0D0B0B"/>
                </a:solidFill>
                <a:latin typeface="Verdana" panose="020B0604030504040204" pitchFamily="34" charset="0"/>
                <a:ea typeface="Verdana" panose="020B0604030504040204" pitchFamily="34" charset="0"/>
              </a:rPr>
              <a:t>i</a:t>
            </a:r>
            <a:r>
              <a:rPr lang="en-US" sz="2800" b="0" i="0" u="none" strike="noStrike" baseline="0" dirty="0">
                <a:solidFill>
                  <a:srgbClr val="343333"/>
                </a:solidFill>
                <a:latin typeface="Verdana" panose="020B0604030504040204" pitchFamily="34" charset="0"/>
                <a:ea typeface="Verdana" panose="020B0604030504040204" pitchFamily="34" charset="0"/>
              </a:rPr>
              <a:t>g</a:t>
            </a:r>
            <a:r>
              <a:rPr lang="en-US" sz="2800" b="0" i="0" u="none" strike="noStrike" baseline="0" dirty="0">
                <a:solidFill>
                  <a:srgbClr val="0D0B0B"/>
                </a:solidFill>
                <a:latin typeface="Verdana" panose="020B0604030504040204" pitchFamily="34" charset="0"/>
                <a:ea typeface="Verdana" panose="020B0604030504040204" pitchFamily="34" charset="0"/>
              </a:rPr>
              <a:t>he</a:t>
            </a:r>
            <a:r>
              <a:rPr lang="en-US" sz="2800" b="0" i="0" u="none" strike="noStrike" baseline="0" dirty="0">
                <a:solidFill>
                  <a:srgbClr val="343333"/>
                </a:solidFill>
                <a:latin typeface="Verdana" panose="020B0604030504040204" pitchFamily="34" charset="0"/>
                <a:ea typeface="Verdana" panose="020B0604030504040204" pitchFamily="34" charset="0"/>
              </a:rPr>
              <a:t>s</a:t>
            </a:r>
            <a:r>
              <a:rPr lang="en-US" sz="2800" b="0" i="0" u="none" strike="noStrike" baseline="0" dirty="0">
                <a:solidFill>
                  <a:srgbClr val="0D0B0B"/>
                </a:solidFill>
                <a:latin typeface="Verdana" panose="020B0604030504040204" pitchFamily="34" charset="0"/>
                <a:ea typeface="Verdana" panose="020B0604030504040204" pitchFamily="34" charset="0"/>
              </a:rPr>
              <a:t>t </a:t>
            </a:r>
            <a:r>
              <a:rPr lang="en-US" sz="2800" b="0" i="0" u="none" strike="noStrike" baseline="0" dirty="0">
                <a:solidFill>
                  <a:srgbClr val="1E1D1D"/>
                </a:solidFill>
                <a:latin typeface="Verdana" panose="020B0604030504040204" pitchFamily="34" charset="0"/>
                <a:ea typeface="Verdana" panose="020B0604030504040204" pitchFamily="34" charset="0"/>
              </a:rPr>
              <a:t>number of protons?</a:t>
            </a:r>
          </a:p>
          <a:p>
            <a:pPr marL="342900" indent="-342900">
              <a:buFont typeface="Arial" panose="020B0604020202020204" pitchFamily="34" charset="0"/>
              <a:buChar char="•"/>
            </a:pPr>
            <a:r>
              <a:rPr lang="en-GB" sz="2800" dirty="0">
                <a:solidFill>
                  <a:srgbClr val="1E1D1D"/>
                </a:solidFill>
                <a:latin typeface="Verdana" panose="020B0604030504040204" pitchFamily="34" charset="0"/>
                <a:ea typeface="Verdana" panose="020B0604030504040204" pitchFamily="34" charset="0"/>
              </a:rPr>
              <a:t>Is the l</a:t>
            </a:r>
            <a:r>
              <a:rPr lang="en-GB" sz="2800" b="0" i="0" u="none" strike="noStrike" baseline="0" dirty="0">
                <a:solidFill>
                  <a:srgbClr val="1E1D1D"/>
                </a:solidFill>
                <a:latin typeface="Verdana" panose="020B0604030504040204" pitchFamily="34" charset="0"/>
                <a:ea typeface="Verdana" panose="020B0604030504040204" pitchFamily="34" charset="0"/>
              </a:rPr>
              <a:t>east dangerous?</a:t>
            </a:r>
            <a:endParaRPr lang="en-US" sz="2800" b="0" i="0" u="none" strike="noStrike" baseline="0" dirty="0">
              <a:solidFill>
                <a:srgbClr val="1E1D1D"/>
              </a:solidFill>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en-US" sz="2800" dirty="0">
                <a:solidFill>
                  <a:srgbClr val="0D0B0B"/>
                </a:solidFill>
                <a:latin typeface="Verdana" panose="020B0604030504040204" pitchFamily="34" charset="0"/>
                <a:ea typeface="Verdana" panose="020B0604030504040204" pitchFamily="34" charset="0"/>
              </a:rPr>
              <a:t>Has the h</a:t>
            </a:r>
            <a:r>
              <a:rPr lang="en-US" sz="2800" b="0" i="0" u="none" strike="noStrike" baseline="0" dirty="0">
                <a:solidFill>
                  <a:srgbClr val="0D0B0B"/>
                </a:solidFill>
                <a:latin typeface="Verdana" panose="020B0604030504040204" pitchFamily="34" charset="0"/>
                <a:ea typeface="Verdana" panose="020B0604030504040204" pitchFamily="34" charset="0"/>
              </a:rPr>
              <a:t>i</a:t>
            </a:r>
            <a:r>
              <a:rPr lang="en-US" sz="2800" b="0" i="0" u="none" strike="noStrike" baseline="0" dirty="0">
                <a:solidFill>
                  <a:srgbClr val="343333"/>
                </a:solidFill>
                <a:latin typeface="Verdana" panose="020B0604030504040204" pitchFamily="34" charset="0"/>
                <a:ea typeface="Verdana" panose="020B0604030504040204" pitchFamily="34" charset="0"/>
              </a:rPr>
              <a:t>g</a:t>
            </a:r>
            <a:r>
              <a:rPr lang="en-US" sz="2800" b="0" i="0" u="none" strike="noStrike" baseline="0" dirty="0">
                <a:solidFill>
                  <a:srgbClr val="0D0B0B"/>
                </a:solidFill>
                <a:latin typeface="Verdana" panose="020B0604030504040204" pitchFamily="34" charset="0"/>
                <a:ea typeface="Verdana" panose="020B0604030504040204" pitchFamily="34" charset="0"/>
              </a:rPr>
              <a:t>he</a:t>
            </a:r>
            <a:r>
              <a:rPr lang="en-US" sz="2800" b="0" i="0" u="none" strike="noStrike" baseline="0" dirty="0">
                <a:solidFill>
                  <a:srgbClr val="343333"/>
                </a:solidFill>
                <a:latin typeface="Verdana" panose="020B0604030504040204" pitchFamily="34" charset="0"/>
                <a:ea typeface="Verdana" panose="020B0604030504040204" pitchFamily="34" charset="0"/>
              </a:rPr>
              <a:t>s</a:t>
            </a:r>
            <a:r>
              <a:rPr lang="en-US" sz="2800" b="0" i="0" u="none" strike="noStrike" baseline="0" dirty="0">
                <a:solidFill>
                  <a:srgbClr val="0D0B0B"/>
                </a:solidFill>
                <a:latin typeface="Verdana" panose="020B0604030504040204" pitchFamily="34" charset="0"/>
                <a:ea typeface="Verdana" panose="020B0604030504040204" pitchFamily="34" charset="0"/>
              </a:rPr>
              <a:t>t </a:t>
            </a:r>
            <a:r>
              <a:rPr lang="en-US" sz="2800" b="0" i="0" u="none" strike="noStrike" baseline="0" dirty="0">
                <a:solidFill>
                  <a:srgbClr val="1E1D1D"/>
                </a:solidFill>
                <a:latin typeface="Verdana" panose="020B0604030504040204" pitchFamily="34" charset="0"/>
                <a:ea typeface="Verdana" panose="020B0604030504040204" pitchFamily="34" charset="0"/>
              </a:rPr>
              <a:t>number of neutrons?</a:t>
            </a:r>
          </a:p>
          <a:p>
            <a:pPr marL="342900" indent="-342900" algn="l">
              <a:buFont typeface="Arial" panose="020B0604020202020204" pitchFamily="34" charset="0"/>
              <a:buChar char="•"/>
            </a:pPr>
            <a:r>
              <a:rPr lang="en-US" sz="2800" dirty="0">
                <a:solidFill>
                  <a:srgbClr val="0D0B0B"/>
                </a:solidFill>
                <a:latin typeface="Verdana" panose="020B0604030504040204" pitchFamily="34" charset="0"/>
                <a:ea typeface="Verdana" panose="020B0604030504040204" pitchFamily="34" charset="0"/>
              </a:rPr>
              <a:t>Has the s</a:t>
            </a:r>
            <a:r>
              <a:rPr lang="en-US" sz="2800" b="0" i="0" u="none" strike="noStrike" baseline="0" dirty="0">
                <a:solidFill>
                  <a:srgbClr val="343333"/>
                </a:solidFill>
                <a:latin typeface="Verdana" panose="020B0604030504040204" pitchFamily="34" charset="0"/>
                <a:ea typeface="Verdana" panose="020B0604030504040204" pitchFamily="34" charset="0"/>
              </a:rPr>
              <a:t>hortest </a:t>
            </a:r>
            <a:r>
              <a:rPr lang="en-US" sz="2800" b="0" i="0" u="none" strike="noStrike" baseline="0" dirty="0">
                <a:solidFill>
                  <a:srgbClr val="0D0B0B"/>
                </a:solidFill>
                <a:latin typeface="Verdana" panose="020B0604030504040204" pitchFamily="34" charset="0"/>
                <a:ea typeface="Verdana" panose="020B0604030504040204" pitchFamily="34" charset="0"/>
              </a:rPr>
              <a:t>half </a:t>
            </a:r>
            <a:r>
              <a:rPr lang="en-US" sz="2800" b="0" i="0" u="none" strike="noStrike" baseline="0" dirty="0">
                <a:solidFill>
                  <a:srgbClr val="1E1D1D"/>
                </a:solidFill>
                <a:latin typeface="Verdana" panose="020B0604030504040204" pitchFamily="34" charset="0"/>
                <a:ea typeface="Verdana" panose="020B0604030504040204" pitchFamily="34" charset="0"/>
              </a:rPr>
              <a:t>life?</a:t>
            </a:r>
          </a:p>
          <a:p>
            <a:pPr marL="342900" indent="-342900" algn="l">
              <a:buFont typeface="Arial" panose="020B0604020202020204" pitchFamily="34" charset="0"/>
              <a:buChar char="•"/>
            </a:pPr>
            <a:r>
              <a:rPr lang="en-GB" sz="2800" dirty="0">
                <a:solidFill>
                  <a:srgbClr val="1E1D1D"/>
                </a:solidFill>
                <a:latin typeface="Verdana" panose="020B0604030504040204" pitchFamily="34" charset="0"/>
                <a:ea typeface="Verdana" panose="020B0604030504040204" pitchFamily="34" charset="0"/>
              </a:rPr>
              <a:t>Is the c</a:t>
            </a:r>
            <a:r>
              <a:rPr lang="en-GB" sz="2800" b="0" i="0" u="none" strike="noStrike" baseline="0" dirty="0">
                <a:solidFill>
                  <a:srgbClr val="1E1D1D"/>
                </a:solidFill>
                <a:latin typeface="Verdana" panose="020B0604030504040204" pitchFamily="34" charset="0"/>
                <a:ea typeface="Verdana" panose="020B0604030504040204" pitchFamily="34" charset="0"/>
              </a:rPr>
              <a:t>heapest </a:t>
            </a:r>
            <a:r>
              <a:rPr lang="en-GB" sz="2800" b="0" i="0" u="none" strike="noStrike" baseline="0" dirty="0">
                <a:solidFill>
                  <a:srgbClr val="0D0B0B"/>
                </a:solidFill>
                <a:latin typeface="Verdana" panose="020B0604030504040204" pitchFamily="34" charset="0"/>
                <a:ea typeface="Verdana" panose="020B0604030504040204" pitchFamily="34" charset="0"/>
              </a:rPr>
              <a:t>radionuclide?</a:t>
            </a:r>
          </a:p>
          <a:p>
            <a:pPr marL="342900" indent="-342900" algn="l">
              <a:buFont typeface="Arial" panose="020B0604020202020204" pitchFamily="34" charset="0"/>
              <a:buChar char="•"/>
            </a:pPr>
            <a:r>
              <a:rPr lang="en-US" sz="2800" b="0" i="0" u="none" strike="noStrike" baseline="0" dirty="0">
                <a:solidFill>
                  <a:srgbClr val="343333"/>
                </a:solidFill>
                <a:latin typeface="Verdana" panose="020B0604030504040204" pitchFamily="34" charset="0"/>
                <a:ea typeface="Verdana" panose="020B0604030504040204" pitchFamily="34" charset="0"/>
              </a:rPr>
              <a:t>Is the m</a:t>
            </a:r>
            <a:r>
              <a:rPr lang="en-US" sz="2800" b="0" i="0" u="none" strike="noStrike" baseline="0" dirty="0">
                <a:solidFill>
                  <a:srgbClr val="1E1D1D"/>
                </a:solidFill>
                <a:latin typeface="Verdana" panose="020B0604030504040204" pitchFamily="34" charset="0"/>
                <a:ea typeface="Verdana" panose="020B0604030504040204" pitchFamily="34" charset="0"/>
              </a:rPr>
              <a:t>ost expensive </a:t>
            </a:r>
            <a:r>
              <a:rPr lang="en-US" sz="2800" b="0" i="0" u="none" strike="noStrike" baseline="0" dirty="0">
                <a:solidFill>
                  <a:srgbClr val="343333"/>
                </a:solidFill>
                <a:latin typeface="Verdana" panose="020B0604030504040204" pitchFamily="34" charset="0"/>
                <a:ea typeface="Verdana" panose="020B0604030504040204" pitchFamily="34" charset="0"/>
              </a:rPr>
              <a:t>ra</a:t>
            </a:r>
            <a:r>
              <a:rPr lang="en-US" sz="2800" b="0" i="0" u="none" strike="noStrike" baseline="0" dirty="0">
                <a:solidFill>
                  <a:srgbClr val="0D0B0B"/>
                </a:solidFill>
                <a:latin typeface="Verdana" panose="020B0604030504040204" pitchFamily="34" charset="0"/>
                <a:ea typeface="Verdana" panose="020B0604030504040204" pitchFamily="34" charset="0"/>
              </a:rPr>
              <a:t>dionuclide?</a:t>
            </a:r>
          </a:p>
          <a:p>
            <a:pPr marL="342900" indent="-342900" algn="l">
              <a:buFont typeface="Arial" panose="020B0604020202020204" pitchFamily="34" charset="0"/>
              <a:buChar char="•"/>
            </a:pPr>
            <a:r>
              <a:rPr lang="en-GB" sz="2800" dirty="0">
                <a:solidFill>
                  <a:srgbClr val="1E1D1D"/>
                </a:solidFill>
                <a:latin typeface="Verdana" panose="020B0604030504040204" pitchFamily="34" charset="0"/>
                <a:ea typeface="Verdana" panose="020B0604030504040204" pitchFamily="34" charset="0"/>
              </a:rPr>
              <a:t>Is the m</a:t>
            </a:r>
            <a:r>
              <a:rPr lang="en-GB" sz="2800" b="0" i="0" u="none" strike="noStrike" baseline="0" dirty="0">
                <a:solidFill>
                  <a:srgbClr val="1E1D1D"/>
                </a:solidFill>
                <a:latin typeface="Verdana" panose="020B0604030504040204" pitchFamily="34" charset="0"/>
                <a:ea typeface="Verdana" panose="020B0604030504040204" pitchFamily="34" charset="0"/>
              </a:rPr>
              <a:t>ost dangerous</a:t>
            </a:r>
            <a:r>
              <a:rPr lang="en-GB" sz="2800" b="0" i="0" u="none" strike="noStrike" baseline="0" dirty="0">
                <a:solidFill>
                  <a:srgbClr val="1E1D1D"/>
                </a:solidFill>
                <a:latin typeface="Verdana" panose="020B0604030504040204" pitchFamily="34" charset="0"/>
                <a:ea typeface="Verdana" panose="020B0604030504040204" pitchFamily="34" charset="0"/>
                <a:cs typeface="Calibri"/>
              </a:rPr>
              <a:t>?</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3819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3" descr="A picture containing icon&#10;&#10;Description automatically generated">
            <a:extLst>
              <a:ext uri="{FF2B5EF4-FFF2-40B4-BE49-F238E27FC236}">
                <a16:creationId xmlns:a16="http://schemas.microsoft.com/office/drawing/2014/main" id="{26738F70-4A76-036A-A99C-21A0C20947E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505"/>
          <a:stretch/>
        </p:blipFill>
        <p:spPr>
          <a:xfrm>
            <a:off x="5184636" y="815506"/>
            <a:ext cx="1822725" cy="1747942"/>
          </a:xfrm>
          <a:prstGeom prst="rect">
            <a:avLst/>
          </a:prstGeom>
        </p:spPr>
      </p:pic>
      <p:sp>
        <p:nvSpPr>
          <p:cNvPr id="4" name="Title 1">
            <a:extLst>
              <a:ext uri="{FF2B5EF4-FFF2-40B4-BE49-F238E27FC236}">
                <a16:creationId xmlns:a16="http://schemas.microsoft.com/office/drawing/2014/main" id="{2BB57DFA-C2C4-49D9-D85E-16022CCE4B53}"/>
              </a:ext>
            </a:extLst>
          </p:cNvPr>
          <p:cNvSpPr txBox="1">
            <a:spLocks/>
          </p:cNvSpPr>
          <p:nvPr/>
        </p:nvSpPr>
        <p:spPr>
          <a:xfrm>
            <a:off x="838198" y="2563448"/>
            <a:ext cx="10515600" cy="242920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6400" b="1" dirty="0">
                <a:latin typeface="Verdana" panose="020B0604030504040204" pitchFamily="34" charset="0"/>
                <a:ea typeface="Verdana" panose="020B0604030504040204" pitchFamily="34" charset="0"/>
              </a:rPr>
              <a:t>Scenarios</a:t>
            </a:r>
          </a:p>
          <a:p>
            <a:pPr>
              <a:lnSpc>
                <a:spcPct val="120000"/>
              </a:lnSpc>
            </a:pPr>
            <a:r>
              <a:rPr lang="en-US" sz="6400" b="1" dirty="0">
                <a:latin typeface="Verdana" panose="020B0604030504040204" pitchFamily="34" charset="0"/>
                <a:ea typeface="Verdana" panose="020B0604030504040204" pitchFamily="34" charset="0"/>
              </a:rPr>
              <a:t>(Game 2)</a:t>
            </a:r>
          </a:p>
        </p:txBody>
      </p:sp>
    </p:spTree>
    <p:extLst>
      <p:ext uri="{BB962C8B-B14F-4D97-AF65-F5344CB8AC3E}">
        <p14:creationId xmlns:p14="http://schemas.microsoft.com/office/powerpoint/2010/main" val="3614969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Title 1">
            <a:extLst>
              <a:ext uri="{FF2B5EF4-FFF2-40B4-BE49-F238E27FC236}">
                <a16:creationId xmlns:a16="http://schemas.microsoft.com/office/drawing/2014/main" id="{1129B74B-B3C2-814E-28CE-0370ABD0822D}"/>
              </a:ext>
            </a:extLst>
          </p:cNvPr>
          <p:cNvSpPr txBox="1">
            <a:spLocks/>
          </p:cNvSpPr>
          <p:nvPr/>
        </p:nvSpPr>
        <p:spPr>
          <a:xfrm>
            <a:off x="1025767" y="715110"/>
            <a:ext cx="3405556" cy="71315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r>
              <a:rPr lang="en-US" sz="3600" b="1" spc="-150">
                <a:latin typeface="Verdana" panose="020B0604030504040204" pitchFamily="34" charset="0"/>
                <a:ea typeface="Verdana" panose="020B0604030504040204" pitchFamily="34" charset="0"/>
              </a:rPr>
              <a:t>How to play:</a:t>
            </a:r>
            <a:endParaRPr lang="en-US" sz="3600" b="1" dirty="0">
              <a:latin typeface="Verdana" panose="020B0604030504040204" pitchFamily="34" charset="0"/>
              <a:ea typeface="Verdana" panose="020B0604030504040204" pitchFamily="34" charset="0"/>
            </a:endParaRPr>
          </a:p>
        </p:txBody>
      </p:sp>
      <p:sp>
        <p:nvSpPr>
          <p:cNvPr id="34" name="TextBox 33">
            <a:extLst>
              <a:ext uri="{FF2B5EF4-FFF2-40B4-BE49-F238E27FC236}">
                <a16:creationId xmlns:a16="http://schemas.microsoft.com/office/drawing/2014/main" id="{7B8F0663-1BA6-F24F-8B51-D81C31C443BB}"/>
              </a:ext>
            </a:extLst>
          </p:cNvPr>
          <p:cNvSpPr txBox="1"/>
          <p:nvPr/>
        </p:nvSpPr>
        <p:spPr>
          <a:xfrm>
            <a:off x="1025767" y="1774611"/>
            <a:ext cx="1003715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tabLst>
                <a:tab pos="360000" algn="l"/>
              </a:tabLst>
            </a:pPr>
            <a:r>
              <a:rPr lang="en-US" sz="2400" dirty="0">
                <a:latin typeface="Verdana" panose="020B0604030504040204" pitchFamily="34" charset="0"/>
                <a:ea typeface="Verdana" panose="020B0604030504040204" pitchFamily="34" charset="0"/>
                <a:cs typeface="Calibri"/>
              </a:rPr>
              <a:t>In groups of 3-6, shuffle the radionuclide cards and place the deck face down. Each player takes 3 cards but doesn't look at them yet.</a:t>
            </a:r>
          </a:p>
        </p:txBody>
      </p:sp>
      <p:pic>
        <p:nvPicPr>
          <p:cNvPr id="8" name="Picture 7" descr="A group of black rectangular objects on a white table&#10;&#10;Description automatically generated">
            <a:extLst>
              <a:ext uri="{FF2B5EF4-FFF2-40B4-BE49-F238E27FC236}">
                <a16:creationId xmlns:a16="http://schemas.microsoft.com/office/drawing/2014/main" id="{25715A9A-04B9-2404-D981-5A784B413D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4057" y="3081930"/>
            <a:ext cx="8103886" cy="3060960"/>
          </a:xfrm>
          <a:prstGeom prst="rect">
            <a:avLst/>
          </a:prstGeom>
        </p:spPr>
      </p:pic>
    </p:spTree>
    <p:extLst>
      <p:ext uri="{BB962C8B-B14F-4D97-AF65-F5344CB8AC3E}">
        <p14:creationId xmlns:p14="http://schemas.microsoft.com/office/powerpoint/2010/main" val="3865878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Title 1">
            <a:extLst>
              <a:ext uri="{FF2B5EF4-FFF2-40B4-BE49-F238E27FC236}">
                <a16:creationId xmlns:a16="http://schemas.microsoft.com/office/drawing/2014/main" id="{1129B74B-B3C2-814E-28CE-0370ABD0822D}"/>
              </a:ext>
            </a:extLst>
          </p:cNvPr>
          <p:cNvSpPr txBox="1">
            <a:spLocks/>
          </p:cNvSpPr>
          <p:nvPr/>
        </p:nvSpPr>
        <p:spPr>
          <a:xfrm>
            <a:off x="1025767" y="715110"/>
            <a:ext cx="3405556" cy="71315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r>
              <a:rPr lang="en-US" sz="3600" b="1" spc="-150">
                <a:latin typeface="Verdana" panose="020B0604030504040204" pitchFamily="34" charset="0"/>
                <a:ea typeface="Verdana" panose="020B0604030504040204" pitchFamily="34" charset="0"/>
              </a:rPr>
              <a:t>How to play:</a:t>
            </a:r>
            <a:endParaRPr lang="en-US" sz="3600" b="1" dirty="0">
              <a:latin typeface="Verdana" panose="020B0604030504040204" pitchFamily="34" charset="0"/>
              <a:ea typeface="Verdana" panose="020B0604030504040204" pitchFamily="34" charset="0"/>
            </a:endParaRPr>
          </a:p>
        </p:txBody>
      </p:sp>
      <p:sp>
        <p:nvSpPr>
          <p:cNvPr id="34" name="TextBox 33">
            <a:extLst>
              <a:ext uri="{FF2B5EF4-FFF2-40B4-BE49-F238E27FC236}">
                <a16:creationId xmlns:a16="http://schemas.microsoft.com/office/drawing/2014/main" id="{7B8F0663-1BA6-F24F-8B51-D81C31C443BB}"/>
              </a:ext>
            </a:extLst>
          </p:cNvPr>
          <p:cNvSpPr txBox="1"/>
          <p:nvPr/>
        </p:nvSpPr>
        <p:spPr>
          <a:xfrm>
            <a:off x="1025767" y="1560778"/>
            <a:ext cx="10037152"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Calibri"/>
              </a:rPr>
              <a:t>Player 1 chooses a scenario card and reads it aloud.</a:t>
            </a:r>
          </a:p>
          <a:p>
            <a:endParaRPr lang="en-US" sz="1000" dirty="0">
              <a:latin typeface="Verdana" panose="020B0604030504040204" pitchFamily="34" charset="0"/>
              <a:ea typeface="Verdana" panose="020B0604030504040204" pitchFamily="34" charset="0"/>
              <a:cs typeface="Calibri"/>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Calibri"/>
              </a:rPr>
              <a:t>Everyone looks at their own radionuclide cards and picks </a:t>
            </a:r>
            <a:r>
              <a:rPr lang="en-US" sz="2400">
                <a:latin typeface="Verdana" panose="020B0604030504040204" pitchFamily="34" charset="0"/>
                <a:ea typeface="Verdana" panose="020B0604030504040204" pitchFamily="34" charset="0"/>
                <a:cs typeface="Calibri"/>
              </a:rPr>
              <a:t>the isotope </a:t>
            </a:r>
            <a:r>
              <a:rPr lang="en-US" sz="2400" dirty="0">
                <a:latin typeface="Verdana" panose="020B0604030504040204" pitchFamily="34" charset="0"/>
                <a:ea typeface="Verdana" panose="020B0604030504040204" pitchFamily="34" charset="0"/>
                <a:cs typeface="Calibri"/>
              </a:rPr>
              <a:t>that they think is best suited for the job.</a:t>
            </a:r>
          </a:p>
        </p:txBody>
      </p:sp>
      <p:pic>
        <p:nvPicPr>
          <p:cNvPr id="9" name="Picture 8" descr="A group of cards on a table&#10;&#10;Description automatically generated">
            <a:extLst>
              <a:ext uri="{FF2B5EF4-FFF2-40B4-BE49-F238E27FC236}">
                <a16:creationId xmlns:a16="http://schemas.microsoft.com/office/drawing/2014/main" id="{8D020EBA-5653-60A2-C45B-670B9C50B8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4057" y="3081930"/>
            <a:ext cx="8103886" cy="3060960"/>
          </a:xfrm>
          <a:prstGeom prst="rect">
            <a:avLst/>
          </a:prstGeom>
        </p:spPr>
      </p:pic>
    </p:spTree>
    <p:extLst>
      <p:ext uri="{BB962C8B-B14F-4D97-AF65-F5344CB8AC3E}">
        <p14:creationId xmlns:p14="http://schemas.microsoft.com/office/powerpoint/2010/main" val="4184209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Title 1">
            <a:extLst>
              <a:ext uri="{FF2B5EF4-FFF2-40B4-BE49-F238E27FC236}">
                <a16:creationId xmlns:a16="http://schemas.microsoft.com/office/drawing/2014/main" id="{1129B74B-B3C2-814E-28CE-0370ABD0822D}"/>
              </a:ext>
            </a:extLst>
          </p:cNvPr>
          <p:cNvSpPr txBox="1">
            <a:spLocks/>
          </p:cNvSpPr>
          <p:nvPr/>
        </p:nvSpPr>
        <p:spPr>
          <a:xfrm>
            <a:off x="1025767" y="715110"/>
            <a:ext cx="3405556" cy="71315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r>
              <a:rPr lang="en-US" sz="3600" b="1" spc="-150">
                <a:latin typeface="Verdana" panose="020B0604030504040204" pitchFamily="34" charset="0"/>
                <a:ea typeface="Verdana" panose="020B0604030504040204" pitchFamily="34" charset="0"/>
              </a:rPr>
              <a:t>How to play:</a:t>
            </a:r>
            <a:endParaRPr lang="en-US" sz="3600" b="1" dirty="0">
              <a:latin typeface="Verdana" panose="020B0604030504040204" pitchFamily="34" charset="0"/>
              <a:ea typeface="Verdana" panose="020B0604030504040204" pitchFamily="34" charset="0"/>
            </a:endParaRPr>
          </a:p>
        </p:txBody>
      </p:sp>
      <p:sp>
        <p:nvSpPr>
          <p:cNvPr id="34" name="TextBox 33">
            <a:extLst>
              <a:ext uri="{FF2B5EF4-FFF2-40B4-BE49-F238E27FC236}">
                <a16:creationId xmlns:a16="http://schemas.microsoft.com/office/drawing/2014/main" id="{7B8F0663-1BA6-F24F-8B51-D81C31C443BB}"/>
              </a:ext>
            </a:extLst>
          </p:cNvPr>
          <p:cNvSpPr txBox="1"/>
          <p:nvPr/>
        </p:nvSpPr>
        <p:spPr>
          <a:xfrm>
            <a:off x="1025767" y="1560778"/>
            <a:ext cx="10037152"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tabLst>
                <a:tab pos="468000" algn="l"/>
              </a:tabLst>
            </a:pPr>
            <a:r>
              <a:rPr lang="en-US" sz="2400" dirty="0">
                <a:latin typeface="Verdana" panose="020B0604030504040204" pitchFamily="34" charset="0"/>
                <a:ea typeface="Verdana" panose="020B0604030504040204" pitchFamily="34" charset="0"/>
                <a:cs typeface="Calibri"/>
              </a:rPr>
              <a:t>Each player presents their chosen card to the group and </a:t>
            </a:r>
            <a:r>
              <a:rPr lang="en-US" sz="2400" spc="-50" dirty="0">
                <a:latin typeface="Verdana" panose="020B0604030504040204" pitchFamily="34" charset="0"/>
                <a:ea typeface="Verdana" panose="020B0604030504040204" pitchFamily="34" charset="0"/>
                <a:cs typeface="Calibri"/>
              </a:rPr>
              <a:t>explains why they think it is the most appropriate radionuclide.</a:t>
            </a:r>
          </a:p>
          <a:p>
            <a:pPr>
              <a:tabLst>
                <a:tab pos="468000" algn="l"/>
              </a:tabLst>
            </a:pPr>
            <a:endParaRPr lang="en-US" sz="1000" spc="-50" dirty="0">
              <a:latin typeface="Verdana" panose="020B0604030504040204" pitchFamily="34" charset="0"/>
              <a:ea typeface="Verdana" panose="020B0604030504040204" pitchFamily="34" charset="0"/>
              <a:cs typeface="Calibri"/>
            </a:endParaRPr>
          </a:p>
          <a:p>
            <a:pPr marL="342900" indent="-342900">
              <a:buFont typeface="Arial" panose="020B0604020202020204" pitchFamily="34" charset="0"/>
              <a:buChar char="•"/>
              <a:tabLst>
                <a:tab pos="468000" algn="l"/>
              </a:tabLst>
            </a:pPr>
            <a:r>
              <a:rPr lang="en-US" sz="2400" dirty="0">
                <a:latin typeface="Verdana" panose="020B0604030504040204" pitchFamily="34" charset="0"/>
                <a:ea typeface="Verdana" panose="020B0604030504040204" pitchFamily="34" charset="0"/>
                <a:cs typeface="Calibri"/>
              </a:rPr>
              <a:t>The group votes on which card they think is best for the scenario - you cannot vote for yourself!</a:t>
            </a:r>
          </a:p>
        </p:txBody>
      </p:sp>
      <p:pic>
        <p:nvPicPr>
          <p:cNvPr id="3" name="Picture 2" descr="A screenshot of a video game&#10;&#10;Description automatically generated">
            <a:extLst>
              <a:ext uri="{FF2B5EF4-FFF2-40B4-BE49-F238E27FC236}">
                <a16:creationId xmlns:a16="http://schemas.microsoft.com/office/drawing/2014/main" id="{E4C5D5BB-965A-834B-0376-C231DB9CE2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1269" y="3284327"/>
            <a:ext cx="7469463" cy="2760910"/>
          </a:xfrm>
          <a:prstGeom prst="rect">
            <a:avLst/>
          </a:prstGeom>
        </p:spPr>
      </p:pic>
    </p:spTree>
    <p:extLst>
      <p:ext uri="{BB962C8B-B14F-4D97-AF65-F5344CB8AC3E}">
        <p14:creationId xmlns:p14="http://schemas.microsoft.com/office/powerpoint/2010/main" val="1707509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Title 1">
            <a:extLst>
              <a:ext uri="{FF2B5EF4-FFF2-40B4-BE49-F238E27FC236}">
                <a16:creationId xmlns:a16="http://schemas.microsoft.com/office/drawing/2014/main" id="{1129B74B-B3C2-814E-28CE-0370ABD0822D}"/>
              </a:ext>
            </a:extLst>
          </p:cNvPr>
          <p:cNvSpPr txBox="1">
            <a:spLocks/>
          </p:cNvSpPr>
          <p:nvPr/>
        </p:nvSpPr>
        <p:spPr>
          <a:xfrm>
            <a:off x="1025767" y="715110"/>
            <a:ext cx="3405556" cy="71315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r>
              <a:rPr lang="en-US" sz="3600" b="1" spc="-150">
                <a:latin typeface="Verdana" panose="020B0604030504040204" pitchFamily="34" charset="0"/>
                <a:ea typeface="Verdana" panose="020B0604030504040204" pitchFamily="34" charset="0"/>
              </a:rPr>
              <a:t>How to play:</a:t>
            </a:r>
            <a:endParaRPr lang="en-US" sz="3600" b="1" dirty="0">
              <a:latin typeface="Verdana" panose="020B0604030504040204" pitchFamily="34" charset="0"/>
              <a:ea typeface="Verdana" panose="020B0604030504040204" pitchFamily="34" charset="0"/>
            </a:endParaRPr>
          </a:p>
        </p:txBody>
      </p:sp>
      <p:sp>
        <p:nvSpPr>
          <p:cNvPr id="34" name="TextBox 33">
            <a:extLst>
              <a:ext uri="{FF2B5EF4-FFF2-40B4-BE49-F238E27FC236}">
                <a16:creationId xmlns:a16="http://schemas.microsoft.com/office/drawing/2014/main" id="{7B8F0663-1BA6-F24F-8B51-D81C31C443BB}"/>
              </a:ext>
            </a:extLst>
          </p:cNvPr>
          <p:cNvSpPr txBox="1"/>
          <p:nvPr/>
        </p:nvSpPr>
        <p:spPr>
          <a:xfrm>
            <a:off x="1025767" y="1560778"/>
            <a:ext cx="1003715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Calibri"/>
              </a:rPr>
              <a:t>The card with the most votes gets put in that player's victory deck and all other cards are shuffled and returned to the bottom of the main deck. If there is a tie, both cards are put in their respective players’ 	victory decks.</a:t>
            </a:r>
          </a:p>
        </p:txBody>
      </p:sp>
      <p:pic>
        <p:nvPicPr>
          <p:cNvPr id="5" name="Picture 4" descr="A table with a couple of black objects on it&#10;&#10;Description automatically generated">
            <a:extLst>
              <a:ext uri="{FF2B5EF4-FFF2-40B4-BE49-F238E27FC236}">
                <a16:creationId xmlns:a16="http://schemas.microsoft.com/office/drawing/2014/main" id="{0855304E-DCB5-5D50-37F4-52C3DB6394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4057" y="3091548"/>
            <a:ext cx="8103886" cy="3060960"/>
          </a:xfrm>
          <a:prstGeom prst="rect">
            <a:avLst/>
          </a:prstGeom>
        </p:spPr>
      </p:pic>
    </p:spTree>
    <p:extLst>
      <p:ext uri="{BB962C8B-B14F-4D97-AF65-F5344CB8AC3E}">
        <p14:creationId xmlns:p14="http://schemas.microsoft.com/office/powerpoint/2010/main" val="3268881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Title 1">
            <a:extLst>
              <a:ext uri="{FF2B5EF4-FFF2-40B4-BE49-F238E27FC236}">
                <a16:creationId xmlns:a16="http://schemas.microsoft.com/office/drawing/2014/main" id="{1129B74B-B3C2-814E-28CE-0370ABD0822D}"/>
              </a:ext>
            </a:extLst>
          </p:cNvPr>
          <p:cNvSpPr txBox="1">
            <a:spLocks/>
          </p:cNvSpPr>
          <p:nvPr/>
        </p:nvSpPr>
        <p:spPr>
          <a:xfrm>
            <a:off x="1025767" y="715110"/>
            <a:ext cx="3405556" cy="71315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r>
              <a:rPr lang="en-US" sz="3600" b="1" spc="-150">
                <a:latin typeface="Verdana" panose="020B0604030504040204" pitchFamily="34" charset="0"/>
                <a:ea typeface="Verdana" panose="020B0604030504040204" pitchFamily="34" charset="0"/>
              </a:rPr>
              <a:t>How to play:</a:t>
            </a:r>
            <a:endParaRPr lang="en-US" sz="3600" b="1" dirty="0">
              <a:latin typeface="Verdana" panose="020B0604030504040204" pitchFamily="34" charset="0"/>
              <a:ea typeface="Verdana" panose="020B0604030504040204" pitchFamily="34" charset="0"/>
            </a:endParaRPr>
          </a:p>
        </p:txBody>
      </p:sp>
      <p:sp>
        <p:nvSpPr>
          <p:cNvPr id="34" name="TextBox 33">
            <a:extLst>
              <a:ext uri="{FF2B5EF4-FFF2-40B4-BE49-F238E27FC236}">
                <a16:creationId xmlns:a16="http://schemas.microsoft.com/office/drawing/2014/main" id="{7B8F0663-1BA6-F24F-8B51-D81C31C443BB}"/>
              </a:ext>
            </a:extLst>
          </p:cNvPr>
          <p:cNvSpPr txBox="1"/>
          <p:nvPr/>
        </p:nvSpPr>
        <p:spPr>
          <a:xfrm>
            <a:off x="1025767" y="1681645"/>
            <a:ext cx="1003715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Calibri"/>
              </a:rPr>
              <a:t>Player 2 picks the scenario for round 2, and so on.</a:t>
            </a:r>
          </a:p>
          <a:p>
            <a:pPr marL="342900" indent="-342900">
              <a:buFont typeface="Arial" panose="020B0604020202020204" pitchFamily="34" charset="0"/>
              <a:buChar char="•"/>
            </a:pPr>
            <a:endParaRPr lang="en-US" sz="1000" dirty="0">
              <a:latin typeface="Verdana" panose="020B0604030504040204" pitchFamily="34" charset="0"/>
              <a:ea typeface="Verdana" panose="020B0604030504040204" pitchFamily="34" charset="0"/>
              <a:cs typeface="Calibri"/>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Calibri"/>
              </a:rPr>
              <a:t>The first player to have 4 cards in their victory deck wins!</a:t>
            </a:r>
            <a:endParaRPr lang="en-US" sz="2400" dirty="0">
              <a:latin typeface="Verdana" panose="020B0604030504040204" pitchFamily="34" charset="0"/>
              <a:ea typeface="Verdana" panose="020B0604030504040204" pitchFamily="34" charset="0"/>
            </a:endParaRPr>
          </a:p>
        </p:txBody>
      </p:sp>
      <p:pic>
        <p:nvPicPr>
          <p:cNvPr id="14" name="Picture 13" descr="A table with several papers on it&#10;&#10;Description automatically generated">
            <a:extLst>
              <a:ext uri="{FF2B5EF4-FFF2-40B4-BE49-F238E27FC236}">
                <a16:creationId xmlns:a16="http://schemas.microsoft.com/office/drawing/2014/main" id="{CD2628A7-8E94-CCA1-1172-04117EC762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4057" y="3090808"/>
            <a:ext cx="8103886" cy="3060960"/>
          </a:xfrm>
          <a:prstGeom prst="rect">
            <a:avLst/>
          </a:prstGeom>
        </p:spPr>
      </p:pic>
      <p:sp>
        <p:nvSpPr>
          <p:cNvPr id="15" name="Rectangle: Rounded Corners 14">
            <a:extLst>
              <a:ext uri="{FF2B5EF4-FFF2-40B4-BE49-F238E27FC236}">
                <a16:creationId xmlns:a16="http://schemas.microsoft.com/office/drawing/2014/main" id="{56539DFE-4625-C77D-0C1D-94BB478DB830}"/>
              </a:ext>
            </a:extLst>
          </p:cNvPr>
          <p:cNvSpPr/>
          <p:nvPr/>
        </p:nvSpPr>
        <p:spPr>
          <a:xfrm>
            <a:off x="5308847" y="4429956"/>
            <a:ext cx="1518081" cy="1340529"/>
          </a:xfrm>
          <a:prstGeom prst="roundRect">
            <a:avLst>
              <a:gd name="adj" fmla="val 12609"/>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401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78BC2D3-760B-9364-49CF-878C503A3285}"/>
            </a:ext>
          </a:extLst>
        </p:cNvPr>
        <p:cNvGrpSpPr/>
        <p:nvPr/>
      </p:nvGrpSpPr>
      <p:grpSpPr>
        <a:xfrm>
          <a:off x="0" y="0"/>
          <a:ext cx="0" cy="0"/>
          <a:chOff x="0" y="0"/>
          <a:chExt cx="0" cy="0"/>
        </a:xfrm>
      </p:grpSpPr>
      <p:pic>
        <p:nvPicPr>
          <p:cNvPr id="5" name="Picture 2">
            <a:extLst>
              <a:ext uri="{FF2B5EF4-FFF2-40B4-BE49-F238E27FC236}">
                <a16:creationId xmlns:a16="http://schemas.microsoft.com/office/drawing/2014/main" id="{2364A29B-0086-BAAC-CBBB-05613258A0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898" y="4044596"/>
            <a:ext cx="2584574" cy="18478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ehind-the-Scenes @ the National Oceanography Centre - Friends of ...">
            <a:extLst>
              <a:ext uri="{FF2B5EF4-FFF2-40B4-BE49-F238E27FC236}">
                <a16:creationId xmlns:a16="http://schemas.microsoft.com/office/drawing/2014/main" id="{89F09E7A-E673-17FB-3B57-51DE215EB3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9102" y="3220744"/>
            <a:ext cx="2330369" cy="17477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a:extLst>
              <a:ext uri="{FF2B5EF4-FFF2-40B4-BE49-F238E27FC236}">
                <a16:creationId xmlns:a16="http://schemas.microsoft.com/office/drawing/2014/main" id="{C5DBEBA6-0F40-9E38-3A86-4917F8612BB0}"/>
              </a:ext>
            </a:extLst>
          </p:cNvPr>
          <p:cNvSpPr>
            <a:spLocks noGrp="1"/>
          </p:cNvSpPr>
          <p:nvPr/>
        </p:nvSpPr>
        <p:spPr>
          <a:xfrm>
            <a:off x="1222442" y="954158"/>
            <a:ext cx="3379375" cy="4838216"/>
          </a:xfrm>
          <a:prstGeom prst="rect">
            <a:avLst/>
          </a:prstGeom>
        </p:spPr>
        <p:txBody>
          <a:bodyPr vert="horz" lIns="0" tIns="0" rIns="0" bIns="0" rtlCol="0">
            <a:noAutofit/>
          </a:bodyPr>
          <a:lstStyle>
            <a:lvl1pPr marL="230188" indent="-230188" algn="l" defTabSz="685800" rtl="0" eaLnBrk="1" latinLnBrk="0" hangingPunct="1">
              <a:lnSpc>
                <a:spcPct val="100000"/>
              </a:lnSpc>
              <a:spcBef>
                <a:spcPts val="600"/>
              </a:spcBef>
              <a:buFont typeface="Arial" panose="020B0604020202020204" pitchFamily="34" charset="0"/>
              <a:buChar char="•"/>
              <a:tabLst/>
              <a:defRPr sz="1800" kern="1200">
                <a:solidFill>
                  <a:sysClr val="windowText" lastClr="000000"/>
                </a:solidFill>
                <a:latin typeface="Arial" panose="020B0604020202020204" pitchFamily="34" charset="0"/>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ysClr val="windowText" lastClr="000000"/>
                </a:solidFill>
                <a:latin typeface="Arial" panose="020B0604020202020204" pitchFamily="34" charset="0"/>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ysClr val="windowText" lastClr="000000"/>
                </a:solidFill>
                <a:latin typeface="Arial" panose="020B0604020202020204" pitchFamily="34" charset="0"/>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defRPr sz="1200" kern="1200">
                <a:solidFill>
                  <a:sysClr val="windowText" lastClr="000000"/>
                </a:solidFill>
                <a:latin typeface="Arial" panose="020B060402020202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ysClr val="windowText" lastClr="000000"/>
                </a:solidFill>
                <a:latin typeface="Arial" panose="020B060402020202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Calibri" panose="020F0502020204030204"/>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Calibri" panose="020F0502020204030204"/>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Calibri" panose="020F0502020204030204"/>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Calibri" panose="020F0502020204030204"/>
              </a:defRPr>
            </a:lvl9pPr>
          </a:lstStyle>
          <a:p>
            <a:endParaRPr lang="en-US" sz="2000" dirty="0">
              <a:solidFill>
                <a:srgbClr val="000F7E"/>
              </a:solidFill>
            </a:endParaRPr>
          </a:p>
          <a:p>
            <a:r>
              <a:rPr lang="en-US" sz="2000" dirty="0">
                <a:solidFill>
                  <a:srgbClr val="000F7E"/>
                </a:solidFill>
              </a:rPr>
              <a:t>Grew up in central London</a:t>
            </a:r>
          </a:p>
          <a:p>
            <a:pPr marL="0" indent="0">
              <a:buNone/>
            </a:pPr>
            <a:endParaRPr lang="en-US" sz="2000" dirty="0">
              <a:solidFill>
                <a:srgbClr val="000F7E"/>
              </a:solidFill>
            </a:endParaRPr>
          </a:p>
          <a:p>
            <a:endParaRPr lang="en-US" sz="2000" dirty="0">
              <a:solidFill>
                <a:srgbClr val="000F7E"/>
              </a:solidFill>
            </a:endParaRPr>
          </a:p>
          <a:p>
            <a:endParaRPr lang="en-US" sz="2000" dirty="0">
              <a:solidFill>
                <a:srgbClr val="000F7E"/>
              </a:solidFill>
            </a:endParaRPr>
          </a:p>
          <a:p>
            <a:endParaRPr lang="en-US" sz="2000" dirty="0">
              <a:solidFill>
                <a:srgbClr val="000F7E"/>
              </a:solidFill>
            </a:endParaRPr>
          </a:p>
          <a:p>
            <a:pPr marL="0" indent="0">
              <a:buNone/>
            </a:pPr>
            <a:endParaRPr lang="en-US" sz="2000" dirty="0">
              <a:solidFill>
                <a:srgbClr val="000F7E"/>
              </a:solidFill>
            </a:endParaRPr>
          </a:p>
          <a:p>
            <a:pPr marL="0" indent="0">
              <a:buNone/>
            </a:pPr>
            <a:endParaRPr lang="en-US" sz="2000" dirty="0"/>
          </a:p>
          <a:p>
            <a:endParaRPr lang="en-US" sz="1600" dirty="0"/>
          </a:p>
        </p:txBody>
      </p:sp>
      <p:pic>
        <p:nvPicPr>
          <p:cNvPr id="14" name="Picture 4" descr="Image preview">
            <a:extLst>
              <a:ext uri="{FF2B5EF4-FFF2-40B4-BE49-F238E27FC236}">
                <a16:creationId xmlns:a16="http://schemas.microsoft.com/office/drawing/2014/main" id="{7C7EB083-5754-D9EC-8405-2F6DB355281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04398" y="1065627"/>
            <a:ext cx="1715847" cy="20137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FFC9BC9-A231-E5F1-03B3-6EAFA9B573A7}"/>
              </a:ext>
            </a:extLst>
          </p:cNvPr>
          <p:cNvPicPr>
            <a:picLocks noChangeAspect="1"/>
          </p:cNvPicPr>
          <p:nvPr/>
        </p:nvPicPr>
        <p:blipFill>
          <a:blip r:embed="rId6"/>
          <a:stretch>
            <a:fillRect/>
          </a:stretch>
        </p:blipFill>
        <p:spPr>
          <a:xfrm>
            <a:off x="6722216" y="1065628"/>
            <a:ext cx="4347255" cy="2013738"/>
          </a:xfrm>
          <a:prstGeom prst="rect">
            <a:avLst/>
          </a:prstGeom>
        </p:spPr>
      </p:pic>
      <p:pic>
        <p:nvPicPr>
          <p:cNvPr id="17" name="Picture 16">
            <a:extLst>
              <a:ext uri="{FF2B5EF4-FFF2-40B4-BE49-F238E27FC236}">
                <a16:creationId xmlns:a16="http://schemas.microsoft.com/office/drawing/2014/main" id="{67C0D446-E42A-0001-6234-4D0BAD8DB55B}"/>
              </a:ext>
            </a:extLst>
          </p:cNvPr>
          <p:cNvPicPr>
            <a:picLocks noChangeAspect="1"/>
          </p:cNvPicPr>
          <p:nvPr/>
        </p:nvPicPr>
        <p:blipFill>
          <a:blip r:embed="rId7"/>
          <a:stretch>
            <a:fillRect/>
          </a:stretch>
        </p:blipFill>
        <p:spPr>
          <a:xfrm>
            <a:off x="4904398" y="3220744"/>
            <a:ext cx="6165073" cy="2604549"/>
          </a:xfrm>
          <a:prstGeom prst="rect">
            <a:avLst/>
          </a:prstGeom>
        </p:spPr>
      </p:pic>
    </p:spTree>
    <p:extLst>
      <p:ext uri="{BB962C8B-B14F-4D97-AF65-F5344CB8AC3E}">
        <p14:creationId xmlns:p14="http://schemas.microsoft.com/office/powerpoint/2010/main" val="92686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Title 1">
            <a:extLst>
              <a:ext uri="{FF2B5EF4-FFF2-40B4-BE49-F238E27FC236}">
                <a16:creationId xmlns:a16="http://schemas.microsoft.com/office/drawing/2014/main" id="{1129B74B-B3C2-814E-28CE-0370ABD0822D}"/>
              </a:ext>
            </a:extLst>
          </p:cNvPr>
          <p:cNvSpPr txBox="1">
            <a:spLocks/>
          </p:cNvSpPr>
          <p:nvPr/>
        </p:nvSpPr>
        <p:spPr>
          <a:xfrm>
            <a:off x="1025767" y="715110"/>
            <a:ext cx="10341316" cy="71315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r>
              <a:rPr lang="en-US" sz="3600" b="1" spc="-150" dirty="0">
                <a:latin typeface="Verdana" panose="020B0604030504040204" pitchFamily="34" charset="0"/>
                <a:ea typeface="Verdana" panose="020B0604030504040204" pitchFamily="34" charset="0"/>
              </a:rPr>
              <a:t>How to play Game 2 as a whole class:</a:t>
            </a:r>
            <a:endParaRPr lang="en-US" sz="3600" b="1" dirty="0">
              <a:latin typeface="Verdana" panose="020B0604030504040204" pitchFamily="34" charset="0"/>
              <a:ea typeface="Verdana" panose="020B0604030504040204" pitchFamily="34" charset="0"/>
            </a:endParaRPr>
          </a:p>
        </p:txBody>
      </p:sp>
      <p:sp>
        <p:nvSpPr>
          <p:cNvPr id="34" name="TextBox 33">
            <a:extLst>
              <a:ext uri="{FF2B5EF4-FFF2-40B4-BE49-F238E27FC236}">
                <a16:creationId xmlns:a16="http://schemas.microsoft.com/office/drawing/2014/main" id="{7B8F0663-1BA6-F24F-8B51-D81C31C443BB}"/>
              </a:ext>
            </a:extLst>
          </p:cNvPr>
          <p:cNvSpPr txBox="1"/>
          <p:nvPr/>
        </p:nvSpPr>
        <p:spPr>
          <a:xfrm>
            <a:off x="1025767" y="1428262"/>
            <a:ext cx="1003715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Calibri"/>
              </a:rPr>
              <a:t>The class is separated into groups of 5 or 6. Each group gets a pack of radionuclide cards.</a:t>
            </a: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spc="-20" dirty="0">
                <a:latin typeface="Verdana" panose="020B0604030504040204" pitchFamily="34" charset="0"/>
                <a:ea typeface="Verdana" panose="020B0604030504040204" pitchFamily="34" charset="0"/>
              </a:rPr>
              <a:t>Distribute the radionuclide cards evenly between each player in the group.</a:t>
            </a: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Each player must pick the </a:t>
            </a:r>
            <a:r>
              <a:rPr lang="en-US" sz="2000" b="1" dirty="0">
                <a:latin typeface="Verdana" panose="020B0604030504040204" pitchFamily="34" charset="0"/>
                <a:ea typeface="Verdana" panose="020B0604030504040204" pitchFamily="34" charset="0"/>
              </a:rPr>
              <a:t>most appropriate card </a:t>
            </a:r>
            <a:r>
              <a:rPr lang="en-US" sz="2000" dirty="0">
                <a:latin typeface="Verdana" panose="020B0604030504040204" pitchFamily="34" charset="0"/>
                <a:ea typeface="Verdana" panose="020B0604030504040204" pitchFamily="34" charset="0"/>
              </a:rPr>
              <a:t>in their hand for the application described in the scenarios shown on the following slides.</a:t>
            </a: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The answers will be shown after each question. </a:t>
            </a:r>
            <a:r>
              <a:rPr lang="en-US" sz="2000" b="1" dirty="0">
                <a:latin typeface="Verdana" panose="020B0604030504040204" pitchFamily="34" charset="0"/>
                <a:ea typeface="Verdana" panose="020B0604030504040204" pitchFamily="34" charset="0"/>
              </a:rPr>
              <a:t>Remember to keep track of your score!</a:t>
            </a: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Each player can then return their card to their hand. </a:t>
            </a:r>
            <a:r>
              <a:rPr lang="en-US" sz="2000" b="1" dirty="0">
                <a:latin typeface="Verdana" panose="020B0604030504040204" pitchFamily="34" charset="0"/>
                <a:ea typeface="Verdana" panose="020B0604030504040204" pitchFamily="34" charset="0"/>
              </a:rPr>
              <a:t>You can reuse this card in the next round.</a:t>
            </a: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The player with the most points at the end, wins!</a:t>
            </a:r>
          </a:p>
        </p:txBody>
      </p:sp>
    </p:spTree>
    <p:extLst>
      <p:ext uri="{BB962C8B-B14F-4D97-AF65-F5344CB8AC3E}">
        <p14:creationId xmlns:p14="http://schemas.microsoft.com/office/powerpoint/2010/main" val="323968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Title 1">
            <a:extLst>
              <a:ext uri="{FF2B5EF4-FFF2-40B4-BE49-F238E27FC236}">
                <a16:creationId xmlns:a16="http://schemas.microsoft.com/office/drawing/2014/main" id="{1129B74B-B3C2-814E-28CE-0370ABD0822D}"/>
              </a:ext>
            </a:extLst>
          </p:cNvPr>
          <p:cNvSpPr txBox="1">
            <a:spLocks/>
          </p:cNvSpPr>
          <p:nvPr/>
        </p:nvSpPr>
        <p:spPr>
          <a:xfrm>
            <a:off x="1025767" y="715110"/>
            <a:ext cx="10341316" cy="71315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r>
              <a:rPr lang="en-US" sz="3600" b="1" spc="-150" dirty="0">
                <a:latin typeface="Verdana" panose="020B0604030504040204" pitchFamily="34" charset="0"/>
                <a:ea typeface="Verdana" panose="020B0604030504040204" pitchFamily="34" charset="0"/>
              </a:rPr>
              <a:t>How to play Game 2 as a whole class:</a:t>
            </a:r>
            <a:endParaRPr lang="en-US" sz="3600" b="1" dirty="0">
              <a:latin typeface="Verdana" panose="020B0604030504040204" pitchFamily="34" charset="0"/>
              <a:ea typeface="Verdana" panose="020B0604030504040204" pitchFamily="34" charset="0"/>
            </a:endParaRPr>
          </a:p>
        </p:txBody>
      </p:sp>
      <p:sp>
        <p:nvSpPr>
          <p:cNvPr id="34" name="TextBox 33">
            <a:extLst>
              <a:ext uri="{FF2B5EF4-FFF2-40B4-BE49-F238E27FC236}">
                <a16:creationId xmlns:a16="http://schemas.microsoft.com/office/drawing/2014/main" id="{7B8F0663-1BA6-F24F-8B51-D81C31C443BB}"/>
              </a:ext>
            </a:extLst>
          </p:cNvPr>
          <p:cNvSpPr txBox="1"/>
          <p:nvPr/>
        </p:nvSpPr>
        <p:spPr>
          <a:xfrm>
            <a:off x="1025767" y="1428262"/>
            <a:ext cx="1003715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Calibri"/>
              </a:rPr>
              <a:t>The class is separated into groups of 5 or 6. Each group gets a pack of radionuclide cards.</a:t>
            </a: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spc="-20" dirty="0">
                <a:latin typeface="Verdana" panose="020B0604030504040204" pitchFamily="34" charset="0"/>
                <a:ea typeface="Verdana" panose="020B0604030504040204" pitchFamily="34" charset="0"/>
              </a:rPr>
              <a:t>Distribute the radionuclide cards evenly between each player in the group.</a:t>
            </a: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Each player must pick the </a:t>
            </a:r>
            <a:r>
              <a:rPr lang="en-US" sz="2000" b="1" dirty="0">
                <a:latin typeface="Verdana" panose="020B0604030504040204" pitchFamily="34" charset="0"/>
                <a:ea typeface="Verdana" panose="020B0604030504040204" pitchFamily="34" charset="0"/>
              </a:rPr>
              <a:t>most appropriate card </a:t>
            </a:r>
            <a:r>
              <a:rPr lang="en-US" sz="2000" dirty="0">
                <a:latin typeface="Verdana" panose="020B0604030504040204" pitchFamily="34" charset="0"/>
                <a:ea typeface="Verdana" panose="020B0604030504040204" pitchFamily="34" charset="0"/>
              </a:rPr>
              <a:t>in their hand for the application described in the scenarios shown on the following slides.</a:t>
            </a: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The answers will be shown after each question. </a:t>
            </a:r>
            <a:r>
              <a:rPr lang="en-US" sz="2000" b="1" dirty="0">
                <a:latin typeface="Verdana" panose="020B0604030504040204" pitchFamily="34" charset="0"/>
                <a:ea typeface="Verdana" panose="020B0604030504040204" pitchFamily="34" charset="0"/>
              </a:rPr>
              <a:t>Remember to keep track of your score!</a:t>
            </a: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Each player can then return their card to their hand. </a:t>
            </a:r>
            <a:r>
              <a:rPr lang="en-US" sz="2000" b="1" dirty="0">
                <a:latin typeface="Verdana" panose="020B0604030504040204" pitchFamily="34" charset="0"/>
                <a:ea typeface="Verdana" panose="020B0604030504040204" pitchFamily="34" charset="0"/>
              </a:rPr>
              <a:t>You can reuse this card in the next round.</a:t>
            </a: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The player with the most points at the end, wins!</a:t>
            </a:r>
          </a:p>
        </p:txBody>
      </p:sp>
    </p:spTree>
    <p:extLst>
      <p:ext uri="{BB962C8B-B14F-4D97-AF65-F5344CB8AC3E}">
        <p14:creationId xmlns:p14="http://schemas.microsoft.com/office/powerpoint/2010/main" val="1396689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477AD"/>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5B116A-5CE3-4041-8F14-514422D951FC}"/>
              </a:ext>
            </a:extLst>
          </p:cNvPr>
          <p:cNvSpPr/>
          <p:nvPr/>
        </p:nvSpPr>
        <p:spPr>
          <a:xfrm>
            <a:off x="848686" y="689994"/>
            <a:ext cx="10494627"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621560" y="2334690"/>
            <a:ext cx="6948881" cy="2188620"/>
          </a:xfrm>
        </p:spPr>
        <p:txBody>
          <a:bodyPr anchor="ctr">
            <a:normAutofit/>
          </a:bodyPr>
          <a:lstStyle/>
          <a:p>
            <a:r>
              <a:rPr lang="en-US" sz="7200" b="1" dirty="0">
                <a:latin typeface="Verdana" panose="020B0604030504040204" pitchFamily="34" charset="0"/>
                <a:ea typeface="Verdana" panose="020B0604030504040204" pitchFamily="34" charset="0"/>
                <a:cs typeface="Arial" panose="020B0604020202020204" pitchFamily="34" charset="0"/>
              </a:rPr>
              <a:t>Household</a:t>
            </a:r>
            <a:br>
              <a:rPr lang="en-US" sz="7200" b="1" dirty="0">
                <a:latin typeface="Verdana" panose="020B0604030504040204" pitchFamily="34" charset="0"/>
                <a:ea typeface="Verdana" panose="020B0604030504040204" pitchFamily="34" charset="0"/>
                <a:cs typeface="Arial" panose="020B0604020202020204" pitchFamily="34" charset="0"/>
              </a:rPr>
            </a:br>
            <a:r>
              <a:rPr lang="en-US" sz="7200" b="1" dirty="0">
                <a:latin typeface="Verdana" panose="020B0604030504040204" pitchFamily="34" charset="0"/>
                <a:ea typeface="Verdana" panose="020B0604030504040204" pitchFamily="34" charset="0"/>
                <a:cs typeface="Arial" panose="020B0604020202020204" pitchFamily="34" charset="0"/>
              </a:rPr>
              <a:t>Questions</a:t>
            </a:r>
          </a:p>
        </p:txBody>
      </p:sp>
    </p:spTree>
    <p:extLst>
      <p:ext uri="{BB962C8B-B14F-4D97-AF65-F5344CB8AC3E}">
        <p14:creationId xmlns:p14="http://schemas.microsoft.com/office/powerpoint/2010/main" val="4002260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477AD"/>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DB8904B-1FCA-4FD9-9E50-CF8A781EF9E8}"/>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20536" y="924886"/>
            <a:ext cx="6625318" cy="5008227"/>
          </a:xfrm>
        </p:spPr>
        <p:txBody>
          <a:bodyPr anchor="ctr">
            <a:noAutofit/>
          </a:bodyPr>
          <a:lstStyle/>
          <a:p>
            <a:pPr algn="l"/>
            <a:r>
              <a:rPr lang="en-US" sz="3200" dirty="0">
                <a:latin typeface="Verdana"/>
                <a:ea typeface="Verdana"/>
                <a:cs typeface="Arial"/>
              </a:rPr>
              <a:t>Smoke detectors work by a radionuclide emitting particles which ionise the air. </a:t>
            </a:r>
            <a:br>
              <a:rPr lang="en-US" sz="3200" dirty="0">
                <a:latin typeface="Verdana"/>
                <a:ea typeface="Verdana"/>
                <a:cs typeface="Arial"/>
              </a:rPr>
            </a:br>
            <a:br>
              <a:rPr lang="en-US" sz="3200" dirty="0">
                <a:latin typeface="Verdana"/>
                <a:ea typeface="Verdana"/>
                <a:cs typeface="Arial"/>
              </a:rPr>
            </a:br>
            <a:r>
              <a:rPr lang="en-US" sz="3200" b="1" dirty="0">
                <a:latin typeface="Verdana"/>
                <a:ea typeface="Verdana"/>
                <a:cs typeface="Arial"/>
              </a:rPr>
              <a:t>Which is the best radionuclide to use for this purpose and why? </a:t>
            </a:r>
            <a:endParaRPr lang="en-US" sz="3200" b="1" dirty="0">
              <a:latin typeface="Verdana" panose="020B0604030504040204" pitchFamily="34" charset="0"/>
              <a:ea typeface="Verdana" panose="020B0604030504040204" pitchFamily="34" charset="0"/>
              <a:cs typeface="Arial" panose="020B0604020202020204" pitchFamily="34" charset="0"/>
            </a:endParaRPr>
          </a:p>
        </p:txBody>
      </p:sp>
      <p:pic>
        <p:nvPicPr>
          <p:cNvPr id="8" name="Picture 8" descr="A picture containing indoor&#10;&#10;Description automatically generated">
            <a:extLst>
              <a:ext uri="{FF2B5EF4-FFF2-40B4-BE49-F238E27FC236}">
                <a16:creationId xmlns:a16="http://schemas.microsoft.com/office/drawing/2014/main" id="{A1CE7D26-255B-5C14-4AEC-8FE5651B5D31}"/>
              </a:ext>
            </a:extLst>
          </p:cNvPr>
          <p:cNvPicPr>
            <a:picLocks noChangeAspect="1"/>
          </p:cNvPicPr>
          <p:nvPr/>
        </p:nvPicPr>
        <p:blipFill>
          <a:blip r:embed="rId2"/>
          <a:stretch>
            <a:fillRect/>
          </a:stretch>
        </p:blipFill>
        <p:spPr>
          <a:xfrm>
            <a:off x="8073656" y="1835438"/>
            <a:ext cx="3567223" cy="3195985"/>
          </a:xfrm>
          <a:prstGeom prst="rect">
            <a:avLst/>
          </a:prstGeom>
        </p:spPr>
      </p:pic>
    </p:spTree>
    <p:extLst>
      <p:ext uri="{BB962C8B-B14F-4D97-AF65-F5344CB8AC3E}">
        <p14:creationId xmlns:p14="http://schemas.microsoft.com/office/powerpoint/2010/main" val="12912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extBox 2">
            <a:extLst>
              <a:ext uri="{FF2B5EF4-FFF2-40B4-BE49-F238E27FC236}">
                <a16:creationId xmlns:a16="http://schemas.microsoft.com/office/drawing/2014/main" id="{7287C923-DE71-0785-281D-621D0849418E}"/>
              </a:ext>
            </a:extLst>
          </p:cNvPr>
          <p:cNvSpPr txBox="1"/>
          <p:nvPr/>
        </p:nvSpPr>
        <p:spPr>
          <a:xfrm>
            <a:off x="1228725" y="2190750"/>
            <a:ext cx="3076575"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Americium-241</a:t>
            </a:r>
          </a:p>
          <a:p>
            <a:pPr algn="ctr"/>
            <a:r>
              <a:rPr lang="en-US" sz="2200" dirty="0">
                <a:cs typeface="Calibri"/>
              </a:rPr>
              <a:t>(alpha emitter, solid, suitable half-life; used in real life)</a:t>
            </a:r>
          </a:p>
          <a:p>
            <a:pPr algn="ctr"/>
            <a:endParaRPr lang="en-US" sz="2400" b="1" dirty="0">
              <a:cs typeface="Calibri"/>
            </a:endParaRPr>
          </a:p>
          <a:p>
            <a:pPr algn="ctr"/>
            <a:r>
              <a:rPr lang="en-US" sz="2800" b="1" dirty="0">
                <a:cs typeface="Calibri"/>
              </a:rPr>
              <a:t>Radium-226</a:t>
            </a:r>
          </a:p>
          <a:p>
            <a:pPr algn="ctr"/>
            <a:r>
              <a:rPr lang="en-US" sz="2200" dirty="0">
                <a:cs typeface="Calibri"/>
              </a:rPr>
              <a:t>(alpha emitter, solid, suitable half-life)</a:t>
            </a:r>
            <a:endParaRPr lang="en-US" sz="2200" dirty="0"/>
          </a:p>
        </p:txBody>
      </p:sp>
      <p:sp>
        <p:nvSpPr>
          <p:cNvPr id="4" name="TextBox 3">
            <a:extLst>
              <a:ext uri="{FF2B5EF4-FFF2-40B4-BE49-F238E27FC236}">
                <a16:creationId xmlns:a16="http://schemas.microsoft.com/office/drawing/2014/main" id="{9C5A2BF2-2315-8445-777E-482765A5CF36}"/>
              </a:ext>
            </a:extLst>
          </p:cNvPr>
          <p:cNvSpPr txBox="1"/>
          <p:nvPr/>
        </p:nvSpPr>
        <p:spPr>
          <a:xfrm>
            <a:off x="4543425" y="2190750"/>
            <a:ext cx="30956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Thorium-232</a:t>
            </a:r>
          </a:p>
          <a:p>
            <a:pPr algn="ctr"/>
            <a:r>
              <a:rPr lang="en-US" sz="2200" dirty="0">
                <a:cs typeface="Calibri"/>
              </a:rPr>
              <a:t>(alpha emitter, solid, but long half-life)</a:t>
            </a:r>
          </a:p>
        </p:txBody>
      </p:sp>
      <p:sp>
        <p:nvSpPr>
          <p:cNvPr id="5" name="TextBox 4">
            <a:extLst>
              <a:ext uri="{FF2B5EF4-FFF2-40B4-BE49-F238E27FC236}">
                <a16:creationId xmlns:a16="http://schemas.microsoft.com/office/drawing/2014/main" id="{0B292454-7CAE-A426-E1EA-D5CBDC14CC75}"/>
              </a:ext>
            </a:extLst>
          </p:cNvPr>
          <p:cNvSpPr txBox="1"/>
          <p:nvPr/>
        </p:nvSpPr>
        <p:spPr>
          <a:xfrm>
            <a:off x="7896225" y="2190571"/>
            <a:ext cx="3095625"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Uranium-238</a:t>
            </a:r>
          </a:p>
          <a:p>
            <a:pPr algn="ctr"/>
            <a:r>
              <a:rPr lang="en-US" sz="2200" dirty="0">
                <a:cs typeface="Calibri"/>
              </a:rPr>
              <a:t>(alpha emitter, solid, but long half-life)</a:t>
            </a:r>
          </a:p>
          <a:p>
            <a:pPr algn="ctr"/>
            <a:endParaRPr lang="en-US" sz="2400" dirty="0">
              <a:cs typeface="Calibri"/>
            </a:endParaRPr>
          </a:p>
          <a:p>
            <a:pPr algn="ctr"/>
            <a:r>
              <a:rPr lang="en-US" sz="2800" b="1" dirty="0">
                <a:cs typeface="Calibri"/>
              </a:rPr>
              <a:t>Californium-252</a:t>
            </a:r>
          </a:p>
          <a:p>
            <a:pPr algn="ctr"/>
            <a:r>
              <a:rPr lang="en-US" sz="2200" dirty="0">
                <a:cs typeface="Calibri"/>
              </a:rPr>
              <a:t>(alpha emitter, solid, but short half-life and expensive)</a:t>
            </a:r>
          </a:p>
        </p:txBody>
      </p:sp>
      <p:sp>
        <p:nvSpPr>
          <p:cNvPr id="2" name="TextBox 1">
            <a:extLst>
              <a:ext uri="{FF2B5EF4-FFF2-40B4-BE49-F238E27FC236}">
                <a16:creationId xmlns:a16="http://schemas.microsoft.com/office/drawing/2014/main" id="{E2DF1C58-C27C-31F3-B74C-AE17EAE46D8A}"/>
              </a:ext>
            </a:extLst>
          </p:cNvPr>
          <p:cNvSpPr txBox="1"/>
          <p:nvPr/>
        </p:nvSpPr>
        <p:spPr>
          <a:xfrm>
            <a:off x="1418492" y="1057275"/>
            <a:ext cx="28868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 5 points </a:t>
            </a:r>
            <a:endParaRPr lang="en-US" sz="2800" dirty="0">
              <a:cs typeface="Calibri" panose="020F0502020204030204"/>
            </a:endParaRPr>
          </a:p>
        </p:txBody>
      </p:sp>
      <p:sp>
        <p:nvSpPr>
          <p:cNvPr id="7" name="TextBox 6">
            <a:extLst>
              <a:ext uri="{FF2B5EF4-FFF2-40B4-BE49-F238E27FC236}">
                <a16:creationId xmlns:a16="http://schemas.microsoft.com/office/drawing/2014/main" id="{A5BD215A-A803-6898-87B9-42698986CE6C}"/>
              </a:ext>
            </a:extLst>
          </p:cNvPr>
          <p:cNvSpPr txBox="1"/>
          <p:nvPr/>
        </p:nvSpPr>
        <p:spPr>
          <a:xfrm>
            <a:off x="4674733" y="1057275"/>
            <a:ext cx="29833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3 points </a:t>
            </a:r>
            <a:endParaRPr lang="en-US" sz="2800" dirty="0">
              <a:cs typeface="Calibri" panose="020F0502020204030204"/>
            </a:endParaRPr>
          </a:p>
        </p:txBody>
      </p:sp>
      <p:sp>
        <p:nvSpPr>
          <p:cNvPr id="8" name="TextBox 7">
            <a:extLst>
              <a:ext uri="{FF2B5EF4-FFF2-40B4-BE49-F238E27FC236}">
                <a16:creationId xmlns:a16="http://schemas.microsoft.com/office/drawing/2014/main" id="{95213F4E-4DDF-34DC-3135-F10A68D9859B}"/>
              </a:ext>
            </a:extLst>
          </p:cNvPr>
          <p:cNvSpPr txBox="1"/>
          <p:nvPr/>
        </p:nvSpPr>
        <p:spPr>
          <a:xfrm>
            <a:off x="8124091" y="1057275"/>
            <a:ext cx="28391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a:t>
            </a:r>
            <a:r>
              <a:rPr lang="en-US" sz="3200" b="1" dirty="0">
                <a:cs typeface="Calibri"/>
              </a:rPr>
              <a:t>1 points </a:t>
            </a:r>
            <a:endParaRPr lang="en-US" sz="2400" dirty="0">
              <a:cs typeface="Calibri" panose="020F0502020204030204"/>
            </a:endParaRPr>
          </a:p>
        </p:txBody>
      </p:sp>
    </p:spTree>
    <p:extLst>
      <p:ext uri="{BB962C8B-B14F-4D97-AF65-F5344CB8AC3E}">
        <p14:creationId xmlns:p14="http://schemas.microsoft.com/office/powerpoint/2010/main" val="855360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477AD"/>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EC38AA7-1C79-4304-9607-BED332639DDC}"/>
              </a:ext>
            </a:extLst>
          </p:cNvPr>
          <p:cNvSpPr/>
          <p:nvPr/>
        </p:nvSpPr>
        <p:spPr>
          <a:xfrm>
            <a:off x="848685" y="689994"/>
            <a:ext cx="7933953"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52476" y="924886"/>
            <a:ext cx="7579535" cy="5194296"/>
          </a:xfrm>
        </p:spPr>
        <p:txBody>
          <a:bodyPr anchor="ctr">
            <a:noAutofit/>
          </a:bodyPr>
          <a:lstStyle/>
          <a:p>
            <a:pPr algn="l"/>
            <a:r>
              <a:rPr lang="en-US" sz="2600" b="1" dirty="0">
                <a:latin typeface="Verdana"/>
                <a:ea typeface="Verdana"/>
                <a:cs typeface="Arial"/>
              </a:rPr>
              <a:t>Certain radionuclides release particles during decay, triggering a chemical reaction </a:t>
            </a:r>
            <a:r>
              <a:rPr lang="en-US" sz="2600" dirty="0">
                <a:latin typeface="Verdana"/>
                <a:ea typeface="Verdana"/>
                <a:cs typeface="Arial"/>
              </a:rPr>
              <a:t>upon contact with other materials </a:t>
            </a:r>
            <a:r>
              <a:rPr lang="en-US" sz="2600">
                <a:latin typeface="Verdana"/>
                <a:ea typeface="Verdana"/>
                <a:cs typeface="Arial"/>
              </a:rPr>
              <a:t>that creates </a:t>
            </a:r>
            <a:r>
              <a:rPr lang="en-US" sz="2600" dirty="0">
                <a:latin typeface="Verdana"/>
                <a:ea typeface="Verdana"/>
                <a:cs typeface="Arial"/>
              </a:rPr>
              <a:t>a ‘glow’. This reaction is known as </a:t>
            </a:r>
            <a:r>
              <a:rPr lang="en-US" sz="2600" b="1" dirty="0">
                <a:latin typeface="Verdana"/>
                <a:ea typeface="Verdana"/>
                <a:cs typeface="Arial"/>
              </a:rPr>
              <a:t>radioluminescence. </a:t>
            </a:r>
            <a:br>
              <a:rPr lang="en-US" sz="2600" b="1" dirty="0">
                <a:latin typeface="Verdana"/>
                <a:ea typeface="Verdana"/>
                <a:cs typeface="Arial"/>
              </a:rPr>
            </a:br>
            <a:br>
              <a:rPr lang="en-US" sz="2600" b="1" dirty="0">
                <a:latin typeface="Verdana"/>
                <a:ea typeface="Verdana"/>
                <a:cs typeface="Arial"/>
              </a:rPr>
            </a:br>
            <a:r>
              <a:rPr lang="en-US" sz="2600" dirty="0">
                <a:latin typeface="Verdana"/>
                <a:ea typeface="Verdana"/>
                <a:cs typeface="Arial"/>
              </a:rPr>
              <a:t>You are travelling on a research expedition to the Arctic Circle in winter where it is dark 22 hours of the day. </a:t>
            </a:r>
            <a:r>
              <a:rPr lang="en-US" sz="2600" b="1" dirty="0">
                <a:latin typeface="Verdana"/>
                <a:ea typeface="Verdana"/>
                <a:cs typeface="Arial"/>
              </a:rPr>
              <a:t>You require a compass that can be read easily,</a:t>
            </a:r>
            <a:r>
              <a:rPr lang="en-US" sz="2600" dirty="0">
                <a:latin typeface="Verdana"/>
                <a:ea typeface="Verdana"/>
                <a:cs typeface="Arial"/>
              </a:rPr>
              <a:t> </a:t>
            </a:r>
            <a:r>
              <a:rPr lang="en-US" sz="2600" b="1" dirty="0">
                <a:latin typeface="Verdana"/>
                <a:ea typeface="Verdana"/>
                <a:cs typeface="Arial"/>
              </a:rPr>
              <a:t>which radionuclide would you use for this purpose and why?</a:t>
            </a:r>
            <a:endParaRPr lang="en-US" sz="2600" dirty="0">
              <a:latin typeface="Verdana"/>
              <a:ea typeface="Verdana"/>
              <a:cs typeface="Arial"/>
            </a:endParaRPr>
          </a:p>
        </p:txBody>
      </p:sp>
      <p:pic>
        <p:nvPicPr>
          <p:cNvPr id="3" name="Picture 4" descr="A picture containing device, gauge&#10;&#10;Description automatically generated">
            <a:extLst>
              <a:ext uri="{FF2B5EF4-FFF2-40B4-BE49-F238E27FC236}">
                <a16:creationId xmlns:a16="http://schemas.microsoft.com/office/drawing/2014/main" id="{C42F100B-FC90-0702-85BE-12689E6957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066027" y="693403"/>
            <a:ext cx="2424223" cy="3132032"/>
          </a:xfrm>
          <a:prstGeom prst="rect">
            <a:avLst/>
          </a:prstGeom>
        </p:spPr>
      </p:pic>
      <p:pic>
        <p:nvPicPr>
          <p:cNvPr id="5" name="Picture 5" descr="A picture containing text, clock, time, mounted&#10;&#10;Description automatically generated">
            <a:extLst>
              <a:ext uri="{FF2B5EF4-FFF2-40B4-BE49-F238E27FC236}">
                <a16:creationId xmlns:a16="http://schemas.microsoft.com/office/drawing/2014/main" id="{D0018211-DAB0-33E1-AEB9-2114C8A1C1FA}"/>
              </a:ext>
            </a:extLst>
          </p:cNvPr>
          <p:cNvPicPr>
            <a:picLocks noChangeAspect="1"/>
          </p:cNvPicPr>
          <p:nvPr/>
        </p:nvPicPr>
        <p:blipFill>
          <a:blip r:embed="rId3"/>
          <a:stretch>
            <a:fillRect/>
          </a:stretch>
        </p:blipFill>
        <p:spPr>
          <a:xfrm>
            <a:off x="9062373" y="4046795"/>
            <a:ext cx="2466975" cy="1847850"/>
          </a:xfrm>
          <a:prstGeom prst="rect">
            <a:avLst/>
          </a:prstGeom>
        </p:spPr>
      </p:pic>
    </p:spTree>
    <p:extLst>
      <p:ext uri="{BB962C8B-B14F-4D97-AF65-F5344CB8AC3E}">
        <p14:creationId xmlns:p14="http://schemas.microsoft.com/office/powerpoint/2010/main" val="1294438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D564E2B5-9667-0B4E-FB8E-C66085638EF6}"/>
              </a:ext>
            </a:extLst>
          </p:cNvPr>
          <p:cNvSpPr txBox="1"/>
          <p:nvPr/>
        </p:nvSpPr>
        <p:spPr>
          <a:xfrm>
            <a:off x="1228725" y="2190750"/>
            <a:ext cx="3076575"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Tritium</a:t>
            </a:r>
          </a:p>
          <a:p>
            <a:pPr algn="ctr"/>
            <a:r>
              <a:rPr lang="en-US" sz="2200" dirty="0">
                <a:cs typeface="Calibri"/>
              </a:rPr>
              <a:t>(beta emitter, solid; used in real life)</a:t>
            </a:r>
          </a:p>
          <a:p>
            <a:pPr algn="ctr"/>
            <a:endParaRPr lang="en-US" sz="2400" b="1" dirty="0">
              <a:cs typeface="Calibri"/>
            </a:endParaRPr>
          </a:p>
          <a:p>
            <a:pPr algn="ctr"/>
            <a:endParaRPr lang="en-US" sz="2400" b="1" dirty="0">
              <a:cs typeface="Calibri"/>
            </a:endParaRPr>
          </a:p>
          <a:p>
            <a:pPr algn="ctr"/>
            <a:endParaRPr lang="en-US" sz="2400" b="1" dirty="0">
              <a:cs typeface="Calibri"/>
            </a:endParaRPr>
          </a:p>
          <a:p>
            <a:pPr algn="ctr"/>
            <a:r>
              <a:rPr lang="en-US" sz="2800" b="1" dirty="0">
                <a:cs typeface="Calibri"/>
              </a:rPr>
              <a:t>Promethium-147</a:t>
            </a:r>
          </a:p>
          <a:p>
            <a:pPr algn="ctr"/>
            <a:r>
              <a:rPr lang="en-US" sz="2200" dirty="0">
                <a:cs typeface="Calibri"/>
              </a:rPr>
              <a:t>(beta emitter, solid; </a:t>
            </a:r>
            <a:r>
              <a:rPr lang="en-US" sz="2200" spc="-50" dirty="0">
                <a:cs typeface="Calibri"/>
              </a:rPr>
              <a:t>was used before tritium</a:t>
            </a:r>
            <a:r>
              <a:rPr lang="en-US" sz="2200" dirty="0">
                <a:cs typeface="Calibri"/>
              </a:rPr>
              <a:t>)</a:t>
            </a:r>
          </a:p>
        </p:txBody>
      </p:sp>
      <p:sp>
        <p:nvSpPr>
          <p:cNvPr id="3" name="TextBox 2">
            <a:extLst>
              <a:ext uri="{FF2B5EF4-FFF2-40B4-BE49-F238E27FC236}">
                <a16:creationId xmlns:a16="http://schemas.microsoft.com/office/drawing/2014/main" id="{FBB48B90-F115-93D6-4ADC-DBD5F535BE5F}"/>
              </a:ext>
            </a:extLst>
          </p:cNvPr>
          <p:cNvSpPr txBox="1"/>
          <p:nvPr/>
        </p:nvSpPr>
        <p:spPr>
          <a:xfrm>
            <a:off x="4552950" y="2190750"/>
            <a:ext cx="3076575"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r>
              <a:rPr lang="en-US" sz="2800" b="1" dirty="0">
                <a:cs typeface="Calibri"/>
              </a:rPr>
              <a:t>Radium-226</a:t>
            </a:r>
          </a:p>
          <a:p>
            <a:pPr algn="ctr"/>
            <a:r>
              <a:rPr lang="en-US" sz="2200" dirty="0">
                <a:cs typeface="Calibri"/>
              </a:rPr>
              <a:t>(alpha emitter, solid but </a:t>
            </a:r>
            <a:r>
              <a:rPr lang="en-US" sz="2200" spc="-10" dirty="0">
                <a:cs typeface="Calibri"/>
              </a:rPr>
              <a:t>long half-life + poisonous; </a:t>
            </a:r>
            <a:r>
              <a:rPr lang="en-US" sz="2200" dirty="0">
                <a:cs typeface="Calibri"/>
              </a:rPr>
              <a:t>was used before promethium-147)</a:t>
            </a:r>
          </a:p>
          <a:p>
            <a:pPr algn="ctr"/>
            <a:endParaRPr lang="en-US" sz="2800" b="1" dirty="0">
              <a:cs typeface="Calibri"/>
            </a:endParaRPr>
          </a:p>
          <a:p>
            <a:pPr algn="ctr"/>
            <a:r>
              <a:rPr lang="en-US" sz="2800" b="1" dirty="0">
                <a:cs typeface="Calibri"/>
              </a:rPr>
              <a:t>Potassium-40</a:t>
            </a:r>
          </a:p>
          <a:p>
            <a:pPr algn="ctr"/>
            <a:r>
              <a:rPr lang="en-US" sz="2200" dirty="0">
                <a:cs typeface="Calibri"/>
              </a:rPr>
              <a:t>(beta emitter, solid, </a:t>
            </a:r>
            <a:r>
              <a:rPr lang="en-US" sz="2200" spc="-40" dirty="0">
                <a:cs typeface="Calibri"/>
              </a:rPr>
              <a:t>cheap, but long half-life</a:t>
            </a:r>
            <a:r>
              <a:rPr lang="en-US" sz="2200" spc="-10" dirty="0">
                <a:cs typeface="Calibri"/>
              </a:rPr>
              <a:t>)</a:t>
            </a:r>
          </a:p>
        </p:txBody>
      </p:sp>
      <p:sp>
        <p:nvSpPr>
          <p:cNvPr id="5" name="TextBox 4">
            <a:extLst>
              <a:ext uri="{FF2B5EF4-FFF2-40B4-BE49-F238E27FC236}">
                <a16:creationId xmlns:a16="http://schemas.microsoft.com/office/drawing/2014/main" id="{66A941E0-4B8B-C992-AB4F-144F186CAF87}"/>
              </a:ext>
            </a:extLst>
          </p:cNvPr>
          <p:cNvSpPr txBox="1"/>
          <p:nvPr/>
        </p:nvSpPr>
        <p:spPr>
          <a:xfrm>
            <a:off x="7905750" y="2190750"/>
            <a:ext cx="3076575"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r>
              <a:rPr lang="en-US" sz="2800" b="1" dirty="0">
                <a:cs typeface="Calibri"/>
              </a:rPr>
              <a:t>Lead-210</a:t>
            </a:r>
          </a:p>
          <a:p>
            <a:pPr algn="ctr"/>
            <a:r>
              <a:rPr lang="en-US" sz="2200" dirty="0">
                <a:cs typeface="Calibri"/>
              </a:rPr>
              <a:t>(alpha emitter, solid, cheap, suitable half-life, but poisonous)</a:t>
            </a:r>
          </a:p>
          <a:p>
            <a:pPr algn="ctr"/>
            <a:endParaRPr lang="en-US" sz="2400" dirty="0">
              <a:cs typeface="Calibri"/>
            </a:endParaRPr>
          </a:p>
          <a:p>
            <a:pPr algn="ctr"/>
            <a:endParaRPr lang="en-US" sz="2400" dirty="0">
              <a:cs typeface="Calibri"/>
            </a:endParaRPr>
          </a:p>
          <a:p>
            <a:pPr algn="ctr"/>
            <a:r>
              <a:rPr lang="en-US" sz="2800" b="1" dirty="0">
                <a:cs typeface="Calibri"/>
              </a:rPr>
              <a:t>Nickel-63</a:t>
            </a:r>
          </a:p>
          <a:p>
            <a:pPr algn="ctr"/>
            <a:r>
              <a:rPr lang="en-US" sz="2200" dirty="0">
                <a:cs typeface="Calibri"/>
              </a:rPr>
              <a:t>(beta emitter, solid, but long half-life)</a:t>
            </a:r>
            <a:endParaRPr lang="en-US" sz="2200" dirty="0"/>
          </a:p>
        </p:txBody>
      </p:sp>
      <p:sp>
        <p:nvSpPr>
          <p:cNvPr id="4" name="TextBox 3">
            <a:extLst>
              <a:ext uri="{FF2B5EF4-FFF2-40B4-BE49-F238E27FC236}">
                <a16:creationId xmlns:a16="http://schemas.microsoft.com/office/drawing/2014/main" id="{AA5D6EAF-BE89-9D50-829D-3CC52B7881A4}"/>
              </a:ext>
            </a:extLst>
          </p:cNvPr>
          <p:cNvSpPr txBox="1"/>
          <p:nvPr/>
        </p:nvSpPr>
        <p:spPr>
          <a:xfrm>
            <a:off x="1418492" y="1057275"/>
            <a:ext cx="28868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 5 points </a:t>
            </a:r>
            <a:endParaRPr lang="en-US" sz="2800" dirty="0">
              <a:cs typeface="Calibri" panose="020F0502020204030204"/>
            </a:endParaRPr>
          </a:p>
        </p:txBody>
      </p:sp>
      <p:sp>
        <p:nvSpPr>
          <p:cNvPr id="7" name="TextBox 6">
            <a:extLst>
              <a:ext uri="{FF2B5EF4-FFF2-40B4-BE49-F238E27FC236}">
                <a16:creationId xmlns:a16="http://schemas.microsoft.com/office/drawing/2014/main" id="{18BB47E7-76F9-437D-9D44-F44ED9CD5689}"/>
              </a:ext>
            </a:extLst>
          </p:cNvPr>
          <p:cNvSpPr txBox="1"/>
          <p:nvPr/>
        </p:nvSpPr>
        <p:spPr>
          <a:xfrm>
            <a:off x="4674733" y="1057275"/>
            <a:ext cx="29833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3 points </a:t>
            </a:r>
            <a:endParaRPr lang="en-US" sz="2800" dirty="0">
              <a:cs typeface="Calibri" panose="020F0502020204030204"/>
            </a:endParaRPr>
          </a:p>
        </p:txBody>
      </p:sp>
      <p:sp>
        <p:nvSpPr>
          <p:cNvPr id="8" name="TextBox 7">
            <a:extLst>
              <a:ext uri="{FF2B5EF4-FFF2-40B4-BE49-F238E27FC236}">
                <a16:creationId xmlns:a16="http://schemas.microsoft.com/office/drawing/2014/main" id="{CD7F96ED-88C0-5EAB-6599-9080B5A8496B}"/>
              </a:ext>
            </a:extLst>
          </p:cNvPr>
          <p:cNvSpPr txBox="1"/>
          <p:nvPr/>
        </p:nvSpPr>
        <p:spPr>
          <a:xfrm>
            <a:off x="8124091" y="1057275"/>
            <a:ext cx="28391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a:t>
            </a:r>
            <a:r>
              <a:rPr lang="en-US" sz="3200" b="1" dirty="0">
                <a:cs typeface="Calibri"/>
              </a:rPr>
              <a:t>1 points </a:t>
            </a:r>
            <a:endParaRPr lang="en-US" sz="2400" dirty="0">
              <a:cs typeface="Calibri" panose="020F0502020204030204"/>
            </a:endParaRPr>
          </a:p>
        </p:txBody>
      </p:sp>
    </p:spTree>
    <p:extLst>
      <p:ext uri="{BB962C8B-B14F-4D97-AF65-F5344CB8AC3E}">
        <p14:creationId xmlns:p14="http://schemas.microsoft.com/office/powerpoint/2010/main" val="651437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477AD"/>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95DFDFA-2D80-40C5-BA39-6E7FE7B69BE6}"/>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28701" y="924886"/>
            <a:ext cx="6641645" cy="5008227"/>
          </a:xfrm>
        </p:spPr>
        <p:txBody>
          <a:bodyPr anchor="ctr">
            <a:noAutofit/>
          </a:bodyPr>
          <a:lstStyle/>
          <a:p>
            <a:pPr algn="l"/>
            <a:r>
              <a:rPr lang="en-US" sz="2800" b="1" dirty="0">
                <a:latin typeface="Verdana"/>
                <a:ea typeface="Verdana"/>
                <a:cs typeface="Arial"/>
              </a:rPr>
              <a:t>Food irradiation is the process of exposing foodstuffs to gamma rays to kill bacteria</a:t>
            </a:r>
            <a:r>
              <a:rPr lang="en-US" sz="2800" dirty="0">
                <a:latin typeface="Verdana"/>
                <a:ea typeface="Verdana"/>
                <a:cs typeface="Arial"/>
              </a:rPr>
              <a:t> that can cause food-borne disease, and to increase shelf-life. </a:t>
            </a:r>
            <a:br>
              <a:rPr lang="en-US" sz="2800" dirty="0">
                <a:latin typeface="Verdana"/>
                <a:ea typeface="Verdana"/>
                <a:cs typeface="Arial"/>
              </a:rPr>
            </a:br>
            <a:br>
              <a:rPr lang="en-US" sz="2800" dirty="0">
                <a:latin typeface="Verdana"/>
                <a:ea typeface="Verdana"/>
                <a:cs typeface="Arial"/>
              </a:rPr>
            </a:br>
            <a:r>
              <a:rPr lang="en-US" sz="2800" b="1" dirty="0">
                <a:latin typeface="Verdana"/>
                <a:ea typeface="Verdana"/>
                <a:cs typeface="Arial"/>
              </a:rPr>
              <a:t>Which radionuclide would you use for this purpose and why? </a:t>
            </a:r>
            <a:endParaRPr lang="en-US" dirty="0">
              <a:cs typeface="Arial"/>
            </a:endParaRPr>
          </a:p>
        </p:txBody>
      </p:sp>
      <p:pic>
        <p:nvPicPr>
          <p:cNvPr id="4" name="Picture 5">
            <a:extLst>
              <a:ext uri="{FF2B5EF4-FFF2-40B4-BE49-F238E27FC236}">
                <a16:creationId xmlns:a16="http://schemas.microsoft.com/office/drawing/2014/main" id="{AC50C76C-A44A-ED4D-41C8-CFA53865414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10330" y="689345"/>
            <a:ext cx="2769782" cy="1855382"/>
          </a:xfrm>
          <a:prstGeom prst="rect">
            <a:avLst/>
          </a:prstGeom>
        </p:spPr>
      </p:pic>
      <p:pic>
        <p:nvPicPr>
          <p:cNvPr id="7" name="Picture 7" descr="A picture containing indoor, blue, decorated, several&#10;&#10;Description automatically generated">
            <a:extLst>
              <a:ext uri="{FF2B5EF4-FFF2-40B4-BE49-F238E27FC236}">
                <a16:creationId xmlns:a16="http://schemas.microsoft.com/office/drawing/2014/main" id="{2412466F-800D-59F7-B3F5-936155E9CB32}"/>
              </a:ext>
            </a:extLst>
          </p:cNvPr>
          <p:cNvPicPr>
            <a:picLocks noChangeAspect="1"/>
          </p:cNvPicPr>
          <p:nvPr/>
        </p:nvPicPr>
        <p:blipFill>
          <a:blip r:embed="rId3"/>
          <a:stretch>
            <a:fillRect/>
          </a:stretch>
        </p:blipFill>
        <p:spPr>
          <a:xfrm>
            <a:off x="9172242" y="4267531"/>
            <a:ext cx="2575073" cy="1681052"/>
          </a:xfrm>
          <a:prstGeom prst="rect">
            <a:avLst/>
          </a:prstGeom>
        </p:spPr>
      </p:pic>
      <p:pic>
        <p:nvPicPr>
          <p:cNvPr id="6" name="Picture 6" descr="A pile of strawberries&#10;&#10;Description automatically generated">
            <a:extLst>
              <a:ext uri="{FF2B5EF4-FFF2-40B4-BE49-F238E27FC236}">
                <a16:creationId xmlns:a16="http://schemas.microsoft.com/office/drawing/2014/main" id="{05317139-4873-CC95-4576-93D0D23299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45794" y="2462872"/>
            <a:ext cx="2805223" cy="1932255"/>
          </a:xfrm>
          <a:prstGeom prst="rect">
            <a:avLst/>
          </a:prstGeom>
        </p:spPr>
      </p:pic>
    </p:spTree>
    <p:extLst>
      <p:ext uri="{BB962C8B-B14F-4D97-AF65-F5344CB8AC3E}">
        <p14:creationId xmlns:p14="http://schemas.microsoft.com/office/powerpoint/2010/main" val="1748626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5" name="TextBox 14">
            <a:extLst>
              <a:ext uri="{FF2B5EF4-FFF2-40B4-BE49-F238E27FC236}">
                <a16:creationId xmlns:a16="http://schemas.microsoft.com/office/drawing/2014/main" id="{F6AF620B-FF47-9D70-CF01-0D0FA1756ADE}"/>
              </a:ext>
            </a:extLst>
          </p:cNvPr>
          <p:cNvSpPr txBox="1"/>
          <p:nvPr/>
        </p:nvSpPr>
        <p:spPr>
          <a:xfrm>
            <a:off x="1418492" y="1057275"/>
            <a:ext cx="28868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 5 points </a:t>
            </a:r>
            <a:endParaRPr lang="en-US" sz="2800" dirty="0">
              <a:cs typeface="Calibri" panose="020F0502020204030204"/>
            </a:endParaRPr>
          </a:p>
        </p:txBody>
      </p:sp>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Box 17">
            <a:extLst>
              <a:ext uri="{FF2B5EF4-FFF2-40B4-BE49-F238E27FC236}">
                <a16:creationId xmlns:a16="http://schemas.microsoft.com/office/drawing/2014/main" id="{11ADE13B-D2D8-98FD-493A-D976C34F9AD6}"/>
              </a:ext>
            </a:extLst>
          </p:cNvPr>
          <p:cNvSpPr txBox="1"/>
          <p:nvPr/>
        </p:nvSpPr>
        <p:spPr>
          <a:xfrm>
            <a:off x="4674733" y="1057275"/>
            <a:ext cx="29833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3 points </a:t>
            </a:r>
            <a:endParaRPr lang="en-US" sz="2800" dirty="0">
              <a:cs typeface="Calibri" panose="020F0502020204030204"/>
            </a:endParaRPr>
          </a:p>
        </p:txBody>
      </p:sp>
      <p:sp>
        <p:nvSpPr>
          <p:cNvPr id="19" name="TextBox 18">
            <a:extLst>
              <a:ext uri="{FF2B5EF4-FFF2-40B4-BE49-F238E27FC236}">
                <a16:creationId xmlns:a16="http://schemas.microsoft.com/office/drawing/2014/main" id="{666C2A92-9063-8231-7092-C28FCECE4F0D}"/>
              </a:ext>
            </a:extLst>
          </p:cNvPr>
          <p:cNvSpPr txBox="1"/>
          <p:nvPr/>
        </p:nvSpPr>
        <p:spPr>
          <a:xfrm>
            <a:off x="8124091" y="1057275"/>
            <a:ext cx="28391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a:t>
            </a:r>
            <a:r>
              <a:rPr lang="en-US" sz="3200" b="1" dirty="0">
                <a:cs typeface="Calibri"/>
              </a:rPr>
              <a:t>1 points </a:t>
            </a:r>
            <a:endParaRPr lang="en-US" sz="2400" dirty="0">
              <a:cs typeface="Calibri" panose="020F0502020204030204"/>
            </a:endParaRPr>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TextBox 22">
            <a:extLst>
              <a:ext uri="{FF2B5EF4-FFF2-40B4-BE49-F238E27FC236}">
                <a16:creationId xmlns:a16="http://schemas.microsoft.com/office/drawing/2014/main" id="{4056A0E0-C032-B072-6539-DBEC9F5594F3}"/>
              </a:ext>
            </a:extLst>
          </p:cNvPr>
          <p:cNvSpPr txBox="1"/>
          <p:nvPr/>
        </p:nvSpPr>
        <p:spPr>
          <a:xfrm>
            <a:off x="1228725" y="2190750"/>
            <a:ext cx="3076575"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Cobalt-60</a:t>
            </a:r>
          </a:p>
          <a:p>
            <a:pPr algn="ctr"/>
            <a:r>
              <a:rPr lang="en-US" sz="2200" dirty="0">
                <a:cs typeface="Calibri"/>
              </a:rPr>
              <a:t>(gamma emitter, solid, suitable half-life; used in real life)</a:t>
            </a:r>
          </a:p>
          <a:p>
            <a:pPr algn="ctr"/>
            <a:endParaRPr lang="en-US" sz="2400" dirty="0">
              <a:cs typeface="Calibri"/>
            </a:endParaRPr>
          </a:p>
          <a:p>
            <a:pPr algn="ctr"/>
            <a:r>
              <a:rPr lang="en-US" sz="2800" b="1" dirty="0">
                <a:cs typeface="Calibri"/>
              </a:rPr>
              <a:t>Caesium-137 </a:t>
            </a:r>
          </a:p>
          <a:p>
            <a:pPr algn="ctr"/>
            <a:r>
              <a:rPr lang="en-US" sz="2200" dirty="0">
                <a:cs typeface="Calibri"/>
              </a:rPr>
              <a:t>(gamma emitter, solid, suitable half-life; used in real life)</a:t>
            </a:r>
            <a:endParaRPr lang="en-US" sz="2200" dirty="0"/>
          </a:p>
        </p:txBody>
      </p:sp>
      <p:sp>
        <p:nvSpPr>
          <p:cNvPr id="2" name="TextBox 1">
            <a:extLst>
              <a:ext uri="{FF2B5EF4-FFF2-40B4-BE49-F238E27FC236}">
                <a16:creationId xmlns:a16="http://schemas.microsoft.com/office/drawing/2014/main" id="{AF5FDC59-C628-BB5B-2AF0-F2621EA13B80}"/>
              </a:ext>
            </a:extLst>
          </p:cNvPr>
          <p:cNvSpPr txBox="1"/>
          <p:nvPr/>
        </p:nvSpPr>
        <p:spPr>
          <a:xfrm>
            <a:off x="4562475" y="2190750"/>
            <a:ext cx="306705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Iron-55</a:t>
            </a:r>
          </a:p>
          <a:p>
            <a:pPr algn="ctr"/>
            <a:r>
              <a:rPr lang="en-US" sz="2200" dirty="0">
                <a:cs typeface="Calibri"/>
              </a:rPr>
              <a:t>(gamma emitter, solid, but short half-life)</a:t>
            </a:r>
          </a:p>
          <a:p>
            <a:pPr algn="ctr"/>
            <a:endParaRPr lang="en-US" sz="2400" b="1" dirty="0">
              <a:cs typeface="Calibri"/>
            </a:endParaRPr>
          </a:p>
          <a:p>
            <a:pPr algn="ctr"/>
            <a:endParaRPr lang="en-US" sz="2400" b="1" dirty="0">
              <a:cs typeface="Calibri"/>
            </a:endParaRPr>
          </a:p>
          <a:p>
            <a:pPr algn="ctr"/>
            <a:r>
              <a:rPr lang="en-US" sz="2800" b="1" dirty="0">
                <a:cs typeface="Calibri"/>
              </a:rPr>
              <a:t>Nickel-63</a:t>
            </a:r>
          </a:p>
          <a:p>
            <a:pPr algn="ctr"/>
            <a:r>
              <a:rPr lang="en-US" sz="2200" dirty="0">
                <a:cs typeface="Calibri"/>
              </a:rPr>
              <a:t>(gamma emitter, solid, but long half-life)</a:t>
            </a:r>
          </a:p>
        </p:txBody>
      </p:sp>
      <p:sp>
        <p:nvSpPr>
          <p:cNvPr id="3" name="TextBox 2">
            <a:extLst>
              <a:ext uri="{FF2B5EF4-FFF2-40B4-BE49-F238E27FC236}">
                <a16:creationId xmlns:a16="http://schemas.microsoft.com/office/drawing/2014/main" id="{CEE593D6-D246-AA3C-79CC-B9CE6A0B9D3B}"/>
              </a:ext>
            </a:extLst>
          </p:cNvPr>
          <p:cNvSpPr txBox="1"/>
          <p:nvPr/>
        </p:nvSpPr>
        <p:spPr>
          <a:xfrm>
            <a:off x="7896224" y="2190571"/>
            <a:ext cx="3095625"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Iridium-192</a:t>
            </a:r>
          </a:p>
          <a:p>
            <a:pPr algn="ctr"/>
            <a:r>
              <a:rPr lang="en-US" sz="2200" dirty="0">
                <a:cs typeface="Calibri"/>
              </a:rPr>
              <a:t>(gamma emitter, solid, but expensive)</a:t>
            </a:r>
          </a:p>
          <a:p>
            <a:pPr algn="ctr"/>
            <a:endParaRPr lang="en-US" sz="2400" b="1" dirty="0">
              <a:cs typeface="Calibri"/>
            </a:endParaRPr>
          </a:p>
          <a:p>
            <a:pPr algn="ctr"/>
            <a:endParaRPr lang="en-US" sz="2400" b="1" dirty="0">
              <a:cs typeface="Calibri"/>
            </a:endParaRPr>
          </a:p>
          <a:p>
            <a:pPr algn="ctr"/>
            <a:r>
              <a:rPr lang="en-US" sz="2800" b="1" dirty="0">
                <a:cs typeface="Calibri"/>
              </a:rPr>
              <a:t>Promethium-147</a:t>
            </a:r>
          </a:p>
          <a:p>
            <a:pPr algn="ctr"/>
            <a:r>
              <a:rPr lang="en-US" sz="2200" dirty="0">
                <a:cs typeface="Calibri"/>
              </a:rPr>
              <a:t>(gamma emitter, solid, but expensive)</a:t>
            </a:r>
          </a:p>
          <a:p>
            <a:pPr algn="ctr"/>
            <a:endParaRPr lang="en-US" sz="2400" dirty="0"/>
          </a:p>
        </p:txBody>
      </p:sp>
    </p:spTree>
    <p:extLst>
      <p:ext uri="{BB962C8B-B14F-4D97-AF65-F5344CB8AC3E}">
        <p14:creationId xmlns:p14="http://schemas.microsoft.com/office/powerpoint/2010/main" val="2897550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FAA7B"/>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5F9BEE1-8018-4600-88DD-3B19B0C51E54}"/>
              </a:ext>
            </a:extLst>
          </p:cNvPr>
          <p:cNvSpPr/>
          <p:nvPr/>
        </p:nvSpPr>
        <p:spPr>
          <a:xfrm>
            <a:off x="848686" y="689994"/>
            <a:ext cx="10494627"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621560" y="2078580"/>
            <a:ext cx="6948881" cy="2700841"/>
          </a:xfrm>
        </p:spPr>
        <p:txBody>
          <a:bodyPr anchor="ctr">
            <a:normAutofit/>
          </a:bodyPr>
          <a:lstStyle/>
          <a:p>
            <a:r>
              <a:rPr lang="en-US" sz="7200" b="1" dirty="0">
                <a:latin typeface="Verdana" panose="020B0604030504040204" pitchFamily="34" charset="0"/>
                <a:ea typeface="Verdana" panose="020B0604030504040204" pitchFamily="34" charset="0"/>
                <a:cs typeface="Arial" panose="020B0604020202020204" pitchFamily="34" charset="0"/>
              </a:rPr>
              <a:t>Medicine</a:t>
            </a:r>
            <a:br>
              <a:rPr lang="en-US" sz="7200" b="1" dirty="0">
                <a:latin typeface="Verdana" panose="020B0604030504040204" pitchFamily="34" charset="0"/>
                <a:ea typeface="Verdana" panose="020B0604030504040204" pitchFamily="34" charset="0"/>
                <a:cs typeface="Arial" panose="020B0604020202020204" pitchFamily="34" charset="0"/>
              </a:rPr>
            </a:br>
            <a:r>
              <a:rPr lang="en-US" sz="7200" b="1" dirty="0">
                <a:latin typeface="Verdana" panose="020B0604030504040204" pitchFamily="34" charset="0"/>
                <a:ea typeface="Verdana" panose="020B0604030504040204" pitchFamily="34" charset="0"/>
                <a:cs typeface="Arial" panose="020B0604020202020204" pitchFamily="34" charset="0"/>
              </a:rPr>
              <a:t>Questions</a:t>
            </a:r>
          </a:p>
        </p:txBody>
      </p:sp>
    </p:spTree>
    <p:extLst>
      <p:ext uri="{BB962C8B-B14F-4D97-AF65-F5344CB8AC3E}">
        <p14:creationId xmlns:p14="http://schemas.microsoft.com/office/powerpoint/2010/main" val="235445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0BEA406-2393-BA2C-ACA9-2E6E3556C10E}"/>
            </a:ext>
          </a:extLst>
        </p:cNvPr>
        <p:cNvGrpSpPr/>
        <p:nvPr/>
      </p:nvGrpSpPr>
      <p:grpSpPr>
        <a:xfrm>
          <a:off x="0" y="0"/>
          <a:ext cx="0" cy="0"/>
          <a:chOff x="0" y="0"/>
          <a:chExt cx="0" cy="0"/>
        </a:xfrm>
      </p:grpSpPr>
      <p:pic>
        <p:nvPicPr>
          <p:cNvPr id="5" name="Picture 2">
            <a:extLst>
              <a:ext uri="{FF2B5EF4-FFF2-40B4-BE49-F238E27FC236}">
                <a16:creationId xmlns:a16="http://schemas.microsoft.com/office/drawing/2014/main" id="{DF25500E-0637-7762-773E-11655F589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785" y="3220744"/>
            <a:ext cx="3596917" cy="25716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ehind-the-Scenes @ the National Oceanography Centre - Friends of ...">
            <a:extLst>
              <a:ext uri="{FF2B5EF4-FFF2-40B4-BE49-F238E27FC236}">
                <a16:creationId xmlns:a16="http://schemas.microsoft.com/office/drawing/2014/main" id="{0106C8FA-7F33-9BEC-3C07-5FDE3BF8F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5859" y="3448273"/>
            <a:ext cx="2822092" cy="21165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a:extLst>
              <a:ext uri="{FF2B5EF4-FFF2-40B4-BE49-F238E27FC236}">
                <a16:creationId xmlns:a16="http://schemas.microsoft.com/office/drawing/2014/main" id="{CF3E632A-705D-46A4-D868-DE52BD960B6D}"/>
              </a:ext>
            </a:extLst>
          </p:cNvPr>
          <p:cNvSpPr>
            <a:spLocks noGrp="1"/>
          </p:cNvSpPr>
          <p:nvPr/>
        </p:nvSpPr>
        <p:spPr>
          <a:xfrm>
            <a:off x="1222442" y="954158"/>
            <a:ext cx="3379375" cy="4838216"/>
          </a:xfrm>
          <a:prstGeom prst="rect">
            <a:avLst/>
          </a:prstGeom>
        </p:spPr>
        <p:txBody>
          <a:bodyPr vert="horz" lIns="0" tIns="0" rIns="0" bIns="0" rtlCol="0">
            <a:noAutofit/>
          </a:bodyPr>
          <a:lstStyle>
            <a:lvl1pPr marL="230188" indent="-230188" algn="l" defTabSz="685800" rtl="0" eaLnBrk="1" latinLnBrk="0" hangingPunct="1">
              <a:lnSpc>
                <a:spcPct val="100000"/>
              </a:lnSpc>
              <a:spcBef>
                <a:spcPts val="600"/>
              </a:spcBef>
              <a:buFont typeface="Arial" panose="020B0604020202020204" pitchFamily="34" charset="0"/>
              <a:buChar char="•"/>
              <a:tabLst/>
              <a:defRPr sz="1800" kern="1200">
                <a:solidFill>
                  <a:sysClr val="windowText" lastClr="000000"/>
                </a:solidFill>
                <a:latin typeface="Arial" panose="020B0604020202020204" pitchFamily="34" charset="0"/>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ysClr val="windowText" lastClr="000000"/>
                </a:solidFill>
                <a:latin typeface="Arial" panose="020B0604020202020204" pitchFamily="34" charset="0"/>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ysClr val="windowText" lastClr="000000"/>
                </a:solidFill>
                <a:latin typeface="Arial" panose="020B0604020202020204" pitchFamily="34" charset="0"/>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defRPr sz="1200" kern="1200">
                <a:solidFill>
                  <a:sysClr val="windowText" lastClr="000000"/>
                </a:solidFill>
                <a:latin typeface="Arial" panose="020B060402020202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ysClr val="windowText" lastClr="000000"/>
                </a:solidFill>
                <a:latin typeface="Arial" panose="020B060402020202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Calibri" panose="020F0502020204030204"/>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Calibri" panose="020F0502020204030204"/>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Calibri" panose="020F0502020204030204"/>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Calibri" panose="020F0502020204030204"/>
              </a:defRPr>
            </a:lvl9pPr>
          </a:lstStyle>
          <a:p>
            <a:endParaRPr lang="en-US" sz="2000" dirty="0">
              <a:solidFill>
                <a:srgbClr val="000F7E"/>
              </a:solidFill>
            </a:endParaRPr>
          </a:p>
          <a:p>
            <a:r>
              <a:rPr lang="en-US" sz="2000" dirty="0">
                <a:solidFill>
                  <a:srgbClr val="000F7E"/>
                </a:solidFill>
              </a:rPr>
              <a:t>Grew up in central London</a:t>
            </a:r>
          </a:p>
          <a:p>
            <a:pPr marL="0" indent="0">
              <a:buNone/>
            </a:pPr>
            <a:endParaRPr lang="en-US" sz="2000" dirty="0">
              <a:solidFill>
                <a:srgbClr val="000F7E"/>
              </a:solidFill>
            </a:endParaRPr>
          </a:p>
          <a:p>
            <a:endParaRPr lang="en-US" sz="2000" dirty="0">
              <a:solidFill>
                <a:srgbClr val="000F7E"/>
              </a:solidFill>
            </a:endParaRPr>
          </a:p>
          <a:p>
            <a:r>
              <a:rPr lang="en-US" sz="2000" dirty="0">
                <a:solidFill>
                  <a:srgbClr val="000F7E"/>
                </a:solidFill>
              </a:rPr>
              <a:t>Completed PhD at University of Southampton- National Oceanography Campus in the UK</a:t>
            </a:r>
          </a:p>
          <a:p>
            <a:endParaRPr lang="en-US" sz="2000" dirty="0">
              <a:solidFill>
                <a:srgbClr val="000F7E"/>
              </a:solidFill>
            </a:endParaRPr>
          </a:p>
          <a:p>
            <a:endParaRPr lang="en-US" sz="2000" dirty="0">
              <a:solidFill>
                <a:srgbClr val="000F7E"/>
              </a:solidFill>
            </a:endParaRPr>
          </a:p>
          <a:p>
            <a:r>
              <a:rPr lang="en-US" sz="2000" dirty="0">
                <a:solidFill>
                  <a:srgbClr val="000F7E"/>
                </a:solidFill>
              </a:rPr>
              <a:t>Moved to the US in January 2024</a:t>
            </a:r>
          </a:p>
          <a:p>
            <a:pPr marL="0" indent="0">
              <a:buNone/>
            </a:pPr>
            <a:endParaRPr lang="en-US" sz="2000" dirty="0">
              <a:solidFill>
                <a:srgbClr val="000F7E"/>
              </a:solidFill>
            </a:endParaRPr>
          </a:p>
          <a:p>
            <a:pPr marL="0" indent="0">
              <a:buNone/>
            </a:pPr>
            <a:endParaRPr lang="en-US" sz="2000" dirty="0"/>
          </a:p>
          <a:p>
            <a:endParaRPr lang="en-US" sz="1600" dirty="0"/>
          </a:p>
        </p:txBody>
      </p:sp>
      <p:pic>
        <p:nvPicPr>
          <p:cNvPr id="14" name="Picture 4" descr="Image preview">
            <a:extLst>
              <a:ext uri="{FF2B5EF4-FFF2-40B4-BE49-F238E27FC236}">
                <a16:creationId xmlns:a16="http://schemas.microsoft.com/office/drawing/2014/main" id="{86AE249A-0606-8271-0E32-83D563D4DFE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904398" y="1065627"/>
            <a:ext cx="1715847" cy="20137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572B54C-73E3-F2C0-2B40-1161DA8B9312}"/>
              </a:ext>
            </a:extLst>
          </p:cNvPr>
          <p:cNvPicPr>
            <a:picLocks noChangeAspect="1"/>
          </p:cNvPicPr>
          <p:nvPr/>
        </p:nvPicPr>
        <p:blipFill>
          <a:blip r:embed="rId7"/>
          <a:stretch>
            <a:fillRect/>
          </a:stretch>
        </p:blipFill>
        <p:spPr>
          <a:xfrm>
            <a:off x="6722216" y="1065628"/>
            <a:ext cx="4347255" cy="2013738"/>
          </a:xfrm>
          <a:prstGeom prst="rect">
            <a:avLst/>
          </a:prstGeom>
        </p:spPr>
      </p:pic>
    </p:spTree>
    <p:extLst>
      <p:ext uri="{BB962C8B-B14F-4D97-AF65-F5344CB8AC3E}">
        <p14:creationId xmlns:p14="http://schemas.microsoft.com/office/powerpoint/2010/main" val="3340459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FAA7B"/>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436E546-2B37-4E13-90CE-AF27E6F5A0C8}"/>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17035" y="924886"/>
            <a:ext cx="6636984" cy="5008227"/>
          </a:xfrm>
        </p:spPr>
        <p:txBody>
          <a:bodyPr anchor="ctr">
            <a:noAutofit/>
          </a:bodyPr>
          <a:lstStyle/>
          <a:p>
            <a:pPr algn="l"/>
            <a:r>
              <a:rPr lang="en-US" sz="2400" dirty="0">
                <a:latin typeface="Verdana"/>
                <a:ea typeface="Verdana"/>
                <a:cs typeface="Arial"/>
              </a:rPr>
              <a:t>Diagnostic techniques in nuclear medicine use radiopharmaceuticals (or radiotracers) which emit particles or rays from within the body. </a:t>
            </a:r>
            <a:br>
              <a:rPr lang="en-US" sz="2400" dirty="0">
                <a:latin typeface="Verdana"/>
                <a:ea typeface="Verdana"/>
                <a:cs typeface="Arial"/>
              </a:rPr>
            </a:br>
            <a:br>
              <a:rPr lang="en-US" sz="2400" dirty="0">
                <a:latin typeface="Verdana"/>
                <a:ea typeface="Verdana"/>
                <a:cs typeface="Arial"/>
              </a:rPr>
            </a:br>
            <a:r>
              <a:rPr lang="en-US" sz="2400" b="1" dirty="0">
                <a:latin typeface="Verdana"/>
                <a:ea typeface="Verdana"/>
                <a:cs typeface="Arial"/>
              </a:rPr>
              <a:t>These tracers are generally short-lived isotopes,</a:t>
            </a:r>
            <a:r>
              <a:rPr lang="en-US" sz="2400" dirty="0">
                <a:latin typeface="Verdana"/>
                <a:ea typeface="Verdana"/>
                <a:cs typeface="Arial"/>
              </a:rPr>
              <a:t> and their emissions are detected by the imaging device.</a:t>
            </a:r>
            <a:br>
              <a:rPr lang="en-US" sz="2400" dirty="0">
                <a:latin typeface="Verdana"/>
                <a:ea typeface="Verdana"/>
                <a:cs typeface="Arial"/>
              </a:rPr>
            </a:br>
            <a:br>
              <a:rPr lang="en-US" sz="2400" dirty="0">
                <a:latin typeface="Verdana"/>
                <a:ea typeface="Verdana"/>
                <a:cs typeface="Arial"/>
              </a:rPr>
            </a:br>
            <a:r>
              <a:rPr lang="en-US" sz="2400" b="1" dirty="0">
                <a:latin typeface="Verdana"/>
                <a:ea typeface="Verdana"/>
                <a:cs typeface="Arial"/>
              </a:rPr>
              <a:t>A patient needs to have the gas exchange in their lungs investigated, which radionuclide would you use for these investigations and why? </a:t>
            </a:r>
            <a:endParaRPr lang="en-US" sz="2400" dirty="0"/>
          </a:p>
        </p:txBody>
      </p:sp>
      <p:grpSp>
        <p:nvGrpSpPr>
          <p:cNvPr id="5" name="Group 4">
            <a:extLst>
              <a:ext uri="{FF2B5EF4-FFF2-40B4-BE49-F238E27FC236}">
                <a16:creationId xmlns:a16="http://schemas.microsoft.com/office/drawing/2014/main" id="{6351280B-34F8-4762-95C2-1593A346DF70}"/>
              </a:ext>
            </a:extLst>
          </p:cNvPr>
          <p:cNvGrpSpPr/>
          <p:nvPr/>
        </p:nvGrpSpPr>
        <p:grpSpPr>
          <a:xfrm>
            <a:off x="8445796" y="889678"/>
            <a:ext cx="3301409" cy="5078644"/>
            <a:chOff x="8445796" y="925376"/>
            <a:chExt cx="3301409" cy="5078644"/>
          </a:xfrm>
        </p:grpSpPr>
        <p:pic>
          <p:nvPicPr>
            <p:cNvPr id="3" name="Picture 4" descr="A picture containing person&#10;&#10;Description automatically generated">
              <a:extLst>
                <a:ext uri="{FF2B5EF4-FFF2-40B4-BE49-F238E27FC236}">
                  <a16:creationId xmlns:a16="http://schemas.microsoft.com/office/drawing/2014/main" id="{5C952976-14D1-E049-59E7-155B3BD23D0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45796" y="925376"/>
              <a:ext cx="3301409" cy="2207340"/>
            </a:xfrm>
            <a:prstGeom prst="rect">
              <a:avLst/>
            </a:prstGeom>
          </p:spPr>
        </p:pic>
        <p:pic>
          <p:nvPicPr>
            <p:cNvPr id="7" name="Picture 7">
              <a:extLst>
                <a:ext uri="{FF2B5EF4-FFF2-40B4-BE49-F238E27FC236}">
                  <a16:creationId xmlns:a16="http://schemas.microsoft.com/office/drawing/2014/main" id="{814F499C-EB6D-F38C-5FF5-0327E3090500}"/>
                </a:ext>
              </a:extLst>
            </p:cNvPr>
            <p:cNvPicPr>
              <a:picLocks noChangeAspect="1"/>
            </p:cNvPicPr>
            <p:nvPr/>
          </p:nvPicPr>
          <p:blipFill>
            <a:blip r:embed="rId3"/>
            <a:stretch>
              <a:fillRect/>
            </a:stretch>
          </p:blipFill>
          <p:spPr>
            <a:xfrm>
              <a:off x="8729330" y="3246306"/>
              <a:ext cx="2743200" cy="2757714"/>
            </a:xfrm>
            <a:prstGeom prst="rect">
              <a:avLst/>
            </a:prstGeom>
          </p:spPr>
        </p:pic>
      </p:grpSp>
    </p:spTree>
    <p:extLst>
      <p:ext uri="{BB962C8B-B14F-4D97-AF65-F5344CB8AC3E}">
        <p14:creationId xmlns:p14="http://schemas.microsoft.com/office/powerpoint/2010/main" val="3661140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AAD87C72-8A2E-2AB3-CA36-A4FA37F18A19}"/>
              </a:ext>
            </a:extLst>
          </p:cNvPr>
          <p:cNvSpPr txBox="1"/>
          <p:nvPr/>
        </p:nvSpPr>
        <p:spPr>
          <a:xfrm>
            <a:off x="1228725" y="2190750"/>
            <a:ext cx="3076575"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Xenon-133</a:t>
            </a:r>
          </a:p>
          <a:p>
            <a:pPr algn="ctr"/>
            <a:r>
              <a:rPr lang="en-US" sz="2000" dirty="0">
                <a:cs typeface="Calibri"/>
              </a:rPr>
              <a:t>(gamma emitter, gaseous (can be breathed in), suitable half-life; used in real life</a:t>
            </a:r>
            <a:endParaRPr lang="en-US" sz="2400" b="1" dirty="0">
              <a:cs typeface="Calibri"/>
            </a:endParaRPr>
          </a:p>
          <a:p>
            <a:pPr algn="ctr"/>
            <a:endParaRPr lang="en-US" sz="2400" b="1" dirty="0">
              <a:cs typeface="Calibri"/>
            </a:endParaRPr>
          </a:p>
        </p:txBody>
      </p:sp>
      <p:sp>
        <p:nvSpPr>
          <p:cNvPr id="4" name="TextBox 3">
            <a:extLst>
              <a:ext uri="{FF2B5EF4-FFF2-40B4-BE49-F238E27FC236}">
                <a16:creationId xmlns:a16="http://schemas.microsoft.com/office/drawing/2014/main" id="{DE9DE5F8-E1F8-3F72-AB7B-8D34640BD5F4}"/>
              </a:ext>
            </a:extLst>
          </p:cNvPr>
          <p:cNvSpPr txBox="1"/>
          <p:nvPr/>
        </p:nvSpPr>
        <p:spPr>
          <a:xfrm>
            <a:off x="4543426" y="2190750"/>
            <a:ext cx="309562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ea typeface="+mn-lt"/>
                <a:cs typeface="+mn-lt"/>
              </a:rPr>
              <a:t>Iodine-131</a:t>
            </a:r>
            <a:endParaRPr lang="en-US" sz="2800" dirty="0">
              <a:ea typeface="+mn-lt"/>
              <a:cs typeface="+mn-lt"/>
            </a:endParaRPr>
          </a:p>
          <a:p>
            <a:pPr algn="ctr"/>
            <a:r>
              <a:rPr lang="en-US" sz="2000" dirty="0">
                <a:ea typeface="+mn-lt"/>
                <a:cs typeface="+mn-lt"/>
              </a:rPr>
              <a:t>(gamma emitter, suitable half-life but solid (although it decays to xenon-131 which is a gas))</a:t>
            </a:r>
          </a:p>
        </p:txBody>
      </p:sp>
      <p:sp>
        <p:nvSpPr>
          <p:cNvPr id="5" name="TextBox 4">
            <a:extLst>
              <a:ext uri="{FF2B5EF4-FFF2-40B4-BE49-F238E27FC236}">
                <a16:creationId xmlns:a16="http://schemas.microsoft.com/office/drawing/2014/main" id="{7AAEDB12-53FB-10FD-6BB3-DDD9FF720F86}"/>
              </a:ext>
            </a:extLst>
          </p:cNvPr>
          <p:cNvSpPr txBox="1"/>
          <p:nvPr/>
        </p:nvSpPr>
        <p:spPr>
          <a:xfrm>
            <a:off x="7905102" y="2190571"/>
            <a:ext cx="30956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Technetium-99m</a:t>
            </a:r>
          </a:p>
          <a:p>
            <a:pPr algn="ctr"/>
            <a:r>
              <a:rPr lang="en-US" sz="2200" dirty="0">
                <a:cs typeface="Calibri"/>
              </a:rPr>
              <a:t>(gamma emitter, suitable half-life, but solid)</a:t>
            </a:r>
          </a:p>
        </p:txBody>
      </p:sp>
      <p:sp>
        <p:nvSpPr>
          <p:cNvPr id="3" name="TextBox 2">
            <a:extLst>
              <a:ext uri="{FF2B5EF4-FFF2-40B4-BE49-F238E27FC236}">
                <a16:creationId xmlns:a16="http://schemas.microsoft.com/office/drawing/2014/main" id="{57764BD8-F7BD-79EF-3A6A-5CE2CE22F97B}"/>
              </a:ext>
            </a:extLst>
          </p:cNvPr>
          <p:cNvSpPr txBox="1"/>
          <p:nvPr/>
        </p:nvSpPr>
        <p:spPr>
          <a:xfrm>
            <a:off x="1418492" y="1057275"/>
            <a:ext cx="28868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 5 points </a:t>
            </a:r>
            <a:endParaRPr lang="en-US" sz="2800" dirty="0">
              <a:cs typeface="Calibri" panose="020F0502020204030204"/>
            </a:endParaRPr>
          </a:p>
        </p:txBody>
      </p:sp>
      <p:sp>
        <p:nvSpPr>
          <p:cNvPr id="7" name="TextBox 6">
            <a:extLst>
              <a:ext uri="{FF2B5EF4-FFF2-40B4-BE49-F238E27FC236}">
                <a16:creationId xmlns:a16="http://schemas.microsoft.com/office/drawing/2014/main" id="{793552F6-0FBA-A571-B80A-53C20F321A06}"/>
              </a:ext>
            </a:extLst>
          </p:cNvPr>
          <p:cNvSpPr txBox="1"/>
          <p:nvPr/>
        </p:nvSpPr>
        <p:spPr>
          <a:xfrm>
            <a:off x="4674733" y="1057275"/>
            <a:ext cx="29833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3 points </a:t>
            </a:r>
            <a:endParaRPr lang="en-US" sz="2800" dirty="0">
              <a:cs typeface="Calibri" panose="020F0502020204030204"/>
            </a:endParaRPr>
          </a:p>
        </p:txBody>
      </p:sp>
      <p:sp>
        <p:nvSpPr>
          <p:cNvPr id="8" name="TextBox 7">
            <a:extLst>
              <a:ext uri="{FF2B5EF4-FFF2-40B4-BE49-F238E27FC236}">
                <a16:creationId xmlns:a16="http://schemas.microsoft.com/office/drawing/2014/main" id="{5DBB65E1-E9BC-A40B-FB6B-BAC273449BEF}"/>
              </a:ext>
            </a:extLst>
          </p:cNvPr>
          <p:cNvSpPr txBox="1"/>
          <p:nvPr/>
        </p:nvSpPr>
        <p:spPr>
          <a:xfrm>
            <a:off x="8124091" y="1057275"/>
            <a:ext cx="28391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a:t>
            </a:r>
            <a:r>
              <a:rPr lang="en-US" sz="3200" b="1" dirty="0">
                <a:cs typeface="Calibri"/>
              </a:rPr>
              <a:t>1 points </a:t>
            </a:r>
            <a:endParaRPr lang="en-US" sz="2400" dirty="0">
              <a:cs typeface="Calibri" panose="020F0502020204030204"/>
            </a:endParaRPr>
          </a:p>
        </p:txBody>
      </p:sp>
    </p:spTree>
    <p:extLst>
      <p:ext uri="{BB962C8B-B14F-4D97-AF65-F5344CB8AC3E}">
        <p14:creationId xmlns:p14="http://schemas.microsoft.com/office/powerpoint/2010/main" val="2923117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FAA7B"/>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F53261F-1692-4394-ABE3-1CC574045DB4}"/>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17034" y="916026"/>
            <a:ext cx="6641065" cy="5008227"/>
          </a:xfrm>
        </p:spPr>
        <p:txBody>
          <a:bodyPr anchor="ctr">
            <a:noAutofit/>
          </a:bodyPr>
          <a:lstStyle/>
          <a:p>
            <a:pPr algn="l"/>
            <a:r>
              <a:rPr lang="en-US" sz="2800" dirty="0">
                <a:latin typeface="Verdana"/>
                <a:ea typeface="Verdana"/>
                <a:cs typeface="Arial"/>
              </a:rPr>
              <a:t>Nuclear medicine is also used for therapeutic purposes. </a:t>
            </a:r>
            <a:br>
              <a:rPr lang="en-US" sz="2800" dirty="0">
                <a:latin typeface="Verdana"/>
                <a:ea typeface="Verdana"/>
                <a:cs typeface="Arial"/>
              </a:rPr>
            </a:br>
            <a:br>
              <a:rPr lang="en-US" sz="2800" dirty="0">
                <a:latin typeface="Verdana"/>
                <a:ea typeface="Verdana"/>
                <a:cs typeface="Arial"/>
              </a:rPr>
            </a:br>
            <a:r>
              <a:rPr lang="en-US" sz="2800" b="1" dirty="0">
                <a:latin typeface="Verdana"/>
                <a:ea typeface="Verdana"/>
                <a:cs typeface="Arial"/>
              </a:rPr>
              <a:t>Which radionuclide would you use to treat a cancerous </a:t>
            </a:r>
            <a:r>
              <a:rPr lang="en-US" sz="2800" b="1" dirty="0" err="1">
                <a:latin typeface="Verdana"/>
                <a:ea typeface="Verdana"/>
                <a:cs typeface="Arial"/>
              </a:rPr>
              <a:t>tumour</a:t>
            </a:r>
            <a:r>
              <a:rPr lang="en-US" sz="2800" b="1" dirty="0">
                <a:latin typeface="Verdana"/>
                <a:ea typeface="Verdana"/>
                <a:cs typeface="Arial"/>
              </a:rPr>
              <a:t> affecting the thyroid gland? </a:t>
            </a:r>
            <a:br>
              <a:rPr lang="en-US" sz="2800" b="1" dirty="0">
                <a:latin typeface="Verdana"/>
                <a:ea typeface="Verdana"/>
                <a:cs typeface="Arial"/>
              </a:rPr>
            </a:br>
            <a:br>
              <a:rPr lang="en-US" sz="2800" b="1" dirty="0">
                <a:latin typeface="Verdana"/>
                <a:ea typeface="Verdana"/>
                <a:cs typeface="Arial"/>
              </a:rPr>
            </a:br>
            <a:r>
              <a:rPr lang="en-US" sz="2800" dirty="0">
                <a:latin typeface="Verdana"/>
                <a:ea typeface="Verdana"/>
                <a:cs typeface="Arial"/>
              </a:rPr>
              <a:t>Please explain your choice!</a:t>
            </a:r>
            <a:r>
              <a:rPr lang="en-US" sz="2800" b="1" dirty="0">
                <a:latin typeface="Verdana"/>
                <a:ea typeface="Verdana"/>
                <a:cs typeface="Arial"/>
              </a:rPr>
              <a:t> </a:t>
            </a:r>
            <a:endParaRPr lang="en-US" sz="2800" b="1" dirty="0">
              <a:latin typeface="Verdana" panose="020B0604030504040204" pitchFamily="34" charset="0"/>
              <a:ea typeface="Verdana" panose="020B060403050404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BC25D294-C0C3-4E53-9F47-21277D564013}"/>
              </a:ext>
            </a:extLst>
          </p:cNvPr>
          <p:cNvGrpSpPr/>
          <p:nvPr/>
        </p:nvGrpSpPr>
        <p:grpSpPr>
          <a:xfrm>
            <a:off x="8293111" y="1110330"/>
            <a:ext cx="3327990" cy="4637340"/>
            <a:chOff x="8293111" y="916026"/>
            <a:chExt cx="3327990" cy="4637340"/>
          </a:xfrm>
        </p:grpSpPr>
        <p:pic>
          <p:nvPicPr>
            <p:cNvPr id="7" name="Picture 4" descr="A picture containing blur&#10;&#10;Description automatically generated">
              <a:extLst>
                <a:ext uri="{FF2B5EF4-FFF2-40B4-BE49-F238E27FC236}">
                  <a16:creationId xmlns:a16="http://schemas.microsoft.com/office/drawing/2014/main" id="{49077EEB-299B-437F-A37B-0E90436CAA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93111" y="916026"/>
              <a:ext cx="3327990" cy="2218660"/>
            </a:xfrm>
            <a:prstGeom prst="rect">
              <a:avLst/>
            </a:prstGeom>
          </p:spPr>
        </p:pic>
        <p:pic>
          <p:nvPicPr>
            <p:cNvPr id="8" name="Picture 5" descr="A picture containing wall, indoor&#10;&#10;Description automatically generated">
              <a:extLst>
                <a:ext uri="{FF2B5EF4-FFF2-40B4-BE49-F238E27FC236}">
                  <a16:creationId xmlns:a16="http://schemas.microsoft.com/office/drawing/2014/main" id="{DF899F12-23AE-4308-9369-93BF1D2B366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93111" y="3335163"/>
              <a:ext cx="3327990" cy="2218203"/>
            </a:xfrm>
            <a:prstGeom prst="rect">
              <a:avLst/>
            </a:prstGeom>
          </p:spPr>
        </p:pic>
      </p:grpSp>
    </p:spTree>
    <p:extLst>
      <p:ext uri="{BB962C8B-B14F-4D97-AF65-F5344CB8AC3E}">
        <p14:creationId xmlns:p14="http://schemas.microsoft.com/office/powerpoint/2010/main" val="3692061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A4212EA7-A574-A834-2255-84817C5ED9D6}"/>
              </a:ext>
            </a:extLst>
          </p:cNvPr>
          <p:cNvSpPr txBox="1"/>
          <p:nvPr/>
        </p:nvSpPr>
        <p:spPr>
          <a:xfrm>
            <a:off x="1228725" y="2190750"/>
            <a:ext cx="3076575"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Iodine-131</a:t>
            </a:r>
          </a:p>
          <a:p>
            <a:pPr algn="ctr"/>
            <a:r>
              <a:rPr lang="en-US" sz="2200" dirty="0">
                <a:cs typeface="Calibri"/>
              </a:rPr>
              <a:t>(concentrates in the thyroid, solid, suitable half-life)</a:t>
            </a:r>
          </a:p>
        </p:txBody>
      </p:sp>
      <p:sp>
        <p:nvSpPr>
          <p:cNvPr id="8" name="Multiplication Sign 7">
            <a:extLst>
              <a:ext uri="{FF2B5EF4-FFF2-40B4-BE49-F238E27FC236}">
                <a16:creationId xmlns:a16="http://schemas.microsoft.com/office/drawing/2014/main" id="{68327FCF-3BD5-28D8-7007-D1D84857E9E6}"/>
              </a:ext>
            </a:extLst>
          </p:cNvPr>
          <p:cNvSpPr/>
          <p:nvPr/>
        </p:nvSpPr>
        <p:spPr>
          <a:xfrm>
            <a:off x="8863665" y="2190750"/>
            <a:ext cx="1160744" cy="1160744"/>
          </a:xfrm>
          <a:prstGeom prst="mathMultiply">
            <a:avLst>
              <a:gd name="adj1" fmla="val 1453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64DBFE7-3807-6349-5FDF-43AF9E1B9205}"/>
              </a:ext>
            </a:extLst>
          </p:cNvPr>
          <p:cNvSpPr txBox="1"/>
          <p:nvPr/>
        </p:nvSpPr>
        <p:spPr>
          <a:xfrm>
            <a:off x="1418492" y="1057275"/>
            <a:ext cx="28868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 5 points </a:t>
            </a:r>
            <a:endParaRPr lang="en-US" sz="2800" dirty="0">
              <a:cs typeface="Calibri" panose="020F0502020204030204"/>
            </a:endParaRPr>
          </a:p>
        </p:txBody>
      </p:sp>
      <p:sp>
        <p:nvSpPr>
          <p:cNvPr id="4" name="TextBox 3">
            <a:extLst>
              <a:ext uri="{FF2B5EF4-FFF2-40B4-BE49-F238E27FC236}">
                <a16:creationId xmlns:a16="http://schemas.microsoft.com/office/drawing/2014/main" id="{43386363-A492-BA4A-CC56-70B3C3D0475B}"/>
              </a:ext>
            </a:extLst>
          </p:cNvPr>
          <p:cNvSpPr txBox="1"/>
          <p:nvPr/>
        </p:nvSpPr>
        <p:spPr>
          <a:xfrm>
            <a:off x="4674733" y="1057275"/>
            <a:ext cx="29833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3 points </a:t>
            </a:r>
            <a:endParaRPr lang="en-US" sz="2800" dirty="0">
              <a:cs typeface="Calibri" panose="020F0502020204030204"/>
            </a:endParaRPr>
          </a:p>
        </p:txBody>
      </p:sp>
      <p:sp>
        <p:nvSpPr>
          <p:cNvPr id="5" name="TextBox 4">
            <a:extLst>
              <a:ext uri="{FF2B5EF4-FFF2-40B4-BE49-F238E27FC236}">
                <a16:creationId xmlns:a16="http://schemas.microsoft.com/office/drawing/2014/main" id="{ADDD1752-1E21-64A8-D609-80A58943F107}"/>
              </a:ext>
            </a:extLst>
          </p:cNvPr>
          <p:cNvSpPr txBox="1"/>
          <p:nvPr/>
        </p:nvSpPr>
        <p:spPr>
          <a:xfrm>
            <a:off x="8124091" y="1057275"/>
            <a:ext cx="28391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a:t>
            </a:r>
            <a:r>
              <a:rPr lang="en-US" sz="3200" b="1" dirty="0">
                <a:cs typeface="Calibri"/>
              </a:rPr>
              <a:t>1 points </a:t>
            </a:r>
            <a:endParaRPr lang="en-US" sz="2400" dirty="0">
              <a:cs typeface="Calibri" panose="020F0502020204030204"/>
            </a:endParaRPr>
          </a:p>
        </p:txBody>
      </p:sp>
      <p:sp>
        <p:nvSpPr>
          <p:cNvPr id="10" name="TextBox 9">
            <a:extLst>
              <a:ext uri="{FF2B5EF4-FFF2-40B4-BE49-F238E27FC236}">
                <a16:creationId xmlns:a16="http://schemas.microsoft.com/office/drawing/2014/main" id="{479799B0-B9D8-596F-D1DF-3CD128ED3461}"/>
              </a:ext>
            </a:extLst>
          </p:cNvPr>
          <p:cNvSpPr txBox="1"/>
          <p:nvPr/>
        </p:nvSpPr>
        <p:spPr>
          <a:xfrm>
            <a:off x="4543426" y="2190750"/>
            <a:ext cx="309562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ea typeface="+mn-lt"/>
                <a:cs typeface="+mn-lt"/>
              </a:rPr>
              <a:t>Iodine-123</a:t>
            </a:r>
            <a:endParaRPr lang="en-US" sz="2800" dirty="0">
              <a:ea typeface="+mn-lt"/>
              <a:cs typeface="+mn-lt"/>
            </a:endParaRPr>
          </a:p>
          <a:p>
            <a:pPr algn="ctr"/>
            <a:r>
              <a:rPr lang="en-US" sz="2000" dirty="0">
                <a:cs typeface="Calibri"/>
              </a:rPr>
              <a:t>(concentrates in the thyroid, solid, suitable half-life)</a:t>
            </a:r>
          </a:p>
        </p:txBody>
      </p:sp>
    </p:spTree>
    <p:extLst>
      <p:ext uri="{BB962C8B-B14F-4D97-AF65-F5344CB8AC3E}">
        <p14:creationId xmlns:p14="http://schemas.microsoft.com/office/powerpoint/2010/main" val="3258590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738F"/>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13D517F-B699-4C54-9AC3-E03642DD4F5A}"/>
              </a:ext>
            </a:extLst>
          </p:cNvPr>
          <p:cNvSpPr/>
          <p:nvPr/>
        </p:nvSpPr>
        <p:spPr>
          <a:xfrm>
            <a:off x="848686" y="689994"/>
            <a:ext cx="10494627"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562138" y="2078580"/>
            <a:ext cx="7067724" cy="2700841"/>
          </a:xfrm>
        </p:spPr>
        <p:txBody>
          <a:bodyPr anchor="ctr">
            <a:normAutofit fontScale="90000"/>
          </a:bodyPr>
          <a:lstStyle/>
          <a:p>
            <a:r>
              <a:rPr lang="en-US" sz="7200" b="1" dirty="0">
                <a:latin typeface="Verdana" panose="020B0604030504040204" pitchFamily="34" charset="0"/>
                <a:ea typeface="Verdana" panose="020B0604030504040204" pitchFamily="34" charset="0"/>
                <a:cs typeface="Arial" panose="020B0604020202020204" pitchFamily="34" charset="0"/>
              </a:rPr>
              <a:t>Nuclear Power</a:t>
            </a:r>
            <a:br>
              <a:rPr lang="en-US" sz="7200" b="1" dirty="0">
                <a:latin typeface="Verdana" panose="020B0604030504040204" pitchFamily="34" charset="0"/>
                <a:ea typeface="Verdana" panose="020B0604030504040204" pitchFamily="34" charset="0"/>
                <a:cs typeface="Arial" panose="020B0604020202020204" pitchFamily="34" charset="0"/>
              </a:rPr>
            </a:br>
            <a:r>
              <a:rPr lang="en-US" sz="7200" b="1" dirty="0">
                <a:latin typeface="Verdana" panose="020B0604030504040204" pitchFamily="34" charset="0"/>
                <a:ea typeface="Verdana" panose="020B0604030504040204" pitchFamily="34" charset="0"/>
                <a:cs typeface="Arial" panose="020B0604020202020204" pitchFamily="34" charset="0"/>
              </a:rPr>
              <a:t>Questions</a:t>
            </a:r>
          </a:p>
        </p:txBody>
      </p:sp>
    </p:spTree>
    <p:extLst>
      <p:ext uri="{BB962C8B-B14F-4D97-AF65-F5344CB8AC3E}">
        <p14:creationId xmlns:p14="http://schemas.microsoft.com/office/powerpoint/2010/main" val="401505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D738F"/>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7352CF4-F06E-4D90-9AEF-2FAEA224241A}"/>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04208" y="924886"/>
            <a:ext cx="6682468" cy="5008227"/>
          </a:xfrm>
        </p:spPr>
        <p:txBody>
          <a:bodyPr anchor="ctr">
            <a:noAutofit/>
          </a:bodyPr>
          <a:lstStyle/>
          <a:p>
            <a:pPr algn="l"/>
            <a:r>
              <a:rPr lang="en-US" sz="2800" dirty="0">
                <a:latin typeface="Verdana" panose="020B0604030504040204" pitchFamily="34" charset="0"/>
                <a:ea typeface="Verdana" panose="020B0604030504040204" pitchFamily="34" charset="0"/>
                <a:cs typeface="Arial" panose="020B0604020202020204" pitchFamily="34" charset="0"/>
              </a:rPr>
              <a:t>Nuclear power is particularly suitable for vessels which need to be at sea for long periods without </a:t>
            </a:r>
            <a:r>
              <a:rPr lang="en-US" sz="2800" dirty="0" err="1">
                <a:latin typeface="Verdana" panose="020B0604030504040204" pitchFamily="34" charset="0"/>
                <a:ea typeface="Verdana" panose="020B0604030504040204" pitchFamily="34" charset="0"/>
                <a:cs typeface="Arial" panose="020B0604020202020204" pitchFamily="34" charset="0"/>
              </a:rPr>
              <a:t>refuelling</a:t>
            </a:r>
            <a:r>
              <a:rPr lang="en-US" sz="2800" dirty="0">
                <a:latin typeface="Verdana" panose="020B0604030504040204" pitchFamily="34" charset="0"/>
                <a:ea typeface="Verdana" panose="020B0604030504040204" pitchFamily="34" charset="0"/>
                <a:cs typeface="Arial" panose="020B0604020202020204" pitchFamily="34" charset="0"/>
              </a:rPr>
              <a:t>, or for powerful submarine propulsion. </a:t>
            </a:r>
            <a:br>
              <a:rPr lang="en-US" sz="2800" dirty="0">
                <a:latin typeface="Verdana" panose="020B0604030504040204" pitchFamily="34" charset="0"/>
                <a:ea typeface="Verdana" panose="020B0604030504040204" pitchFamily="34" charset="0"/>
                <a:cs typeface="Arial" panose="020B0604020202020204" pitchFamily="34" charset="0"/>
              </a:rPr>
            </a:br>
            <a:br>
              <a:rPr lang="en-US" sz="2800" dirty="0">
                <a:latin typeface="Verdana" panose="020B0604030504040204" pitchFamily="34" charset="0"/>
                <a:ea typeface="Verdana" panose="020B0604030504040204" pitchFamily="34" charset="0"/>
                <a:cs typeface="Arial" panose="020B0604020202020204" pitchFamily="34" charset="0"/>
              </a:rPr>
            </a:br>
            <a:r>
              <a:rPr lang="en-US" sz="2800" b="1" dirty="0">
                <a:latin typeface="Verdana" panose="020B0604030504040204" pitchFamily="34" charset="0"/>
                <a:ea typeface="Verdana" panose="020B0604030504040204" pitchFamily="34" charset="0"/>
                <a:cs typeface="Arial" panose="020B0604020202020204" pitchFamily="34" charset="0"/>
              </a:rPr>
              <a:t>Which radionuclide would you chose to power a submarine and why?</a:t>
            </a:r>
          </a:p>
        </p:txBody>
      </p:sp>
      <p:pic>
        <p:nvPicPr>
          <p:cNvPr id="3074" name="Picture 2">
            <a:extLst>
              <a:ext uri="{FF2B5EF4-FFF2-40B4-BE49-F238E27FC236}">
                <a16:creationId xmlns:a16="http://schemas.microsoft.com/office/drawing/2014/main" id="{94634BF8-807D-4BEC-A1FB-4024B5379AE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776605" y="608106"/>
            <a:ext cx="2694215" cy="29848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ubmarine">
            <a:extLst>
              <a:ext uri="{FF2B5EF4-FFF2-40B4-BE49-F238E27FC236}">
                <a16:creationId xmlns:a16="http://schemas.microsoft.com/office/drawing/2014/main" id="{E59D9C00-8C41-440A-B399-CC8C21CD7B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51535" y="3820885"/>
            <a:ext cx="3544357" cy="220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00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extBox 4">
            <a:extLst>
              <a:ext uri="{FF2B5EF4-FFF2-40B4-BE49-F238E27FC236}">
                <a16:creationId xmlns:a16="http://schemas.microsoft.com/office/drawing/2014/main" id="{B311B668-47F8-F7BA-4E4A-0C9C746A3EFE}"/>
              </a:ext>
            </a:extLst>
          </p:cNvPr>
          <p:cNvSpPr txBox="1"/>
          <p:nvPr/>
        </p:nvSpPr>
        <p:spPr>
          <a:xfrm>
            <a:off x="1228725" y="1994599"/>
            <a:ext cx="3076575"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Thorium-232</a:t>
            </a:r>
          </a:p>
          <a:p>
            <a:pPr algn="ctr"/>
            <a:r>
              <a:rPr lang="en-US" sz="2200" dirty="0">
                <a:cs typeface="Calibri"/>
              </a:rPr>
              <a:t>(alpha emitter, solid, suitable half-life; used in real life)</a:t>
            </a:r>
          </a:p>
          <a:p>
            <a:pPr algn="ctr"/>
            <a:endParaRPr lang="en-US" sz="2400" b="1" dirty="0">
              <a:cs typeface="Calibri"/>
            </a:endParaRPr>
          </a:p>
          <a:p>
            <a:pPr algn="ctr"/>
            <a:r>
              <a:rPr lang="en-US" sz="2800" b="1" dirty="0">
                <a:cs typeface="Calibri"/>
              </a:rPr>
              <a:t>Uranium-235</a:t>
            </a:r>
          </a:p>
          <a:p>
            <a:pPr algn="ctr"/>
            <a:r>
              <a:rPr lang="en-US" sz="2200" dirty="0">
                <a:cs typeface="Calibri"/>
              </a:rPr>
              <a:t>(alpha emitter, solid, suitable half-life; used in real life)</a:t>
            </a:r>
          </a:p>
        </p:txBody>
      </p:sp>
      <p:sp>
        <p:nvSpPr>
          <p:cNvPr id="7" name="TextBox 6">
            <a:extLst>
              <a:ext uri="{FF2B5EF4-FFF2-40B4-BE49-F238E27FC236}">
                <a16:creationId xmlns:a16="http://schemas.microsoft.com/office/drawing/2014/main" id="{D5676943-5BDE-0765-5097-03F227360119}"/>
              </a:ext>
            </a:extLst>
          </p:cNvPr>
          <p:cNvSpPr txBox="1"/>
          <p:nvPr/>
        </p:nvSpPr>
        <p:spPr>
          <a:xfrm>
            <a:off x="4562475" y="1994599"/>
            <a:ext cx="3067050"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Plutonium-238</a:t>
            </a:r>
          </a:p>
          <a:p>
            <a:pPr algn="ctr"/>
            <a:r>
              <a:rPr lang="en-US" sz="2200" dirty="0">
                <a:cs typeface="Calibri"/>
              </a:rPr>
              <a:t>(alpha emitter, solid, suitable half-life, but expensive compared to Thorium and Uranium)</a:t>
            </a:r>
          </a:p>
        </p:txBody>
      </p:sp>
      <p:sp>
        <p:nvSpPr>
          <p:cNvPr id="8" name="TextBox 7">
            <a:extLst>
              <a:ext uri="{FF2B5EF4-FFF2-40B4-BE49-F238E27FC236}">
                <a16:creationId xmlns:a16="http://schemas.microsoft.com/office/drawing/2014/main" id="{F297A26F-A09B-FBF3-873F-FF122DFF87D4}"/>
              </a:ext>
            </a:extLst>
          </p:cNvPr>
          <p:cNvSpPr txBox="1"/>
          <p:nvPr/>
        </p:nvSpPr>
        <p:spPr>
          <a:xfrm>
            <a:off x="7896225" y="1994420"/>
            <a:ext cx="3095625"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Uranium-238</a:t>
            </a:r>
          </a:p>
          <a:p>
            <a:pPr algn="ctr"/>
            <a:r>
              <a:rPr lang="en-US" sz="2100" dirty="0">
                <a:cs typeface="Calibri"/>
              </a:rPr>
              <a:t>(alpha emitter, solid, suitable half-life, but does not burn efficiently in nuclear reactors)</a:t>
            </a:r>
          </a:p>
          <a:p>
            <a:pPr algn="ctr"/>
            <a:endParaRPr lang="en-US" sz="2200" b="1" dirty="0">
              <a:cs typeface="Calibri"/>
            </a:endParaRPr>
          </a:p>
          <a:p>
            <a:pPr algn="ctr"/>
            <a:r>
              <a:rPr lang="en-US" sz="2800" b="1" dirty="0">
                <a:cs typeface="Calibri"/>
              </a:rPr>
              <a:t>Americium-241</a:t>
            </a:r>
          </a:p>
          <a:p>
            <a:pPr algn="ctr"/>
            <a:r>
              <a:rPr lang="en-US" sz="2100" dirty="0">
                <a:cs typeface="Calibri"/>
              </a:rPr>
              <a:t>(alpha emitter, solid, suitable half-life but expensive compared to thorium and uranium)</a:t>
            </a:r>
          </a:p>
        </p:txBody>
      </p:sp>
      <p:sp>
        <p:nvSpPr>
          <p:cNvPr id="2" name="TextBox 1">
            <a:extLst>
              <a:ext uri="{FF2B5EF4-FFF2-40B4-BE49-F238E27FC236}">
                <a16:creationId xmlns:a16="http://schemas.microsoft.com/office/drawing/2014/main" id="{CA460946-871B-7BB7-51F6-027D71E5C0B7}"/>
              </a:ext>
            </a:extLst>
          </p:cNvPr>
          <p:cNvSpPr txBox="1"/>
          <p:nvPr/>
        </p:nvSpPr>
        <p:spPr>
          <a:xfrm>
            <a:off x="1418492" y="1057275"/>
            <a:ext cx="28868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 5 points </a:t>
            </a:r>
            <a:endParaRPr lang="en-US" sz="2800" dirty="0">
              <a:cs typeface="Calibri" panose="020F0502020204030204"/>
            </a:endParaRPr>
          </a:p>
        </p:txBody>
      </p:sp>
      <p:sp>
        <p:nvSpPr>
          <p:cNvPr id="3" name="TextBox 2">
            <a:extLst>
              <a:ext uri="{FF2B5EF4-FFF2-40B4-BE49-F238E27FC236}">
                <a16:creationId xmlns:a16="http://schemas.microsoft.com/office/drawing/2014/main" id="{DA922003-2800-F0E9-CBE9-CB7F22A6EF7E}"/>
              </a:ext>
            </a:extLst>
          </p:cNvPr>
          <p:cNvSpPr txBox="1"/>
          <p:nvPr/>
        </p:nvSpPr>
        <p:spPr>
          <a:xfrm>
            <a:off x="4674733" y="1057275"/>
            <a:ext cx="29833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3 points </a:t>
            </a:r>
            <a:endParaRPr lang="en-US" sz="2800" dirty="0">
              <a:cs typeface="Calibri" panose="020F0502020204030204"/>
            </a:endParaRPr>
          </a:p>
        </p:txBody>
      </p:sp>
      <p:sp>
        <p:nvSpPr>
          <p:cNvPr id="4" name="TextBox 3">
            <a:extLst>
              <a:ext uri="{FF2B5EF4-FFF2-40B4-BE49-F238E27FC236}">
                <a16:creationId xmlns:a16="http://schemas.microsoft.com/office/drawing/2014/main" id="{04DDBFE8-CBC7-3786-4410-97FB7B0F3065}"/>
              </a:ext>
            </a:extLst>
          </p:cNvPr>
          <p:cNvSpPr txBox="1"/>
          <p:nvPr/>
        </p:nvSpPr>
        <p:spPr>
          <a:xfrm>
            <a:off x="8124091" y="1057275"/>
            <a:ext cx="28391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a:t>
            </a:r>
            <a:r>
              <a:rPr lang="en-US" sz="3200" b="1" dirty="0">
                <a:cs typeface="Calibri"/>
              </a:rPr>
              <a:t>1 points </a:t>
            </a:r>
            <a:endParaRPr lang="en-US" sz="2400" dirty="0">
              <a:cs typeface="Calibri" panose="020F0502020204030204"/>
            </a:endParaRPr>
          </a:p>
        </p:txBody>
      </p:sp>
    </p:spTree>
    <p:extLst>
      <p:ext uri="{BB962C8B-B14F-4D97-AF65-F5344CB8AC3E}">
        <p14:creationId xmlns:p14="http://schemas.microsoft.com/office/powerpoint/2010/main" val="1410549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D738F"/>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229F5B7-C6AE-4976-9EC6-CBD195356320}"/>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16454" y="924886"/>
            <a:ext cx="6641646" cy="5008227"/>
          </a:xfrm>
        </p:spPr>
        <p:txBody>
          <a:bodyPr anchor="ctr">
            <a:noAutofit/>
          </a:bodyPr>
          <a:lstStyle/>
          <a:p>
            <a:pPr algn="l"/>
            <a:r>
              <a:rPr lang="en-US" sz="2400" dirty="0">
                <a:latin typeface="Verdana" panose="020B0604030504040204" pitchFamily="34" charset="0"/>
                <a:ea typeface="Verdana" panose="020B0604030504040204" pitchFamily="34" charset="0"/>
                <a:cs typeface="Arial" panose="020B0604020202020204" pitchFamily="34" charset="0"/>
              </a:rPr>
              <a:t>Radioisotope Thermoelectric Generators (RTGs) have been used as an electricity source in spacecraft since 1961 </a:t>
            </a:r>
            <a:r>
              <a:rPr lang="en-US" sz="2400" b="1" dirty="0">
                <a:latin typeface="Verdana" panose="020B0604030504040204" pitchFamily="34" charset="0"/>
                <a:ea typeface="Verdana" panose="020B0604030504040204" pitchFamily="34" charset="0"/>
                <a:cs typeface="Arial" panose="020B0604020202020204" pitchFamily="34" charset="0"/>
              </a:rPr>
              <a:t>due to their high decay heat and short range of particle emissions.</a:t>
            </a:r>
            <a:r>
              <a:rPr lang="en-US" sz="2400" dirty="0">
                <a:latin typeface="Verdana" panose="020B0604030504040204" pitchFamily="34" charset="0"/>
                <a:ea typeface="Verdana" panose="020B0604030504040204" pitchFamily="34" charset="0"/>
                <a:cs typeface="Arial" panose="020B0604020202020204" pitchFamily="34" charset="0"/>
              </a:rPr>
              <a:t> </a:t>
            </a:r>
            <a:br>
              <a:rPr lang="en-US" sz="2400" dirty="0">
                <a:latin typeface="Verdana" panose="020B0604030504040204" pitchFamily="34" charset="0"/>
                <a:ea typeface="Verdana" panose="020B0604030504040204" pitchFamily="34" charset="0"/>
                <a:cs typeface="Arial" panose="020B0604020202020204" pitchFamily="34" charset="0"/>
              </a:rPr>
            </a:br>
            <a:br>
              <a:rPr lang="en-US" sz="2400" dirty="0">
                <a:latin typeface="Verdana" panose="020B0604030504040204" pitchFamily="34" charset="0"/>
                <a:ea typeface="Verdana" panose="020B0604030504040204" pitchFamily="34" charset="0"/>
                <a:cs typeface="Arial" panose="020B0604020202020204" pitchFamily="34" charset="0"/>
              </a:rPr>
            </a:br>
            <a:br>
              <a:rPr lang="en-US" sz="2400" dirty="0">
                <a:latin typeface="Verdana" panose="020B0604030504040204" pitchFamily="34" charset="0"/>
                <a:ea typeface="Verdana" panose="020B0604030504040204" pitchFamily="34" charset="0"/>
                <a:cs typeface="Arial" panose="020B0604020202020204" pitchFamily="34" charset="0"/>
              </a:rPr>
            </a:br>
            <a:r>
              <a:rPr lang="en-US" sz="2400" dirty="0">
                <a:latin typeface="Verdana" panose="020B0604030504040204" pitchFamily="34" charset="0"/>
                <a:ea typeface="Verdana" panose="020B0604030504040204" pitchFamily="34" charset="0"/>
                <a:cs typeface="Arial" panose="020B0604020202020204" pitchFamily="34" charset="0"/>
              </a:rPr>
              <a:t>You are in charge of selecting an appropriate radionuclide to power a </a:t>
            </a:r>
            <a:r>
              <a:rPr lang="en-US" sz="2400" b="1" dirty="0">
                <a:latin typeface="Verdana" panose="020B0604030504040204" pitchFamily="34" charset="0"/>
                <a:ea typeface="Verdana" panose="020B0604030504040204" pitchFamily="34" charset="0"/>
                <a:cs typeface="Arial" panose="020B0604020202020204" pitchFamily="34" charset="0"/>
              </a:rPr>
              <a:t>50-year satellite Mars mission, which radionuclide do you choose to power your satellite and why? </a:t>
            </a:r>
          </a:p>
        </p:txBody>
      </p:sp>
      <p:grpSp>
        <p:nvGrpSpPr>
          <p:cNvPr id="6" name="Group 5">
            <a:extLst>
              <a:ext uri="{FF2B5EF4-FFF2-40B4-BE49-F238E27FC236}">
                <a16:creationId xmlns:a16="http://schemas.microsoft.com/office/drawing/2014/main" id="{52968B02-99A9-422E-8823-DC730006EF5D}"/>
              </a:ext>
            </a:extLst>
          </p:cNvPr>
          <p:cNvGrpSpPr/>
          <p:nvPr/>
        </p:nvGrpSpPr>
        <p:grpSpPr>
          <a:xfrm>
            <a:off x="8091207" y="847725"/>
            <a:ext cx="3749449" cy="5162550"/>
            <a:chOff x="8091207" y="970189"/>
            <a:chExt cx="3749449" cy="5162550"/>
          </a:xfrm>
        </p:grpSpPr>
        <p:pic>
          <p:nvPicPr>
            <p:cNvPr id="1028" name="Picture 4" descr="Free White Outer Space Satellite Stock Photo">
              <a:extLst>
                <a:ext uri="{FF2B5EF4-FFF2-40B4-BE49-F238E27FC236}">
                  <a16:creationId xmlns:a16="http://schemas.microsoft.com/office/drawing/2014/main" id="{2DAFB2EC-B8AA-42AC-88C4-74DE413A599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91207" y="970189"/>
              <a:ext cx="3749449" cy="249963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79263A6-DF41-4B21-9D6C-B60066257B38}"/>
                </a:ext>
              </a:extLst>
            </p:cNvPr>
            <p:cNvGrpSpPr/>
            <p:nvPr/>
          </p:nvGrpSpPr>
          <p:grpSpPr>
            <a:xfrm>
              <a:off x="8091207" y="3633107"/>
              <a:ext cx="3749449" cy="2499632"/>
              <a:chOff x="8091207" y="3633107"/>
              <a:chExt cx="3749449" cy="2499632"/>
            </a:xfrm>
          </p:grpSpPr>
          <p:sp>
            <p:nvSpPr>
              <p:cNvPr id="3" name="Rectangle 2">
                <a:extLst>
                  <a:ext uri="{FF2B5EF4-FFF2-40B4-BE49-F238E27FC236}">
                    <a16:creationId xmlns:a16="http://schemas.microsoft.com/office/drawing/2014/main" id="{2FB75D81-4FFF-4A7D-AE65-E0A7C883D409}"/>
                  </a:ext>
                </a:extLst>
              </p:cNvPr>
              <p:cNvSpPr/>
              <p:nvPr/>
            </p:nvSpPr>
            <p:spPr>
              <a:xfrm>
                <a:off x="8091207" y="3633107"/>
                <a:ext cx="3749449" cy="24996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Overview | Mars – NASA Solar System Exploration">
                <a:extLst>
                  <a:ext uri="{FF2B5EF4-FFF2-40B4-BE49-F238E27FC236}">
                    <a16:creationId xmlns:a16="http://schemas.microsoft.com/office/drawing/2014/main" id="{72E28F2B-B64B-4B3C-9ADC-354026AC66D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716115" y="3633107"/>
                <a:ext cx="2499632" cy="249963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674904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EBF56BED-1659-FE3F-AFA7-FF035E0CAA3D}"/>
              </a:ext>
            </a:extLst>
          </p:cNvPr>
          <p:cNvSpPr txBox="1"/>
          <p:nvPr/>
        </p:nvSpPr>
        <p:spPr>
          <a:xfrm>
            <a:off x="1228725" y="2190750"/>
            <a:ext cx="3076575"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Plutonium-239</a:t>
            </a:r>
          </a:p>
          <a:p>
            <a:pPr algn="ctr"/>
            <a:r>
              <a:rPr lang="en-US" sz="2200" dirty="0">
                <a:cs typeface="Calibri"/>
              </a:rPr>
              <a:t>(alpha emitter, solid, suitable half-life; used in real life)</a:t>
            </a:r>
          </a:p>
        </p:txBody>
      </p:sp>
      <p:sp>
        <p:nvSpPr>
          <p:cNvPr id="3" name="TextBox 2">
            <a:extLst>
              <a:ext uri="{FF2B5EF4-FFF2-40B4-BE49-F238E27FC236}">
                <a16:creationId xmlns:a16="http://schemas.microsoft.com/office/drawing/2014/main" id="{FD4A7B79-B922-8E8F-A233-DC7A75B4C782}"/>
              </a:ext>
            </a:extLst>
          </p:cNvPr>
          <p:cNvSpPr txBox="1"/>
          <p:nvPr/>
        </p:nvSpPr>
        <p:spPr>
          <a:xfrm>
            <a:off x="4562475" y="2190750"/>
            <a:ext cx="3067050"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Americium-241</a:t>
            </a:r>
          </a:p>
          <a:p>
            <a:pPr algn="ctr"/>
            <a:r>
              <a:rPr lang="en-US" sz="2200" dirty="0">
                <a:cs typeface="Calibri"/>
              </a:rPr>
              <a:t>(alpha emitter, solid, but long half-life (so lots would be needed))</a:t>
            </a:r>
          </a:p>
        </p:txBody>
      </p:sp>
      <p:sp>
        <p:nvSpPr>
          <p:cNvPr id="7" name="Multiplication Sign 6">
            <a:extLst>
              <a:ext uri="{FF2B5EF4-FFF2-40B4-BE49-F238E27FC236}">
                <a16:creationId xmlns:a16="http://schemas.microsoft.com/office/drawing/2014/main" id="{85C64A6A-F629-57DE-08A9-B0A77996296D}"/>
              </a:ext>
            </a:extLst>
          </p:cNvPr>
          <p:cNvSpPr/>
          <p:nvPr/>
        </p:nvSpPr>
        <p:spPr>
          <a:xfrm>
            <a:off x="8863665" y="2190750"/>
            <a:ext cx="1160744" cy="1160744"/>
          </a:xfrm>
          <a:prstGeom prst="mathMultiply">
            <a:avLst>
              <a:gd name="adj1" fmla="val 1453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42C6B8A-8F38-4507-837D-565C58FEFA04}"/>
              </a:ext>
            </a:extLst>
          </p:cNvPr>
          <p:cNvSpPr txBox="1"/>
          <p:nvPr/>
        </p:nvSpPr>
        <p:spPr>
          <a:xfrm>
            <a:off x="1418492" y="1057275"/>
            <a:ext cx="28868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 5 points </a:t>
            </a:r>
            <a:endParaRPr lang="en-US" sz="2800" dirty="0">
              <a:cs typeface="Calibri" panose="020F0502020204030204"/>
            </a:endParaRPr>
          </a:p>
        </p:txBody>
      </p:sp>
      <p:sp>
        <p:nvSpPr>
          <p:cNvPr id="5" name="TextBox 4">
            <a:extLst>
              <a:ext uri="{FF2B5EF4-FFF2-40B4-BE49-F238E27FC236}">
                <a16:creationId xmlns:a16="http://schemas.microsoft.com/office/drawing/2014/main" id="{59145575-4E54-4E51-D53C-5D2F161DE795}"/>
              </a:ext>
            </a:extLst>
          </p:cNvPr>
          <p:cNvSpPr txBox="1"/>
          <p:nvPr/>
        </p:nvSpPr>
        <p:spPr>
          <a:xfrm>
            <a:off x="4674733" y="1057275"/>
            <a:ext cx="29833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3 points </a:t>
            </a:r>
            <a:endParaRPr lang="en-US" sz="2800" dirty="0">
              <a:cs typeface="Calibri" panose="020F0502020204030204"/>
            </a:endParaRPr>
          </a:p>
        </p:txBody>
      </p:sp>
      <p:sp>
        <p:nvSpPr>
          <p:cNvPr id="8" name="TextBox 7">
            <a:extLst>
              <a:ext uri="{FF2B5EF4-FFF2-40B4-BE49-F238E27FC236}">
                <a16:creationId xmlns:a16="http://schemas.microsoft.com/office/drawing/2014/main" id="{05D5D4BA-9E78-2834-A047-34FE4BD7B062}"/>
              </a:ext>
            </a:extLst>
          </p:cNvPr>
          <p:cNvSpPr txBox="1"/>
          <p:nvPr/>
        </p:nvSpPr>
        <p:spPr>
          <a:xfrm>
            <a:off x="8124091" y="1057275"/>
            <a:ext cx="28391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a:t>
            </a:r>
            <a:r>
              <a:rPr lang="en-US" sz="3200" b="1" dirty="0">
                <a:cs typeface="Calibri"/>
              </a:rPr>
              <a:t>1 points </a:t>
            </a:r>
            <a:endParaRPr lang="en-US" sz="2400" dirty="0">
              <a:cs typeface="Calibri" panose="020F0502020204030204"/>
            </a:endParaRPr>
          </a:p>
        </p:txBody>
      </p:sp>
    </p:spTree>
    <p:extLst>
      <p:ext uri="{BB962C8B-B14F-4D97-AF65-F5344CB8AC3E}">
        <p14:creationId xmlns:p14="http://schemas.microsoft.com/office/powerpoint/2010/main" val="186032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C3639"/>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438051B-3176-4FA1-8A0E-0603D079E4C1}"/>
              </a:ext>
            </a:extLst>
          </p:cNvPr>
          <p:cNvSpPr/>
          <p:nvPr/>
        </p:nvSpPr>
        <p:spPr>
          <a:xfrm>
            <a:off x="848686" y="689994"/>
            <a:ext cx="10494627"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562138" y="2078580"/>
            <a:ext cx="7067724" cy="2700841"/>
          </a:xfrm>
        </p:spPr>
        <p:txBody>
          <a:bodyPr anchor="ctr">
            <a:normAutofit/>
          </a:bodyPr>
          <a:lstStyle/>
          <a:p>
            <a:r>
              <a:rPr lang="en-US" sz="7200" b="1" dirty="0">
                <a:latin typeface="Verdana" panose="020B0604030504040204" pitchFamily="34" charset="0"/>
                <a:ea typeface="Verdana" panose="020B0604030504040204" pitchFamily="34" charset="0"/>
                <a:cs typeface="Arial" panose="020B0604020202020204" pitchFamily="34" charset="0"/>
              </a:rPr>
              <a:t>Science</a:t>
            </a:r>
            <a:br>
              <a:rPr lang="en-US" sz="7200" b="1" dirty="0">
                <a:latin typeface="Verdana" panose="020B0604030504040204" pitchFamily="34" charset="0"/>
                <a:ea typeface="Verdana" panose="020B0604030504040204" pitchFamily="34" charset="0"/>
                <a:cs typeface="Arial" panose="020B0604020202020204" pitchFamily="34" charset="0"/>
              </a:rPr>
            </a:br>
            <a:r>
              <a:rPr lang="en-US" sz="7200" b="1" dirty="0">
                <a:latin typeface="Verdana" panose="020B0604030504040204" pitchFamily="34" charset="0"/>
                <a:ea typeface="Verdana" panose="020B0604030504040204" pitchFamily="34" charset="0"/>
                <a:cs typeface="Arial" panose="020B0604020202020204" pitchFamily="34" charset="0"/>
              </a:rPr>
              <a:t>Questions</a:t>
            </a:r>
          </a:p>
        </p:txBody>
      </p:sp>
    </p:spTree>
    <p:extLst>
      <p:ext uri="{BB962C8B-B14F-4D97-AF65-F5344CB8AC3E}">
        <p14:creationId xmlns:p14="http://schemas.microsoft.com/office/powerpoint/2010/main" val="3712207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1">
            <a:extLst>
              <a:ext uri="{FF2B5EF4-FFF2-40B4-BE49-F238E27FC236}">
                <a16:creationId xmlns:a16="http://schemas.microsoft.com/office/drawing/2014/main" id="{F5C125B4-24C4-D409-2E50-BD1A6D92837B}"/>
              </a:ext>
            </a:extLst>
          </p:cNvPr>
          <p:cNvSpPr>
            <a:spLocks noGrp="1" noChangeArrowheads="1"/>
          </p:cNvSpPr>
          <p:nvPr>
            <p:ph type="ctrTitle"/>
          </p:nvPr>
        </p:nvSpPr>
        <p:spPr bwMode="auto">
          <a:xfrm>
            <a:off x="1222442" y="788628"/>
            <a:ext cx="974711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Understanding Radiation and Its Applications</a:t>
            </a:r>
            <a:endParaRPr kumimoji="0" lang="en-US" altLang="en-US" sz="3600" b="1"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32CF0EC2-4DB6-309B-9D2F-272323F158E0}"/>
              </a:ext>
            </a:extLst>
          </p:cNvPr>
          <p:cNvSpPr txBox="1"/>
          <p:nvPr/>
        </p:nvSpPr>
        <p:spPr>
          <a:xfrm>
            <a:off x="932405" y="2138761"/>
            <a:ext cx="1003715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Radiation is the emission of particles or energy from a material (chemical element).</a:t>
            </a:r>
          </a:p>
          <a:p>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Used widely in daily life for healthcare, energy, archaeology, and more.</a:t>
            </a:r>
            <a:endParaRPr lang="en-GB"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9857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C3639"/>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56169BE-822C-4D6E-8A4C-CF77B8EA8856}"/>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2" name="Picture 6" descr="Image tag: citrus, image quantity: 896 | tag | Hippopx">
            <a:extLst>
              <a:ext uri="{FF2B5EF4-FFF2-40B4-BE49-F238E27FC236}">
                <a16:creationId xmlns:a16="http://schemas.microsoft.com/office/drawing/2014/main" id="{4618ADE6-201C-4CE1-B871-E5E12CBF8A9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17354" y="654501"/>
            <a:ext cx="2700462" cy="19662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20536" y="924886"/>
            <a:ext cx="6645728" cy="5008227"/>
          </a:xfrm>
        </p:spPr>
        <p:txBody>
          <a:bodyPr anchor="ctr">
            <a:noAutofit/>
          </a:bodyPr>
          <a:lstStyle/>
          <a:p>
            <a:pPr algn="l"/>
            <a:r>
              <a:rPr lang="en-US" sz="2600" dirty="0">
                <a:latin typeface="Verdana" panose="020B0604030504040204" pitchFamily="34" charset="0"/>
                <a:ea typeface="Verdana" panose="020B0604030504040204" pitchFamily="34" charset="0"/>
                <a:cs typeface="Arial" panose="020B0604020202020204" pitchFamily="34" charset="0"/>
              </a:rPr>
              <a:t>Efficient use of </a:t>
            </a:r>
            <a:r>
              <a:rPr lang="en-US" sz="2600" dirty="0" err="1">
                <a:latin typeface="Verdana" panose="020B0604030504040204" pitchFamily="34" charset="0"/>
                <a:ea typeface="Verdana" panose="020B0604030504040204" pitchFamily="34" charset="0"/>
                <a:cs typeface="Arial" panose="020B0604020202020204" pitchFamily="34" charset="0"/>
              </a:rPr>
              <a:t>fertilisers</a:t>
            </a:r>
            <a:r>
              <a:rPr lang="en-US" sz="2600" dirty="0">
                <a:latin typeface="Verdana" panose="020B0604030504040204" pitchFamily="34" charset="0"/>
                <a:ea typeface="Verdana" panose="020B0604030504040204" pitchFamily="34" charset="0"/>
                <a:cs typeface="Arial" panose="020B0604020202020204" pitchFamily="34" charset="0"/>
              </a:rPr>
              <a:t> is a concern to both developing and developed countries. </a:t>
            </a:r>
            <a:br>
              <a:rPr lang="en-US" sz="2600" dirty="0">
                <a:latin typeface="Verdana" panose="020B0604030504040204" pitchFamily="34" charset="0"/>
                <a:ea typeface="Verdana" panose="020B0604030504040204" pitchFamily="34" charset="0"/>
                <a:cs typeface="Arial" panose="020B0604020202020204" pitchFamily="34" charset="0"/>
              </a:rPr>
            </a:br>
            <a:br>
              <a:rPr lang="en-US" sz="2600" dirty="0">
                <a:latin typeface="Verdana" panose="020B0604030504040204" pitchFamily="34" charset="0"/>
                <a:ea typeface="Verdana" panose="020B0604030504040204" pitchFamily="34" charset="0"/>
                <a:cs typeface="Arial" panose="020B0604020202020204" pitchFamily="34" charset="0"/>
              </a:rPr>
            </a:br>
            <a:r>
              <a:rPr lang="en-US" sz="2600" dirty="0" err="1">
                <a:latin typeface="Verdana" panose="020B0604030504040204" pitchFamily="34" charset="0"/>
                <a:ea typeface="Verdana" panose="020B0604030504040204" pitchFamily="34" charset="0"/>
                <a:cs typeface="Arial" panose="020B0604020202020204" pitchFamily="34" charset="0"/>
              </a:rPr>
              <a:t>Fertilisers</a:t>
            </a:r>
            <a:r>
              <a:rPr lang="en-US" sz="2600" dirty="0">
                <a:latin typeface="Verdana" panose="020B0604030504040204" pitchFamily="34" charset="0"/>
                <a:ea typeface="Verdana" panose="020B0604030504040204" pitchFamily="34" charset="0"/>
                <a:cs typeface="Arial" panose="020B0604020202020204" pitchFamily="34" charset="0"/>
              </a:rPr>
              <a:t> 'labelled' with a particular isotope provides a means of </a:t>
            </a:r>
            <a:r>
              <a:rPr lang="en-US" sz="2600" b="1" dirty="0">
                <a:latin typeface="Verdana" panose="020B0604030504040204" pitchFamily="34" charset="0"/>
                <a:ea typeface="Verdana" panose="020B0604030504040204" pitchFamily="34" charset="0"/>
                <a:cs typeface="Arial" panose="020B0604020202020204" pitchFamily="34" charset="0"/>
              </a:rPr>
              <a:t>finding out how much is taken up by the plant</a:t>
            </a:r>
            <a:r>
              <a:rPr lang="en-US" sz="2600" dirty="0">
                <a:latin typeface="Verdana" panose="020B0604030504040204" pitchFamily="34" charset="0"/>
                <a:ea typeface="Verdana" panose="020B0604030504040204" pitchFamily="34" charset="0"/>
                <a:cs typeface="Arial" panose="020B0604020202020204" pitchFamily="34" charset="0"/>
              </a:rPr>
              <a:t> and how much is lost into the environment. </a:t>
            </a:r>
            <a:br>
              <a:rPr lang="en-US" sz="2600" dirty="0">
                <a:latin typeface="Verdana" panose="020B0604030504040204" pitchFamily="34" charset="0"/>
                <a:ea typeface="Verdana" panose="020B0604030504040204" pitchFamily="34" charset="0"/>
                <a:cs typeface="Arial" panose="020B0604020202020204" pitchFamily="34" charset="0"/>
              </a:rPr>
            </a:br>
            <a:br>
              <a:rPr lang="en-US" sz="2600" dirty="0">
                <a:latin typeface="Verdana" panose="020B0604030504040204" pitchFamily="34" charset="0"/>
                <a:ea typeface="Verdana" panose="020B0604030504040204" pitchFamily="34" charset="0"/>
                <a:cs typeface="Arial" panose="020B0604020202020204" pitchFamily="34" charset="0"/>
              </a:rPr>
            </a:br>
            <a:r>
              <a:rPr lang="en-US" sz="2600" b="1" dirty="0">
                <a:latin typeface="Verdana" panose="020B0604030504040204" pitchFamily="34" charset="0"/>
                <a:ea typeface="Verdana" panose="020B0604030504040204" pitchFamily="34" charset="0"/>
                <a:cs typeface="Arial" panose="020B0604020202020204" pitchFamily="34" charset="0"/>
              </a:rPr>
              <a:t>Which radionuclide would you use for this purpose and why?</a:t>
            </a:r>
          </a:p>
        </p:txBody>
      </p:sp>
      <p:pic>
        <p:nvPicPr>
          <p:cNvPr id="4098" name="Picture 2" descr="Maize that has been grown using the fertiliser form the Ec… | Flickr">
            <a:extLst>
              <a:ext uri="{FF2B5EF4-FFF2-40B4-BE49-F238E27FC236}">
                <a16:creationId xmlns:a16="http://schemas.microsoft.com/office/drawing/2014/main" id="{528EE92D-5022-4282-8B13-70B0656BF60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732555" y="2539936"/>
            <a:ext cx="2621645" cy="19662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AA7CF53-34B0-4648-890F-CDE253B3C71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173125" y="4423339"/>
            <a:ext cx="2700462" cy="196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651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0D3C4C2-9EBD-1FAE-538D-223FBF7E8786}"/>
              </a:ext>
            </a:extLst>
          </p:cNvPr>
          <p:cNvSpPr txBox="1"/>
          <p:nvPr/>
        </p:nvSpPr>
        <p:spPr>
          <a:xfrm>
            <a:off x="7896225" y="2136889"/>
            <a:ext cx="3095625" cy="27238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Potassium-40</a:t>
            </a:r>
          </a:p>
          <a:p>
            <a:pPr algn="ctr"/>
            <a:r>
              <a:rPr lang="en-US" sz="2100" dirty="0">
                <a:cs typeface="Calibri"/>
              </a:rPr>
              <a:t>(beta + gamma emitter, solid, cheap, natural, low danger, low environmental impact, stable potassium is a plant nutrient, but potassium-40 has a very long half-life)</a:t>
            </a:r>
          </a:p>
        </p:txBody>
      </p:sp>
      <p:sp>
        <p:nvSpPr>
          <p:cNvPr id="9" name="TextBox 8">
            <a:extLst>
              <a:ext uri="{FF2B5EF4-FFF2-40B4-BE49-F238E27FC236}">
                <a16:creationId xmlns:a16="http://schemas.microsoft.com/office/drawing/2014/main" id="{1D83F815-209A-F61E-1CB6-B91686A3C620}"/>
              </a:ext>
            </a:extLst>
          </p:cNvPr>
          <p:cNvSpPr txBox="1"/>
          <p:nvPr/>
        </p:nvSpPr>
        <p:spPr>
          <a:xfrm>
            <a:off x="4543425" y="2136889"/>
            <a:ext cx="3095625"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Calcium-47</a:t>
            </a:r>
          </a:p>
          <a:p>
            <a:pPr algn="ctr"/>
            <a:r>
              <a:rPr lang="en-US" sz="2200" dirty="0">
                <a:cs typeface="Calibri"/>
              </a:rPr>
              <a:t>(beta + gamma emitter, solid, suitable half-life, low danger and environmental impact, stale calcium is a plant nutrient, but calcium-47 is man made)</a:t>
            </a:r>
          </a:p>
        </p:txBody>
      </p:sp>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AF552150-EC80-D179-4DD9-1BEC87EE437F}"/>
              </a:ext>
            </a:extLst>
          </p:cNvPr>
          <p:cNvSpPr txBox="1"/>
          <p:nvPr/>
        </p:nvSpPr>
        <p:spPr>
          <a:xfrm>
            <a:off x="1228725" y="2190750"/>
            <a:ext cx="3076575"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Phosphorus-32</a:t>
            </a:r>
          </a:p>
          <a:p>
            <a:pPr algn="ctr"/>
            <a:r>
              <a:rPr lang="en-US" sz="2200" dirty="0">
                <a:cs typeface="Calibri"/>
              </a:rPr>
              <a:t>(beta emitter, solid, suitable half-life, low environmental impact; stable phosphorus is an essential plant nutrient and so phosphorus-32 is used in real life)</a:t>
            </a:r>
          </a:p>
        </p:txBody>
      </p:sp>
      <p:sp>
        <p:nvSpPr>
          <p:cNvPr id="5" name="TextBox 4">
            <a:extLst>
              <a:ext uri="{FF2B5EF4-FFF2-40B4-BE49-F238E27FC236}">
                <a16:creationId xmlns:a16="http://schemas.microsoft.com/office/drawing/2014/main" id="{7BDA541A-A5A6-CD66-4D5C-FAD68B8B91EF}"/>
              </a:ext>
            </a:extLst>
          </p:cNvPr>
          <p:cNvSpPr txBox="1"/>
          <p:nvPr/>
        </p:nvSpPr>
        <p:spPr>
          <a:xfrm>
            <a:off x="1418492" y="1057275"/>
            <a:ext cx="28868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 5 points </a:t>
            </a:r>
            <a:endParaRPr lang="en-US" sz="2800" dirty="0">
              <a:cs typeface="Calibri" panose="020F0502020204030204"/>
            </a:endParaRPr>
          </a:p>
        </p:txBody>
      </p:sp>
      <p:sp>
        <p:nvSpPr>
          <p:cNvPr id="7" name="TextBox 6">
            <a:extLst>
              <a:ext uri="{FF2B5EF4-FFF2-40B4-BE49-F238E27FC236}">
                <a16:creationId xmlns:a16="http://schemas.microsoft.com/office/drawing/2014/main" id="{EFFDBAD3-0DF4-E701-43C7-B3624649FF31}"/>
              </a:ext>
            </a:extLst>
          </p:cNvPr>
          <p:cNvSpPr txBox="1"/>
          <p:nvPr/>
        </p:nvSpPr>
        <p:spPr>
          <a:xfrm>
            <a:off x="4674733" y="1057275"/>
            <a:ext cx="29833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3 points </a:t>
            </a:r>
            <a:endParaRPr lang="en-US" sz="2800" dirty="0">
              <a:cs typeface="Calibri" panose="020F0502020204030204"/>
            </a:endParaRPr>
          </a:p>
        </p:txBody>
      </p:sp>
      <p:sp>
        <p:nvSpPr>
          <p:cNvPr id="8" name="TextBox 7">
            <a:extLst>
              <a:ext uri="{FF2B5EF4-FFF2-40B4-BE49-F238E27FC236}">
                <a16:creationId xmlns:a16="http://schemas.microsoft.com/office/drawing/2014/main" id="{5D612E34-6D7C-D90D-47EA-784F242054FA}"/>
              </a:ext>
            </a:extLst>
          </p:cNvPr>
          <p:cNvSpPr txBox="1"/>
          <p:nvPr/>
        </p:nvSpPr>
        <p:spPr>
          <a:xfrm>
            <a:off x="8124091" y="1057275"/>
            <a:ext cx="28391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a:t>
            </a:r>
            <a:r>
              <a:rPr lang="en-US" sz="3200" b="1" dirty="0">
                <a:cs typeface="Calibri"/>
              </a:rPr>
              <a:t>1 points </a:t>
            </a:r>
            <a:endParaRPr lang="en-US" sz="2400" dirty="0">
              <a:cs typeface="Calibri" panose="020F0502020204030204"/>
            </a:endParaRPr>
          </a:p>
        </p:txBody>
      </p:sp>
    </p:spTree>
    <p:extLst>
      <p:ext uri="{BB962C8B-B14F-4D97-AF65-F5344CB8AC3E}">
        <p14:creationId xmlns:p14="http://schemas.microsoft.com/office/powerpoint/2010/main" val="1025466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C3639"/>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192CE46-9C58-42A0-AAA1-665BB3CAA20F}"/>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36864" y="924886"/>
            <a:ext cx="6596743" cy="5008227"/>
          </a:xfrm>
        </p:spPr>
        <p:txBody>
          <a:bodyPr anchor="ctr">
            <a:noAutofit/>
          </a:bodyPr>
          <a:lstStyle/>
          <a:p>
            <a:pPr algn="l"/>
            <a:r>
              <a:rPr lang="en-US" sz="2600" dirty="0">
                <a:latin typeface="Verdana" panose="020B0604030504040204" pitchFamily="34" charset="0"/>
                <a:ea typeface="Verdana" panose="020B0604030504040204" pitchFamily="34" charset="0"/>
                <a:cs typeface="Arial" panose="020B0604020202020204" pitchFamily="34" charset="0"/>
              </a:rPr>
              <a:t>Radioisotopes can be used to </a:t>
            </a:r>
            <a:r>
              <a:rPr lang="en-US" sz="2600" b="1" dirty="0">
                <a:latin typeface="Verdana" panose="020B0604030504040204" pitchFamily="34" charset="0"/>
                <a:ea typeface="Verdana" panose="020B0604030504040204" pitchFamily="34" charset="0"/>
                <a:cs typeface="Arial" panose="020B0604020202020204" pitchFamily="34" charset="0"/>
              </a:rPr>
              <a:t>accurately measure the thickness of many different sheet materials. </a:t>
            </a:r>
            <a:br>
              <a:rPr lang="en-US" sz="2600" b="1" dirty="0">
                <a:latin typeface="Verdana" panose="020B0604030504040204" pitchFamily="34" charset="0"/>
                <a:ea typeface="Verdana" panose="020B0604030504040204" pitchFamily="34" charset="0"/>
                <a:cs typeface="Arial" panose="020B0604020202020204" pitchFamily="34" charset="0"/>
              </a:rPr>
            </a:br>
            <a:br>
              <a:rPr lang="en-US" sz="2600" b="1" dirty="0">
                <a:latin typeface="Verdana" panose="020B0604030504040204" pitchFamily="34" charset="0"/>
                <a:ea typeface="Verdana" panose="020B0604030504040204" pitchFamily="34" charset="0"/>
                <a:cs typeface="Arial" panose="020B0604020202020204" pitchFamily="34" charset="0"/>
              </a:rPr>
            </a:br>
            <a:r>
              <a:rPr lang="en-US" sz="2600" dirty="0">
                <a:latin typeface="Verdana" panose="020B0604030504040204" pitchFamily="34" charset="0"/>
                <a:ea typeface="Verdana" panose="020B0604030504040204" pitchFamily="34" charset="0"/>
                <a:cs typeface="Arial" panose="020B0604020202020204" pitchFamily="34" charset="0"/>
              </a:rPr>
              <a:t>They measure the amount of radiation from a source which has been absorbed in materials. </a:t>
            </a:r>
            <a:br>
              <a:rPr lang="en-US" sz="2600" dirty="0">
                <a:latin typeface="Verdana" panose="020B0604030504040204" pitchFamily="34" charset="0"/>
                <a:ea typeface="Verdana" panose="020B0604030504040204" pitchFamily="34" charset="0"/>
                <a:cs typeface="Arial" panose="020B0604020202020204" pitchFamily="34" charset="0"/>
              </a:rPr>
            </a:br>
            <a:br>
              <a:rPr lang="en-US" sz="2600" dirty="0">
                <a:latin typeface="Verdana" panose="020B0604030504040204" pitchFamily="34" charset="0"/>
                <a:ea typeface="Verdana" panose="020B0604030504040204" pitchFamily="34" charset="0"/>
                <a:cs typeface="Arial" panose="020B0604020202020204" pitchFamily="34" charset="0"/>
              </a:rPr>
            </a:br>
            <a:r>
              <a:rPr lang="en-US" sz="2600" dirty="0">
                <a:latin typeface="Verdana" panose="020B0604030504040204" pitchFamily="34" charset="0"/>
                <a:ea typeface="Verdana" panose="020B0604030504040204" pitchFamily="34" charset="0"/>
                <a:cs typeface="Arial" panose="020B0604020202020204" pitchFamily="34" charset="0"/>
              </a:rPr>
              <a:t>Which radionuclide would you use to </a:t>
            </a:r>
            <a:r>
              <a:rPr lang="en-US" sz="2600" b="1" dirty="0">
                <a:latin typeface="Verdana" panose="020B0604030504040204" pitchFamily="34" charset="0"/>
                <a:ea typeface="Verdana" panose="020B0604030504040204" pitchFamily="34" charset="0"/>
                <a:cs typeface="Arial" panose="020B0604020202020204" pitchFamily="34" charset="0"/>
              </a:rPr>
              <a:t>measure the thickness of an extruded metal pipe</a:t>
            </a:r>
            <a:r>
              <a:rPr lang="en-US" sz="2600" dirty="0">
                <a:latin typeface="Verdana" panose="020B0604030504040204" pitchFamily="34" charset="0"/>
                <a:ea typeface="Verdana" panose="020B0604030504040204" pitchFamily="34" charset="0"/>
                <a:cs typeface="Arial" panose="020B0604020202020204" pitchFamily="34" charset="0"/>
              </a:rPr>
              <a:t>, </a:t>
            </a:r>
            <a:r>
              <a:rPr lang="en-US" sz="2600" b="1" dirty="0">
                <a:latin typeface="Verdana" panose="020B0604030504040204" pitchFamily="34" charset="0"/>
                <a:ea typeface="Verdana" panose="020B0604030504040204" pitchFamily="34" charset="0"/>
                <a:cs typeface="Arial" panose="020B0604020202020204" pitchFamily="34" charset="0"/>
              </a:rPr>
              <a:t>why did you choose this radionuclide?</a:t>
            </a:r>
          </a:p>
        </p:txBody>
      </p:sp>
      <p:pic>
        <p:nvPicPr>
          <p:cNvPr id="1026" name="Picture 2" descr="newspaper, color, industrial, blue, industry, paper, manufacturing, art, mill, roll, production, manufacture, processing, paper mill, papermaking">
            <a:extLst>
              <a:ext uri="{FF2B5EF4-FFF2-40B4-BE49-F238E27FC236}">
                <a16:creationId xmlns:a16="http://schemas.microsoft.com/office/drawing/2014/main" id="{4B6B5301-9CA4-4553-B3D1-523F1D25FB3B}"/>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630271" y="3294775"/>
            <a:ext cx="2877423" cy="2638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D9C7411-A648-4C38-9831-EE0BE4C1BA94}"/>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108154" y="924886"/>
            <a:ext cx="3921659" cy="215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362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31FF32B3-90A2-45E9-AAF3-0EE383075828}"/>
              </a:ext>
            </a:extLst>
          </p:cNvPr>
          <p:cNvSpPr txBox="1"/>
          <p:nvPr/>
        </p:nvSpPr>
        <p:spPr>
          <a:xfrm>
            <a:off x="1228725" y="2190750"/>
            <a:ext cx="3076575"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Iridium-192</a:t>
            </a:r>
          </a:p>
          <a:p>
            <a:pPr algn="ctr"/>
            <a:r>
              <a:rPr lang="en-US" sz="2200" dirty="0">
                <a:cs typeface="Calibri"/>
              </a:rPr>
              <a:t>(beta emitter, solid, suitable half-life; used in real life)</a:t>
            </a:r>
          </a:p>
        </p:txBody>
      </p:sp>
      <p:sp>
        <p:nvSpPr>
          <p:cNvPr id="3" name="TextBox 2">
            <a:extLst>
              <a:ext uri="{FF2B5EF4-FFF2-40B4-BE49-F238E27FC236}">
                <a16:creationId xmlns:a16="http://schemas.microsoft.com/office/drawing/2014/main" id="{2127BD69-1FFE-C0D8-F8AF-693BCD3EC537}"/>
              </a:ext>
            </a:extLst>
          </p:cNvPr>
          <p:cNvSpPr txBox="1"/>
          <p:nvPr/>
        </p:nvSpPr>
        <p:spPr>
          <a:xfrm>
            <a:off x="4543425" y="2190750"/>
            <a:ext cx="3095625"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Cobalt-60</a:t>
            </a:r>
          </a:p>
          <a:p>
            <a:pPr algn="ctr"/>
            <a:r>
              <a:rPr lang="en-US" sz="2200" dirty="0">
                <a:cs typeface="Calibri"/>
              </a:rPr>
              <a:t>(beta emitter, solid, suitable half-life, cheap, but high danger rating)</a:t>
            </a:r>
          </a:p>
          <a:p>
            <a:pPr algn="ctr"/>
            <a:endParaRPr lang="en-US" sz="2200" dirty="0">
              <a:cs typeface="Calibri"/>
            </a:endParaRPr>
          </a:p>
          <a:p>
            <a:pPr algn="ctr"/>
            <a:r>
              <a:rPr lang="en-US" sz="2800" b="1" dirty="0">
                <a:cs typeface="Calibri"/>
              </a:rPr>
              <a:t>Iron-55</a:t>
            </a:r>
          </a:p>
          <a:p>
            <a:pPr algn="ctr"/>
            <a:r>
              <a:rPr lang="en-US" sz="2200" dirty="0">
                <a:cs typeface="Calibri"/>
              </a:rPr>
              <a:t>(beta emitter, solid, suitable half-life, cheap)</a:t>
            </a:r>
          </a:p>
        </p:txBody>
      </p:sp>
      <p:sp>
        <p:nvSpPr>
          <p:cNvPr id="4" name="TextBox 3">
            <a:extLst>
              <a:ext uri="{FF2B5EF4-FFF2-40B4-BE49-F238E27FC236}">
                <a16:creationId xmlns:a16="http://schemas.microsoft.com/office/drawing/2014/main" id="{746B03AD-0CFC-65A7-7DAC-D7BA10360A56}"/>
              </a:ext>
            </a:extLst>
          </p:cNvPr>
          <p:cNvSpPr txBox="1"/>
          <p:nvPr/>
        </p:nvSpPr>
        <p:spPr>
          <a:xfrm>
            <a:off x="7896225" y="2190571"/>
            <a:ext cx="30956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Nickel-63</a:t>
            </a:r>
          </a:p>
          <a:p>
            <a:pPr algn="ctr"/>
            <a:r>
              <a:rPr lang="en-US" sz="2200" dirty="0">
                <a:cs typeface="Calibri"/>
              </a:rPr>
              <a:t>(beta emitter, solid, cheap, but long half-life)</a:t>
            </a:r>
          </a:p>
        </p:txBody>
      </p:sp>
      <p:sp>
        <p:nvSpPr>
          <p:cNvPr id="5" name="TextBox 4">
            <a:extLst>
              <a:ext uri="{FF2B5EF4-FFF2-40B4-BE49-F238E27FC236}">
                <a16:creationId xmlns:a16="http://schemas.microsoft.com/office/drawing/2014/main" id="{A30B8419-6E7A-AB43-2454-37AF2A74BF22}"/>
              </a:ext>
            </a:extLst>
          </p:cNvPr>
          <p:cNvSpPr txBox="1"/>
          <p:nvPr/>
        </p:nvSpPr>
        <p:spPr>
          <a:xfrm>
            <a:off x="1418492" y="1057275"/>
            <a:ext cx="28868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 5 points </a:t>
            </a:r>
            <a:endParaRPr lang="en-US" sz="2800" dirty="0">
              <a:cs typeface="Calibri" panose="020F0502020204030204"/>
            </a:endParaRPr>
          </a:p>
        </p:txBody>
      </p:sp>
      <p:sp>
        <p:nvSpPr>
          <p:cNvPr id="7" name="TextBox 6">
            <a:extLst>
              <a:ext uri="{FF2B5EF4-FFF2-40B4-BE49-F238E27FC236}">
                <a16:creationId xmlns:a16="http://schemas.microsoft.com/office/drawing/2014/main" id="{60B3CCFA-A709-B529-0798-405E0A36EE08}"/>
              </a:ext>
            </a:extLst>
          </p:cNvPr>
          <p:cNvSpPr txBox="1"/>
          <p:nvPr/>
        </p:nvSpPr>
        <p:spPr>
          <a:xfrm>
            <a:off x="4674733" y="1057275"/>
            <a:ext cx="29833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3 points </a:t>
            </a:r>
            <a:endParaRPr lang="en-US" sz="2800" dirty="0">
              <a:cs typeface="Calibri" panose="020F0502020204030204"/>
            </a:endParaRPr>
          </a:p>
        </p:txBody>
      </p:sp>
      <p:sp>
        <p:nvSpPr>
          <p:cNvPr id="8" name="TextBox 7">
            <a:extLst>
              <a:ext uri="{FF2B5EF4-FFF2-40B4-BE49-F238E27FC236}">
                <a16:creationId xmlns:a16="http://schemas.microsoft.com/office/drawing/2014/main" id="{8305E1E6-31B6-3328-4FE4-A7B1170A1F7D}"/>
              </a:ext>
            </a:extLst>
          </p:cNvPr>
          <p:cNvSpPr txBox="1"/>
          <p:nvPr/>
        </p:nvSpPr>
        <p:spPr>
          <a:xfrm>
            <a:off x="8124091" y="1057275"/>
            <a:ext cx="28391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a:t>
            </a:r>
            <a:r>
              <a:rPr lang="en-US" sz="3200" b="1" dirty="0">
                <a:cs typeface="Calibri"/>
              </a:rPr>
              <a:t>1 points </a:t>
            </a:r>
            <a:endParaRPr lang="en-US" sz="2400" dirty="0">
              <a:cs typeface="Calibri" panose="020F0502020204030204"/>
            </a:endParaRPr>
          </a:p>
        </p:txBody>
      </p:sp>
    </p:spTree>
    <p:extLst>
      <p:ext uri="{BB962C8B-B14F-4D97-AF65-F5344CB8AC3E}">
        <p14:creationId xmlns:p14="http://schemas.microsoft.com/office/powerpoint/2010/main" val="352496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07225" y="3195345"/>
            <a:ext cx="8777550" cy="1634564"/>
          </a:xfrm>
        </p:spPr>
        <p:txBody>
          <a:bodyPr anchor="t">
            <a:normAutofit/>
          </a:bodyPr>
          <a:lstStyle/>
          <a:p>
            <a:r>
              <a:rPr lang="en-US" sz="7200" b="1" dirty="0">
                <a:latin typeface="Verdana" panose="020B0604030504040204" pitchFamily="34" charset="0"/>
                <a:ea typeface="Verdana" panose="020B0604030504040204" pitchFamily="34" charset="0"/>
              </a:rPr>
              <a:t>Bonus Round!</a:t>
            </a:r>
          </a:p>
        </p:txBody>
      </p:sp>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3" descr="A picture containing icon&#10;&#10;Description automatically generated">
            <a:extLst>
              <a:ext uri="{FF2B5EF4-FFF2-40B4-BE49-F238E27FC236}">
                <a16:creationId xmlns:a16="http://schemas.microsoft.com/office/drawing/2014/main" id="{26738F70-4A76-036A-A99C-21A0C20947E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505"/>
          <a:stretch/>
        </p:blipFill>
        <p:spPr>
          <a:xfrm>
            <a:off x="5052350" y="897567"/>
            <a:ext cx="2010590" cy="1928099"/>
          </a:xfrm>
          <a:prstGeom prst="rect">
            <a:avLst/>
          </a:prstGeom>
        </p:spPr>
      </p:pic>
    </p:spTree>
    <p:extLst>
      <p:ext uri="{BB962C8B-B14F-4D97-AF65-F5344CB8AC3E}">
        <p14:creationId xmlns:p14="http://schemas.microsoft.com/office/powerpoint/2010/main" val="1564349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C3639"/>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8841DA-D93E-404E-835C-C2FD8FCD253E}"/>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16454" y="924886"/>
            <a:ext cx="6641646" cy="5008227"/>
          </a:xfrm>
        </p:spPr>
        <p:txBody>
          <a:bodyPr anchor="ctr">
            <a:noAutofit/>
          </a:bodyPr>
          <a:lstStyle/>
          <a:p>
            <a:pPr algn="l"/>
            <a:r>
              <a:rPr lang="en-US" sz="2600" dirty="0">
                <a:latin typeface="Verdana" panose="020B0604030504040204" pitchFamily="34" charset="0"/>
                <a:ea typeface="Verdana" panose="020B0604030504040204" pitchFamily="34" charset="0"/>
                <a:cs typeface="Arial" panose="020B0604020202020204" pitchFamily="34" charset="0"/>
              </a:rPr>
              <a:t>Analysing naturally-occurring radioisotopes is important for </a:t>
            </a:r>
            <a:r>
              <a:rPr lang="en-US" sz="2600" b="1" dirty="0">
                <a:latin typeface="Verdana" panose="020B0604030504040204" pitchFamily="34" charset="0"/>
                <a:ea typeface="Verdana" panose="020B0604030504040204" pitchFamily="34" charset="0"/>
                <a:cs typeface="Arial" panose="020B0604020202020204" pitchFamily="34" charset="0"/>
              </a:rPr>
              <a:t>determining the age of rocks and other materials </a:t>
            </a:r>
            <a:r>
              <a:rPr lang="en-US" sz="2600" dirty="0">
                <a:latin typeface="Verdana" panose="020B0604030504040204" pitchFamily="34" charset="0"/>
                <a:ea typeface="Verdana" panose="020B0604030504040204" pitchFamily="34" charset="0"/>
                <a:cs typeface="Arial" panose="020B0604020202020204" pitchFamily="34" charset="0"/>
              </a:rPr>
              <a:t>that are of interest to geologists, anthropologists, and archaeologists, among others. </a:t>
            </a:r>
            <a:br>
              <a:rPr lang="en-US" sz="2600" dirty="0">
                <a:latin typeface="Verdana" panose="020B0604030504040204" pitchFamily="34" charset="0"/>
                <a:ea typeface="Verdana" panose="020B0604030504040204" pitchFamily="34" charset="0"/>
                <a:cs typeface="Arial" panose="020B0604020202020204" pitchFamily="34" charset="0"/>
              </a:rPr>
            </a:br>
            <a:br>
              <a:rPr lang="en-US" sz="2600" dirty="0">
                <a:latin typeface="Verdana" panose="020B0604030504040204" pitchFamily="34" charset="0"/>
                <a:ea typeface="Verdana" panose="020B0604030504040204" pitchFamily="34" charset="0"/>
                <a:cs typeface="Arial" panose="020B0604020202020204" pitchFamily="34" charset="0"/>
              </a:rPr>
            </a:br>
            <a:r>
              <a:rPr lang="en-US" sz="2600" dirty="0">
                <a:latin typeface="Verdana" panose="020B0604030504040204" pitchFamily="34" charset="0"/>
                <a:ea typeface="Verdana" panose="020B0604030504040204" pitchFamily="34" charset="0"/>
                <a:cs typeface="Arial" panose="020B0604020202020204" pitchFamily="34" charset="0"/>
              </a:rPr>
              <a:t>A historian thinks the wooden beams </a:t>
            </a:r>
            <a:r>
              <a:rPr lang="en-US" sz="2600" spc="-10" dirty="0">
                <a:latin typeface="Verdana" panose="020B0604030504040204" pitchFamily="34" charset="0"/>
                <a:ea typeface="Verdana" panose="020B0604030504040204" pitchFamily="34" charset="0"/>
                <a:cs typeface="Arial" panose="020B0604020202020204" pitchFamily="34" charset="0"/>
              </a:rPr>
              <a:t>in an old house were made in the early </a:t>
            </a:r>
            <a:r>
              <a:rPr lang="en-US" sz="2600" dirty="0">
                <a:latin typeface="Verdana" panose="020B0604030504040204" pitchFamily="34" charset="0"/>
                <a:ea typeface="Verdana" panose="020B0604030504040204" pitchFamily="34" charset="0"/>
                <a:cs typeface="Arial" panose="020B0604020202020204" pitchFamily="34" charset="0"/>
              </a:rPr>
              <a:t>Tudor period (about </a:t>
            </a:r>
            <a:r>
              <a:rPr lang="en-US" sz="2600" b="1" dirty="0">
                <a:latin typeface="Verdana" panose="020B0604030504040204" pitchFamily="34" charset="0"/>
                <a:ea typeface="Verdana" panose="020B0604030504040204" pitchFamily="34" charset="0"/>
                <a:cs typeface="Arial" panose="020B0604020202020204" pitchFamily="34" charset="0"/>
              </a:rPr>
              <a:t>500 years ago</a:t>
            </a:r>
            <a:r>
              <a:rPr lang="en-US" sz="2600" dirty="0">
                <a:latin typeface="Verdana" panose="020B0604030504040204" pitchFamily="34" charset="0"/>
                <a:ea typeface="Verdana" panose="020B0604030504040204" pitchFamily="34" charset="0"/>
                <a:cs typeface="Arial" panose="020B0604020202020204" pitchFamily="34" charset="0"/>
              </a:rPr>
              <a:t>). </a:t>
            </a:r>
            <a:r>
              <a:rPr lang="en-US" sz="2600" b="1" dirty="0">
                <a:latin typeface="Verdana" panose="020B0604030504040204" pitchFamily="34" charset="0"/>
                <a:ea typeface="Verdana" panose="020B0604030504040204" pitchFamily="34" charset="0"/>
                <a:cs typeface="Arial" panose="020B0604020202020204" pitchFamily="34" charset="0"/>
              </a:rPr>
              <a:t>Which radionuclide would you use to check the age of the wood</a:t>
            </a:r>
            <a:r>
              <a:rPr lang="en-US" sz="2600" dirty="0">
                <a:latin typeface="Verdana" panose="020B0604030504040204" pitchFamily="34" charset="0"/>
                <a:ea typeface="Verdana" panose="020B0604030504040204" pitchFamily="34" charset="0"/>
                <a:cs typeface="Arial" panose="020B0604020202020204" pitchFamily="34" charset="0"/>
              </a:rPr>
              <a:t>, and therefore the age of the house?</a:t>
            </a:r>
          </a:p>
        </p:txBody>
      </p:sp>
      <p:pic>
        <p:nvPicPr>
          <p:cNvPr id="2050" name="Picture 2">
            <a:extLst>
              <a:ext uri="{FF2B5EF4-FFF2-40B4-BE49-F238E27FC236}">
                <a16:creationId xmlns:a16="http://schemas.microsoft.com/office/drawing/2014/main" id="{63B2499B-38EA-48D3-B47D-7C8C52B3601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63155" y="1002484"/>
            <a:ext cx="3414319" cy="25607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atroliceras matsumotoi (fossil ammonite) (Upper Jurassic;… | Flickr">
            <a:extLst>
              <a:ext uri="{FF2B5EF4-FFF2-40B4-BE49-F238E27FC236}">
                <a16:creationId xmlns:a16="http://schemas.microsoft.com/office/drawing/2014/main" id="{729953A7-07E4-478D-B52D-BE105CDC985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019415" y="3799766"/>
            <a:ext cx="1850231" cy="19484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oscombe Bowmen - beaker pottery | Beaker pot found in the m… | Flickr">
            <a:extLst>
              <a:ext uri="{FF2B5EF4-FFF2-40B4-BE49-F238E27FC236}">
                <a16:creationId xmlns:a16="http://schemas.microsoft.com/office/drawing/2014/main" id="{4CE622A9-300F-4DD6-A7C6-27855649530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0039153" y="3799766"/>
            <a:ext cx="1895475" cy="1948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237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9A105CCB-9051-5831-14B6-E68C73FE2BA3}"/>
              </a:ext>
            </a:extLst>
          </p:cNvPr>
          <p:cNvSpPr txBox="1"/>
          <p:nvPr/>
        </p:nvSpPr>
        <p:spPr>
          <a:xfrm>
            <a:off x="1228725" y="2016446"/>
            <a:ext cx="3076575"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Carbon-14</a:t>
            </a:r>
          </a:p>
          <a:p>
            <a:pPr algn="ctr"/>
            <a:r>
              <a:rPr lang="en-US" sz="2200" dirty="0">
                <a:cs typeface="Calibri"/>
              </a:rPr>
              <a:t>(solid, suitable half-life, abundant in wood; used in real life)</a:t>
            </a:r>
          </a:p>
        </p:txBody>
      </p:sp>
      <p:sp>
        <p:nvSpPr>
          <p:cNvPr id="3" name="TextBox 2">
            <a:extLst>
              <a:ext uri="{FF2B5EF4-FFF2-40B4-BE49-F238E27FC236}">
                <a16:creationId xmlns:a16="http://schemas.microsoft.com/office/drawing/2014/main" id="{EB2299B7-5147-2884-A716-FEBAFD102441}"/>
              </a:ext>
            </a:extLst>
          </p:cNvPr>
          <p:cNvSpPr txBox="1"/>
          <p:nvPr/>
        </p:nvSpPr>
        <p:spPr>
          <a:xfrm>
            <a:off x="4543425" y="2016446"/>
            <a:ext cx="3095625"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Tritium</a:t>
            </a:r>
          </a:p>
          <a:p>
            <a:pPr algn="ctr"/>
            <a:r>
              <a:rPr lang="en-US" sz="2200" dirty="0">
                <a:cs typeface="Calibri"/>
              </a:rPr>
              <a:t>(solid, suitable half-life, found in wood although it is rare, so carbon-14 gives a more reliable age)</a:t>
            </a:r>
          </a:p>
        </p:txBody>
      </p:sp>
      <p:sp>
        <p:nvSpPr>
          <p:cNvPr id="4" name="TextBox 3">
            <a:extLst>
              <a:ext uri="{FF2B5EF4-FFF2-40B4-BE49-F238E27FC236}">
                <a16:creationId xmlns:a16="http://schemas.microsoft.com/office/drawing/2014/main" id="{A0372973-917B-C698-01B7-F08021CCAE10}"/>
              </a:ext>
            </a:extLst>
          </p:cNvPr>
          <p:cNvSpPr txBox="1"/>
          <p:nvPr/>
        </p:nvSpPr>
        <p:spPr>
          <a:xfrm>
            <a:off x="7896225" y="2007878"/>
            <a:ext cx="3095625"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Caesium-137</a:t>
            </a:r>
          </a:p>
          <a:p>
            <a:pPr algn="ctr"/>
            <a:r>
              <a:rPr lang="en-US" sz="2200" dirty="0">
                <a:cs typeface="Calibri"/>
              </a:rPr>
              <a:t>(solid but not found in wood older than ~1950; better for dating sediments)</a:t>
            </a:r>
          </a:p>
          <a:p>
            <a:pPr algn="ctr"/>
            <a:endParaRPr lang="en-US" sz="1600" b="1" dirty="0">
              <a:cs typeface="Calibri"/>
            </a:endParaRPr>
          </a:p>
          <a:p>
            <a:pPr algn="ctr"/>
            <a:r>
              <a:rPr lang="en-US" sz="2800" b="1" dirty="0">
                <a:cs typeface="Calibri"/>
              </a:rPr>
              <a:t>Lead-210</a:t>
            </a:r>
          </a:p>
          <a:p>
            <a:pPr algn="ctr"/>
            <a:r>
              <a:rPr lang="en-US" sz="2200" dirty="0">
                <a:cs typeface="Calibri"/>
              </a:rPr>
              <a:t>(solid but not found in wood and </a:t>
            </a:r>
            <a:r>
              <a:rPr lang="en-US" sz="2200">
                <a:cs typeface="Calibri"/>
              </a:rPr>
              <a:t>half life is </a:t>
            </a:r>
            <a:r>
              <a:rPr lang="en-US" sz="2200" dirty="0">
                <a:cs typeface="Calibri"/>
              </a:rPr>
              <a:t>too short; better for dating sediments)</a:t>
            </a:r>
          </a:p>
        </p:txBody>
      </p:sp>
      <p:sp>
        <p:nvSpPr>
          <p:cNvPr id="5" name="TextBox 4">
            <a:extLst>
              <a:ext uri="{FF2B5EF4-FFF2-40B4-BE49-F238E27FC236}">
                <a16:creationId xmlns:a16="http://schemas.microsoft.com/office/drawing/2014/main" id="{5833576E-AC4A-8552-95CB-98D11A644D98}"/>
              </a:ext>
            </a:extLst>
          </p:cNvPr>
          <p:cNvSpPr txBox="1"/>
          <p:nvPr/>
        </p:nvSpPr>
        <p:spPr>
          <a:xfrm>
            <a:off x="1418492" y="1057275"/>
            <a:ext cx="28868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 5 points </a:t>
            </a:r>
            <a:endParaRPr lang="en-US" sz="2800" dirty="0">
              <a:cs typeface="Calibri" panose="020F0502020204030204"/>
            </a:endParaRPr>
          </a:p>
        </p:txBody>
      </p:sp>
      <p:sp>
        <p:nvSpPr>
          <p:cNvPr id="7" name="TextBox 6">
            <a:extLst>
              <a:ext uri="{FF2B5EF4-FFF2-40B4-BE49-F238E27FC236}">
                <a16:creationId xmlns:a16="http://schemas.microsoft.com/office/drawing/2014/main" id="{242D76E1-CC0D-7F9C-2DD2-A7DD6A4368C5}"/>
              </a:ext>
            </a:extLst>
          </p:cNvPr>
          <p:cNvSpPr txBox="1"/>
          <p:nvPr/>
        </p:nvSpPr>
        <p:spPr>
          <a:xfrm>
            <a:off x="4674733" y="1057275"/>
            <a:ext cx="29833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3 points </a:t>
            </a:r>
            <a:endParaRPr lang="en-US" sz="2800" dirty="0">
              <a:cs typeface="Calibri" panose="020F0502020204030204"/>
            </a:endParaRPr>
          </a:p>
        </p:txBody>
      </p:sp>
      <p:sp>
        <p:nvSpPr>
          <p:cNvPr id="8" name="TextBox 7">
            <a:extLst>
              <a:ext uri="{FF2B5EF4-FFF2-40B4-BE49-F238E27FC236}">
                <a16:creationId xmlns:a16="http://schemas.microsoft.com/office/drawing/2014/main" id="{F81A79ED-D485-B9FD-5323-A70B910F54ED}"/>
              </a:ext>
            </a:extLst>
          </p:cNvPr>
          <p:cNvSpPr txBox="1"/>
          <p:nvPr/>
        </p:nvSpPr>
        <p:spPr>
          <a:xfrm>
            <a:off x="8124091" y="1057275"/>
            <a:ext cx="28391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a:t>
            </a:r>
            <a:r>
              <a:rPr lang="en-US" sz="3200" b="1" dirty="0">
                <a:cs typeface="Calibri"/>
              </a:rPr>
              <a:t>1 points </a:t>
            </a:r>
            <a:endParaRPr lang="en-US" sz="2400" dirty="0">
              <a:cs typeface="Calibri" panose="020F0502020204030204"/>
            </a:endParaRPr>
          </a:p>
        </p:txBody>
      </p:sp>
    </p:spTree>
    <p:extLst>
      <p:ext uri="{BB962C8B-B14F-4D97-AF65-F5344CB8AC3E}">
        <p14:creationId xmlns:p14="http://schemas.microsoft.com/office/powerpoint/2010/main" val="1763981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7FAA7B"/>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D6DA728-3B28-46DC-AFEE-219EA1520C56}"/>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17035" y="924886"/>
            <a:ext cx="6694134" cy="5008227"/>
          </a:xfrm>
        </p:spPr>
        <p:txBody>
          <a:bodyPr anchor="ctr">
            <a:noAutofit/>
          </a:bodyPr>
          <a:lstStyle/>
          <a:p>
            <a:pPr algn="l"/>
            <a:r>
              <a:rPr lang="en-US" sz="2800" dirty="0">
                <a:latin typeface="Verdana"/>
                <a:ea typeface="Verdana"/>
                <a:cs typeface="Arial"/>
              </a:rPr>
              <a:t>With any therapeutic procedure, the aim is to confine the radiation to well-defined target volumes of the patient. </a:t>
            </a:r>
            <a:br>
              <a:rPr lang="en-US" sz="2800" dirty="0">
                <a:latin typeface="Verdana"/>
                <a:ea typeface="Verdana"/>
                <a:cs typeface="Arial"/>
              </a:rPr>
            </a:br>
            <a:br>
              <a:rPr lang="en-US" sz="2800" dirty="0">
                <a:latin typeface="Verdana"/>
                <a:ea typeface="Verdana"/>
                <a:cs typeface="Arial"/>
              </a:rPr>
            </a:br>
            <a:r>
              <a:rPr lang="en-US" sz="2800" dirty="0">
                <a:latin typeface="Verdana"/>
                <a:ea typeface="Verdana"/>
                <a:cs typeface="Arial"/>
              </a:rPr>
              <a:t>There are several radionuclides that are used for the relief of cancer-induced bone pain.</a:t>
            </a:r>
            <a:br>
              <a:rPr lang="en-US" sz="2800" dirty="0">
                <a:latin typeface="Verdana"/>
                <a:ea typeface="Verdana"/>
                <a:cs typeface="Arial"/>
              </a:rPr>
            </a:br>
            <a:br>
              <a:rPr lang="en-US" sz="2800" dirty="0">
                <a:latin typeface="Verdana"/>
                <a:ea typeface="Verdana"/>
                <a:cs typeface="Arial"/>
              </a:rPr>
            </a:br>
            <a:r>
              <a:rPr lang="en-US" sz="2800" b="1" dirty="0">
                <a:latin typeface="Verdana"/>
                <a:ea typeface="Verdana"/>
                <a:cs typeface="Arial"/>
              </a:rPr>
              <a:t>Which radionuclides would you use to target cancerous growths in the bone and why?</a:t>
            </a:r>
          </a:p>
        </p:txBody>
      </p:sp>
      <p:pic>
        <p:nvPicPr>
          <p:cNvPr id="5" name="Picture 5" descr="A picture containing wall, indoor, white, old&#10;&#10;Description automatically generated">
            <a:extLst>
              <a:ext uri="{FF2B5EF4-FFF2-40B4-BE49-F238E27FC236}">
                <a16:creationId xmlns:a16="http://schemas.microsoft.com/office/drawing/2014/main" id="{D72E2469-E980-7A84-9C0C-15872C18235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24283" y="852235"/>
            <a:ext cx="3629246" cy="5153530"/>
          </a:xfrm>
          <a:prstGeom prst="rect">
            <a:avLst/>
          </a:prstGeom>
        </p:spPr>
      </p:pic>
    </p:spTree>
    <p:extLst>
      <p:ext uri="{BB962C8B-B14F-4D97-AF65-F5344CB8AC3E}">
        <p14:creationId xmlns:p14="http://schemas.microsoft.com/office/powerpoint/2010/main" val="1038282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extBox 2">
            <a:extLst>
              <a:ext uri="{FF2B5EF4-FFF2-40B4-BE49-F238E27FC236}">
                <a16:creationId xmlns:a16="http://schemas.microsoft.com/office/drawing/2014/main" id="{0E70440C-3B6B-BA6A-931B-1A651A1B2080}"/>
              </a:ext>
            </a:extLst>
          </p:cNvPr>
          <p:cNvSpPr txBox="1"/>
          <p:nvPr/>
        </p:nvSpPr>
        <p:spPr>
          <a:xfrm>
            <a:off x="1562099" y="2190750"/>
            <a:ext cx="1666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2" name="TextBox 1">
            <a:extLst>
              <a:ext uri="{FF2B5EF4-FFF2-40B4-BE49-F238E27FC236}">
                <a16:creationId xmlns:a16="http://schemas.microsoft.com/office/drawing/2014/main" id="{62442FA5-A819-87A7-F725-D2FDA9F9DBD7}"/>
              </a:ext>
            </a:extLst>
          </p:cNvPr>
          <p:cNvSpPr txBox="1"/>
          <p:nvPr/>
        </p:nvSpPr>
        <p:spPr>
          <a:xfrm>
            <a:off x="1228725" y="2073520"/>
            <a:ext cx="3076575"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Calcium-47</a:t>
            </a:r>
          </a:p>
          <a:p>
            <a:pPr algn="ctr"/>
            <a:r>
              <a:rPr lang="en-US" sz="2200" dirty="0">
                <a:cs typeface="Calibri"/>
              </a:rPr>
              <a:t>(beta emitter, solid, suitable half-life, easily absorbed by bone; used in real life)</a:t>
            </a:r>
          </a:p>
          <a:p>
            <a:pPr algn="ctr"/>
            <a:endParaRPr lang="en-US" sz="2400" b="1" dirty="0">
              <a:cs typeface="Calibri"/>
            </a:endParaRPr>
          </a:p>
          <a:p>
            <a:pPr algn="ctr"/>
            <a:r>
              <a:rPr lang="en-US" sz="2800" b="1" dirty="0">
                <a:cs typeface="Calibri"/>
              </a:rPr>
              <a:t>Samarium-153</a:t>
            </a:r>
          </a:p>
          <a:p>
            <a:pPr algn="ctr"/>
            <a:r>
              <a:rPr lang="en-US" sz="2200" dirty="0">
                <a:cs typeface="Calibri"/>
              </a:rPr>
              <a:t>(beta emitter, solid, suitable half-life)</a:t>
            </a:r>
          </a:p>
        </p:txBody>
      </p:sp>
      <p:sp>
        <p:nvSpPr>
          <p:cNvPr id="4" name="TextBox 3">
            <a:extLst>
              <a:ext uri="{FF2B5EF4-FFF2-40B4-BE49-F238E27FC236}">
                <a16:creationId xmlns:a16="http://schemas.microsoft.com/office/drawing/2014/main" id="{AA87EAD3-676C-1120-E153-2401F6B0C1AE}"/>
              </a:ext>
            </a:extLst>
          </p:cNvPr>
          <p:cNvSpPr txBox="1"/>
          <p:nvPr/>
        </p:nvSpPr>
        <p:spPr>
          <a:xfrm>
            <a:off x="4562475" y="2073520"/>
            <a:ext cx="3067050"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Yttrium-90</a:t>
            </a:r>
          </a:p>
          <a:p>
            <a:pPr algn="ctr"/>
            <a:r>
              <a:rPr lang="en-US" sz="2200" dirty="0">
                <a:cs typeface="Calibri"/>
              </a:rPr>
              <a:t>(beta emitter, solid, easily absorbed by bone, but has a short half-life, better suited for treating liver cancer)</a:t>
            </a:r>
          </a:p>
        </p:txBody>
      </p:sp>
      <p:sp>
        <p:nvSpPr>
          <p:cNvPr id="5" name="TextBox 4">
            <a:extLst>
              <a:ext uri="{FF2B5EF4-FFF2-40B4-BE49-F238E27FC236}">
                <a16:creationId xmlns:a16="http://schemas.microsoft.com/office/drawing/2014/main" id="{E2223F4D-D9D7-4DF5-FF80-C97C78680590}"/>
              </a:ext>
            </a:extLst>
          </p:cNvPr>
          <p:cNvSpPr txBox="1"/>
          <p:nvPr/>
        </p:nvSpPr>
        <p:spPr>
          <a:xfrm>
            <a:off x="7896225" y="2073341"/>
            <a:ext cx="3095625"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Strontium-90</a:t>
            </a:r>
          </a:p>
          <a:p>
            <a:pPr algn="ctr"/>
            <a:r>
              <a:rPr lang="en-US" sz="2200" dirty="0">
                <a:cs typeface="Calibri"/>
              </a:rPr>
              <a:t>(beta emitter, solid, cheap, easily absorbed by bone, but has a high environmental impact)</a:t>
            </a:r>
          </a:p>
          <a:p>
            <a:pPr algn="ctr"/>
            <a:endParaRPr lang="en-US" sz="2400" dirty="0">
              <a:cs typeface="Calibri"/>
            </a:endParaRPr>
          </a:p>
          <a:p>
            <a:pPr algn="ctr"/>
            <a:r>
              <a:rPr lang="en-US" sz="2800" b="1" dirty="0">
                <a:cs typeface="Calibri"/>
              </a:rPr>
              <a:t>Caesium-137</a:t>
            </a:r>
          </a:p>
          <a:p>
            <a:pPr algn="ctr"/>
            <a:r>
              <a:rPr lang="en-US" sz="2200" dirty="0">
                <a:cs typeface="Calibri"/>
              </a:rPr>
              <a:t>(beta emitter, solid, but long half-life and not easily absorbed by bone)</a:t>
            </a:r>
          </a:p>
          <a:p>
            <a:pPr algn="ctr"/>
            <a:endParaRPr lang="en-US" sz="2200" dirty="0">
              <a:cs typeface="Calibri"/>
            </a:endParaRPr>
          </a:p>
        </p:txBody>
      </p:sp>
      <p:sp>
        <p:nvSpPr>
          <p:cNvPr id="7" name="TextBox 6">
            <a:extLst>
              <a:ext uri="{FF2B5EF4-FFF2-40B4-BE49-F238E27FC236}">
                <a16:creationId xmlns:a16="http://schemas.microsoft.com/office/drawing/2014/main" id="{40CDC3C3-FB83-3B44-5374-01AC083B5501}"/>
              </a:ext>
            </a:extLst>
          </p:cNvPr>
          <p:cNvSpPr txBox="1"/>
          <p:nvPr/>
        </p:nvSpPr>
        <p:spPr>
          <a:xfrm>
            <a:off x="1418492" y="1057275"/>
            <a:ext cx="28868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 5 points </a:t>
            </a:r>
            <a:endParaRPr lang="en-US" sz="2800" dirty="0">
              <a:cs typeface="Calibri" panose="020F0502020204030204"/>
            </a:endParaRPr>
          </a:p>
        </p:txBody>
      </p:sp>
      <p:sp>
        <p:nvSpPr>
          <p:cNvPr id="8" name="TextBox 7">
            <a:extLst>
              <a:ext uri="{FF2B5EF4-FFF2-40B4-BE49-F238E27FC236}">
                <a16:creationId xmlns:a16="http://schemas.microsoft.com/office/drawing/2014/main" id="{23C7E540-B505-7F48-705B-0097BC974322}"/>
              </a:ext>
            </a:extLst>
          </p:cNvPr>
          <p:cNvSpPr txBox="1"/>
          <p:nvPr/>
        </p:nvSpPr>
        <p:spPr>
          <a:xfrm>
            <a:off x="4674733" y="1057275"/>
            <a:ext cx="29833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3 points </a:t>
            </a:r>
            <a:endParaRPr lang="en-US" sz="2800" dirty="0">
              <a:cs typeface="Calibri" panose="020F0502020204030204"/>
            </a:endParaRPr>
          </a:p>
        </p:txBody>
      </p:sp>
      <p:sp>
        <p:nvSpPr>
          <p:cNvPr id="9" name="TextBox 8">
            <a:extLst>
              <a:ext uri="{FF2B5EF4-FFF2-40B4-BE49-F238E27FC236}">
                <a16:creationId xmlns:a16="http://schemas.microsoft.com/office/drawing/2014/main" id="{8B4B05FD-224E-9FFA-F773-FD4FEC1BD2C9}"/>
              </a:ext>
            </a:extLst>
          </p:cNvPr>
          <p:cNvSpPr txBox="1"/>
          <p:nvPr/>
        </p:nvSpPr>
        <p:spPr>
          <a:xfrm>
            <a:off x="8124091" y="1057275"/>
            <a:ext cx="28391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a:t>
            </a:r>
            <a:r>
              <a:rPr lang="en-US" sz="3200" b="1" dirty="0">
                <a:cs typeface="Calibri"/>
              </a:rPr>
              <a:t>1 points </a:t>
            </a:r>
            <a:endParaRPr lang="en-US" sz="2400" dirty="0">
              <a:cs typeface="Calibri" panose="020F0502020204030204"/>
            </a:endParaRPr>
          </a:p>
        </p:txBody>
      </p:sp>
    </p:spTree>
    <p:extLst>
      <p:ext uri="{BB962C8B-B14F-4D97-AF65-F5344CB8AC3E}">
        <p14:creationId xmlns:p14="http://schemas.microsoft.com/office/powerpoint/2010/main" val="3074414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D738F"/>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9EA71492-6264-44F3-9C09-F0F0A1C4D9C2}"/>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08289" y="924886"/>
            <a:ext cx="6653893" cy="5008227"/>
          </a:xfrm>
        </p:spPr>
        <p:txBody>
          <a:bodyPr anchor="ctr">
            <a:noAutofit/>
          </a:bodyPr>
          <a:lstStyle/>
          <a:p>
            <a:pPr algn="l"/>
            <a:r>
              <a:rPr lang="en-US" sz="2800" dirty="0">
                <a:latin typeface="Verdana" panose="020B0604030504040204" pitchFamily="34" charset="0"/>
                <a:ea typeface="Verdana" panose="020B0604030504040204" pitchFamily="34" charset="0"/>
                <a:cs typeface="Arial" panose="020B0604020202020204" pitchFamily="34" charset="0"/>
              </a:rPr>
              <a:t>Advanced Gas-cooled Reactors (AGRs) are the second generation of British gas-cooled reactors. </a:t>
            </a:r>
            <a:br>
              <a:rPr lang="en-US" sz="2800" dirty="0">
                <a:latin typeface="Verdana" panose="020B0604030504040204" pitchFamily="34" charset="0"/>
                <a:ea typeface="Verdana" panose="020B0604030504040204" pitchFamily="34" charset="0"/>
                <a:cs typeface="Arial" panose="020B0604020202020204" pitchFamily="34" charset="0"/>
              </a:rPr>
            </a:br>
            <a:br>
              <a:rPr lang="en-US" sz="2800" dirty="0">
                <a:latin typeface="Verdana" panose="020B0604030504040204" pitchFamily="34" charset="0"/>
                <a:ea typeface="Verdana" panose="020B0604030504040204" pitchFamily="34" charset="0"/>
                <a:cs typeface="Arial" panose="020B0604020202020204" pitchFamily="34" charset="0"/>
              </a:rPr>
            </a:br>
            <a:r>
              <a:rPr lang="en-US" sz="2800" dirty="0">
                <a:latin typeface="Verdana" panose="020B0604030504040204" pitchFamily="34" charset="0"/>
                <a:ea typeface="Verdana" panose="020B0604030504040204" pitchFamily="34" charset="0"/>
                <a:cs typeface="Arial" panose="020B0604020202020204" pitchFamily="34" charset="0"/>
              </a:rPr>
              <a:t>These reactors, like other nuclear technology, use the energy released by splitting atoms of certain elements. </a:t>
            </a:r>
            <a:br>
              <a:rPr lang="en-US" sz="2800" dirty="0">
                <a:latin typeface="Verdana" panose="020B0604030504040204" pitchFamily="34" charset="0"/>
                <a:ea typeface="Verdana" panose="020B0604030504040204" pitchFamily="34" charset="0"/>
                <a:cs typeface="Arial" panose="020B0604020202020204" pitchFamily="34" charset="0"/>
              </a:rPr>
            </a:br>
            <a:br>
              <a:rPr lang="en-US" sz="2800" dirty="0">
                <a:latin typeface="Verdana" panose="020B0604030504040204" pitchFamily="34" charset="0"/>
                <a:ea typeface="Verdana" panose="020B0604030504040204" pitchFamily="34" charset="0"/>
                <a:cs typeface="Arial" panose="020B0604020202020204" pitchFamily="34" charset="0"/>
              </a:rPr>
            </a:br>
            <a:r>
              <a:rPr lang="en-US" sz="2800" b="1">
                <a:latin typeface="Verdana" panose="020B0604030504040204" pitchFamily="34" charset="0"/>
                <a:ea typeface="Verdana" panose="020B0604030504040204" pitchFamily="34" charset="0"/>
                <a:cs typeface="Arial" panose="020B0604020202020204" pitchFamily="34" charset="0"/>
              </a:rPr>
              <a:t>Which </a:t>
            </a:r>
            <a:r>
              <a:rPr lang="en-US" sz="2800" b="1" dirty="0">
                <a:latin typeface="Verdana" panose="020B0604030504040204" pitchFamily="34" charset="0"/>
                <a:ea typeface="Verdana" panose="020B0604030504040204" pitchFamily="34" charset="0"/>
                <a:cs typeface="Arial" panose="020B0604020202020204" pitchFamily="34" charset="0"/>
              </a:rPr>
              <a:t>is the best radionuclide to use as a fuel for an AGR and why? </a:t>
            </a:r>
          </a:p>
        </p:txBody>
      </p:sp>
      <p:grpSp>
        <p:nvGrpSpPr>
          <p:cNvPr id="15" name="Group 14">
            <a:extLst>
              <a:ext uri="{FF2B5EF4-FFF2-40B4-BE49-F238E27FC236}">
                <a16:creationId xmlns:a16="http://schemas.microsoft.com/office/drawing/2014/main" id="{BB956E24-6D83-418F-98A7-D0A49DBAB049}"/>
              </a:ext>
            </a:extLst>
          </p:cNvPr>
          <p:cNvGrpSpPr/>
          <p:nvPr/>
        </p:nvGrpSpPr>
        <p:grpSpPr>
          <a:xfrm>
            <a:off x="8058150" y="882330"/>
            <a:ext cx="3782504" cy="5093341"/>
            <a:chOff x="7984671" y="997166"/>
            <a:chExt cx="3855983" cy="5093341"/>
          </a:xfrm>
        </p:grpSpPr>
        <p:pic>
          <p:nvPicPr>
            <p:cNvPr id="2050" name="Picture 2" descr="Heysham nuclear power station - Wikipedia">
              <a:extLst>
                <a:ext uri="{FF2B5EF4-FFF2-40B4-BE49-F238E27FC236}">
                  <a16:creationId xmlns:a16="http://schemas.microsoft.com/office/drawing/2014/main" id="{4F50E120-1A25-470A-8701-6327717DB83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88753" y="997166"/>
              <a:ext cx="3851901" cy="235020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4E0A7CFD-C758-4B35-BA1B-8FC30DCF5678}"/>
                </a:ext>
              </a:extLst>
            </p:cNvPr>
            <p:cNvGrpSpPr/>
            <p:nvPr/>
          </p:nvGrpSpPr>
          <p:grpSpPr>
            <a:xfrm>
              <a:off x="7984671" y="3463456"/>
              <a:ext cx="3853543" cy="2627051"/>
              <a:chOff x="7984671" y="3463456"/>
              <a:chExt cx="3853543" cy="2627051"/>
            </a:xfrm>
          </p:grpSpPr>
          <p:sp>
            <p:nvSpPr>
              <p:cNvPr id="11" name="Rectangle 10">
                <a:extLst>
                  <a:ext uri="{FF2B5EF4-FFF2-40B4-BE49-F238E27FC236}">
                    <a16:creationId xmlns:a16="http://schemas.microsoft.com/office/drawing/2014/main" id="{05195FD4-4B9D-46F0-AB6B-D957D8E1EF4A}"/>
                  </a:ext>
                </a:extLst>
              </p:cNvPr>
              <p:cNvSpPr/>
              <p:nvPr/>
            </p:nvSpPr>
            <p:spPr>
              <a:xfrm>
                <a:off x="7984671" y="3463456"/>
                <a:ext cx="3853543" cy="2627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a:extLst>
                  <a:ext uri="{FF2B5EF4-FFF2-40B4-BE49-F238E27FC236}">
                    <a16:creationId xmlns:a16="http://schemas.microsoft.com/office/drawing/2014/main" id="{644754F9-D29B-4F16-AA6B-D47C7334058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02518" y="3505087"/>
                <a:ext cx="3466832" cy="254378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34144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34BC1C-2645-BE31-CBF9-890BBEA7FCCA}"/>
            </a:ext>
          </a:extLst>
        </p:cNvPr>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941D6D34-A87B-A9E5-4AF8-577A100A878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29B17C8A-9CF0-72AE-5DB7-8C884317DB0F}"/>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1">
            <a:extLst>
              <a:ext uri="{FF2B5EF4-FFF2-40B4-BE49-F238E27FC236}">
                <a16:creationId xmlns:a16="http://schemas.microsoft.com/office/drawing/2014/main" id="{4443EEC3-2A0B-0D2F-9D1D-5FA41660AE89}"/>
              </a:ext>
            </a:extLst>
          </p:cNvPr>
          <p:cNvSpPr>
            <a:spLocks noGrp="1" noChangeArrowheads="1"/>
          </p:cNvSpPr>
          <p:nvPr>
            <p:ph type="ctrTitle"/>
          </p:nvPr>
        </p:nvSpPr>
        <p:spPr bwMode="auto">
          <a:xfrm>
            <a:off x="1222442" y="1065627"/>
            <a:ext cx="97471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 What is Radiation?</a:t>
            </a:r>
            <a:endParaRPr kumimoji="0" lang="en-US" altLang="en-US" sz="3600" b="1"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B4F1559C-BEC3-9035-636E-9AB56F043AAF}"/>
              </a:ext>
            </a:extLst>
          </p:cNvPr>
          <p:cNvSpPr txBox="1"/>
          <p:nvPr/>
        </p:nvSpPr>
        <p:spPr>
          <a:xfrm>
            <a:off x="1077424" y="1711958"/>
            <a:ext cx="1003715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Some elements have isotopes that are unstable, called radionuclides or radioisotopes.</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Radioisotopes release radiation as they stabilize their nuclei.</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Types of radiation: Alpha (α), Beta (β), Gamma (γ).</a:t>
            </a:r>
            <a:endParaRPr lang="en-GB" sz="2400" dirty="0">
              <a:latin typeface="Verdana" panose="020B0604030504040204" pitchFamily="34" charset="0"/>
              <a:ea typeface="Verdana" panose="020B0604030504040204" pitchFamily="34" charset="0"/>
            </a:endParaRPr>
          </a:p>
        </p:txBody>
      </p:sp>
      <p:pic>
        <p:nvPicPr>
          <p:cNvPr id="4" name="Picture 3" descr="Diagram&#10;&#10;Description automatically generated">
            <a:extLst>
              <a:ext uri="{FF2B5EF4-FFF2-40B4-BE49-F238E27FC236}">
                <a16:creationId xmlns:a16="http://schemas.microsoft.com/office/drawing/2014/main" id="{0EEF659D-4EED-5C65-7CE3-0A5BCA75D3D5}"/>
              </a:ext>
            </a:extLst>
          </p:cNvPr>
          <p:cNvPicPr>
            <a:picLocks noChangeAspect="1"/>
          </p:cNvPicPr>
          <p:nvPr/>
        </p:nvPicPr>
        <p:blipFill>
          <a:blip r:embed="rId4">
            <a:extLst>
              <a:ext uri="{28A0092B-C50C-407E-A947-70E740481C1C}">
                <a14:useLocalDpi xmlns:a14="http://schemas.microsoft.com/office/drawing/2010/main" val="0"/>
              </a:ext>
            </a:extLst>
          </a:blip>
          <a:srcRect t="13708" r="16515"/>
          <a:stretch/>
        </p:blipFill>
        <p:spPr>
          <a:xfrm>
            <a:off x="3527425" y="4276886"/>
            <a:ext cx="3787775" cy="1738312"/>
          </a:xfrm>
          <a:prstGeom prst="rect">
            <a:avLst/>
          </a:prstGeom>
        </p:spPr>
      </p:pic>
    </p:spTree>
    <p:extLst>
      <p:ext uri="{BB962C8B-B14F-4D97-AF65-F5344CB8AC3E}">
        <p14:creationId xmlns:p14="http://schemas.microsoft.com/office/powerpoint/2010/main" val="1979497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67A2CC45-1AB6-8D81-E5F6-6FF71C729379}"/>
              </a:ext>
            </a:extLst>
          </p:cNvPr>
          <p:cNvSpPr txBox="1"/>
          <p:nvPr/>
        </p:nvSpPr>
        <p:spPr>
          <a:xfrm>
            <a:off x="1228725" y="1921121"/>
            <a:ext cx="3076575"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Thorium-232</a:t>
            </a:r>
          </a:p>
          <a:p>
            <a:pPr algn="ctr"/>
            <a:r>
              <a:rPr lang="en-US" sz="2200" dirty="0">
                <a:cs typeface="Calibri"/>
              </a:rPr>
              <a:t>(alpha emitter, solid, suitable half-life; used in real life)</a:t>
            </a:r>
          </a:p>
          <a:p>
            <a:pPr algn="ctr"/>
            <a:endParaRPr lang="en-US" sz="2800" b="1" dirty="0">
              <a:cs typeface="Calibri"/>
            </a:endParaRPr>
          </a:p>
          <a:p>
            <a:pPr algn="ctr"/>
            <a:r>
              <a:rPr lang="en-US" sz="2800" b="1" dirty="0">
                <a:cs typeface="Calibri"/>
              </a:rPr>
              <a:t>Uranium-235</a:t>
            </a:r>
          </a:p>
          <a:p>
            <a:pPr algn="ctr"/>
            <a:r>
              <a:rPr lang="en-US" sz="2200" dirty="0">
                <a:cs typeface="Calibri"/>
              </a:rPr>
              <a:t>(alpha emitter, solid, suitable half-life; used in real life)</a:t>
            </a:r>
          </a:p>
        </p:txBody>
      </p:sp>
      <p:sp>
        <p:nvSpPr>
          <p:cNvPr id="3" name="TextBox 2">
            <a:extLst>
              <a:ext uri="{FF2B5EF4-FFF2-40B4-BE49-F238E27FC236}">
                <a16:creationId xmlns:a16="http://schemas.microsoft.com/office/drawing/2014/main" id="{92CE742F-3144-4018-A14B-02B2875A868E}"/>
              </a:ext>
            </a:extLst>
          </p:cNvPr>
          <p:cNvSpPr txBox="1"/>
          <p:nvPr/>
        </p:nvSpPr>
        <p:spPr>
          <a:xfrm>
            <a:off x="4543425" y="1921121"/>
            <a:ext cx="3095625"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Plutonium-238</a:t>
            </a:r>
          </a:p>
          <a:p>
            <a:pPr algn="ctr"/>
            <a:r>
              <a:rPr lang="en-US" sz="2200" dirty="0">
                <a:cs typeface="Calibri"/>
              </a:rPr>
              <a:t>(alpha emitter, solid, suitable half-life, but expensive compared to thorium and uranium)</a:t>
            </a:r>
          </a:p>
        </p:txBody>
      </p:sp>
      <p:sp>
        <p:nvSpPr>
          <p:cNvPr id="4" name="TextBox 3">
            <a:extLst>
              <a:ext uri="{FF2B5EF4-FFF2-40B4-BE49-F238E27FC236}">
                <a16:creationId xmlns:a16="http://schemas.microsoft.com/office/drawing/2014/main" id="{7CF3BBB9-B7FC-CFD6-7CD5-A820F113E093}"/>
              </a:ext>
            </a:extLst>
          </p:cNvPr>
          <p:cNvSpPr txBox="1"/>
          <p:nvPr/>
        </p:nvSpPr>
        <p:spPr>
          <a:xfrm>
            <a:off x="7896225" y="1920942"/>
            <a:ext cx="3095625" cy="46320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Uranium-238</a:t>
            </a:r>
          </a:p>
          <a:p>
            <a:pPr algn="ctr"/>
            <a:r>
              <a:rPr lang="en-US" sz="2100" dirty="0">
                <a:cs typeface="Calibri"/>
              </a:rPr>
              <a:t>(alpha emitter, solid, suitable half-life, but does not burn efficiently in nuclear reactors)</a:t>
            </a:r>
          </a:p>
          <a:p>
            <a:pPr algn="ctr"/>
            <a:endParaRPr lang="en-US" sz="2400" dirty="0">
              <a:cs typeface="Calibri"/>
            </a:endParaRPr>
          </a:p>
          <a:p>
            <a:pPr algn="ctr"/>
            <a:r>
              <a:rPr lang="en-US" sz="2800" b="1" dirty="0">
                <a:cs typeface="Calibri"/>
              </a:rPr>
              <a:t>Americium-241</a:t>
            </a:r>
          </a:p>
          <a:p>
            <a:pPr algn="ctr"/>
            <a:r>
              <a:rPr lang="en-US" sz="2100" dirty="0">
                <a:cs typeface="Calibri"/>
              </a:rPr>
              <a:t>(alpha emitter, solid, suitable half-life but expensive compared to thorium and uranium)</a:t>
            </a:r>
          </a:p>
          <a:p>
            <a:pPr algn="ctr"/>
            <a:endParaRPr lang="en-US" sz="2100" b="1" dirty="0">
              <a:cs typeface="Calibri"/>
            </a:endParaRPr>
          </a:p>
          <a:p>
            <a:pPr algn="ctr"/>
            <a:endParaRPr lang="en-US" sz="2200" dirty="0">
              <a:cs typeface="Calibri"/>
            </a:endParaRPr>
          </a:p>
        </p:txBody>
      </p:sp>
      <p:sp>
        <p:nvSpPr>
          <p:cNvPr id="5" name="TextBox 4">
            <a:extLst>
              <a:ext uri="{FF2B5EF4-FFF2-40B4-BE49-F238E27FC236}">
                <a16:creationId xmlns:a16="http://schemas.microsoft.com/office/drawing/2014/main" id="{1073E3AB-7A36-47F1-9385-7DD276AB6F16}"/>
              </a:ext>
            </a:extLst>
          </p:cNvPr>
          <p:cNvSpPr txBox="1"/>
          <p:nvPr/>
        </p:nvSpPr>
        <p:spPr>
          <a:xfrm>
            <a:off x="1418492" y="1057275"/>
            <a:ext cx="28868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 5 points </a:t>
            </a:r>
            <a:endParaRPr lang="en-US" sz="2800" dirty="0">
              <a:cs typeface="Calibri" panose="020F0502020204030204"/>
            </a:endParaRPr>
          </a:p>
        </p:txBody>
      </p:sp>
      <p:sp>
        <p:nvSpPr>
          <p:cNvPr id="7" name="TextBox 6">
            <a:extLst>
              <a:ext uri="{FF2B5EF4-FFF2-40B4-BE49-F238E27FC236}">
                <a16:creationId xmlns:a16="http://schemas.microsoft.com/office/drawing/2014/main" id="{ACE7CC55-931F-5FAD-2984-59647B84432A}"/>
              </a:ext>
            </a:extLst>
          </p:cNvPr>
          <p:cNvSpPr txBox="1"/>
          <p:nvPr/>
        </p:nvSpPr>
        <p:spPr>
          <a:xfrm>
            <a:off x="4674733" y="1057275"/>
            <a:ext cx="29833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3 points </a:t>
            </a:r>
            <a:endParaRPr lang="en-US" sz="2800" dirty="0">
              <a:cs typeface="Calibri" panose="020F0502020204030204"/>
            </a:endParaRPr>
          </a:p>
        </p:txBody>
      </p:sp>
      <p:sp>
        <p:nvSpPr>
          <p:cNvPr id="8" name="TextBox 7">
            <a:extLst>
              <a:ext uri="{FF2B5EF4-FFF2-40B4-BE49-F238E27FC236}">
                <a16:creationId xmlns:a16="http://schemas.microsoft.com/office/drawing/2014/main" id="{E6E97B38-6A53-FB6F-6ABF-9FE7676EC0FB}"/>
              </a:ext>
            </a:extLst>
          </p:cNvPr>
          <p:cNvSpPr txBox="1"/>
          <p:nvPr/>
        </p:nvSpPr>
        <p:spPr>
          <a:xfrm>
            <a:off x="8124091" y="1057275"/>
            <a:ext cx="28391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a:t>
            </a:r>
            <a:r>
              <a:rPr lang="en-US" sz="3200" b="1" dirty="0">
                <a:cs typeface="Calibri"/>
              </a:rPr>
              <a:t>1 points </a:t>
            </a:r>
            <a:endParaRPr lang="en-US" sz="2400" dirty="0">
              <a:cs typeface="Calibri" panose="020F0502020204030204"/>
            </a:endParaRPr>
          </a:p>
        </p:txBody>
      </p:sp>
    </p:spTree>
    <p:extLst>
      <p:ext uri="{BB962C8B-B14F-4D97-AF65-F5344CB8AC3E}">
        <p14:creationId xmlns:p14="http://schemas.microsoft.com/office/powerpoint/2010/main" val="5575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737D4B8-EC71-8539-4C62-17E56E8B3345}"/>
            </a:ext>
          </a:extLst>
        </p:cNvPr>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1AD81B70-27E5-D05D-B8B8-71CA33F0BE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EF82BC05-07A3-B95D-98D5-2BE4B8E5F173}"/>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1">
            <a:extLst>
              <a:ext uri="{FF2B5EF4-FFF2-40B4-BE49-F238E27FC236}">
                <a16:creationId xmlns:a16="http://schemas.microsoft.com/office/drawing/2014/main" id="{D5C5EABC-2AD4-21B7-11B8-772B0FF73F57}"/>
              </a:ext>
            </a:extLst>
          </p:cNvPr>
          <p:cNvSpPr>
            <a:spLocks noGrp="1" noChangeArrowheads="1"/>
          </p:cNvSpPr>
          <p:nvPr>
            <p:ph type="ctrTitle"/>
          </p:nvPr>
        </p:nvSpPr>
        <p:spPr bwMode="auto">
          <a:xfrm>
            <a:off x="1222442" y="1065627"/>
            <a:ext cx="97471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 Types of Radiation</a:t>
            </a:r>
            <a:endParaRPr kumimoji="0" lang="en-US" altLang="en-US" sz="3600" b="1"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777D3458-F943-58B7-33B8-E9BD44445D6A}"/>
              </a:ext>
            </a:extLst>
          </p:cNvPr>
          <p:cNvSpPr txBox="1"/>
          <p:nvPr/>
        </p:nvSpPr>
        <p:spPr>
          <a:xfrm>
            <a:off x="932405" y="1711958"/>
            <a:ext cx="570756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mj-lt"/>
              <a:buAutoNum type="arabicPeriod"/>
            </a:pPr>
            <a:r>
              <a:rPr lang="en-GB" b="1" dirty="0">
                <a:solidFill>
                  <a:srgbClr val="000000"/>
                </a:solidFill>
                <a:effectLst/>
                <a:latin typeface="Verdana" panose="020B0604030504040204" pitchFamily="34" charset="0"/>
                <a:ea typeface="Verdana" panose="020B0604030504040204" pitchFamily="34" charset="0"/>
              </a:rPr>
              <a:t>Alpha (</a:t>
            </a:r>
            <a:r>
              <a:rPr lang="el-GR" b="1" dirty="0">
                <a:solidFill>
                  <a:srgbClr val="000000"/>
                </a:solidFill>
                <a:effectLst/>
                <a:latin typeface="Verdana" panose="020B0604030504040204" pitchFamily="34" charset="0"/>
                <a:ea typeface="Verdana" panose="020B0604030504040204" pitchFamily="34" charset="0"/>
              </a:rPr>
              <a:t>α) </a:t>
            </a:r>
            <a:r>
              <a:rPr lang="en-GB" b="1" dirty="0">
                <a:solidFill>
                  <a:srgbClr val="000000"/>
                </a:solidFill>
                <a:effectLst/>
                <a:latin typeface="Verdana" panose="020B0604030504040204" pitchFamily="34" charset="0"/>
                <a:ea typeface="Verdana" panose="020B0604030504040204" pitchFamily="34" charset="0"/>
              </a:rPr>
              <a:t>Radiation:</a:t>
            </a:r>
            <a:endParaRPr lang="en-GB" dirty="0">
              <a:solidFill>
                <a:srgbClr val="000000"/>
              </a:solidFill>
              <a:effectLst/>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GB" dirty="0">
                <a:solidFill>
                  <a:srgbClr val="000000"/>
                </a:solidFill>
                <a:effectLst/>
                <a:latin typeface="Verdana" panose="020B0604030504040204" pitchFamily="34" charset="0"/>
                <a:ea typeface="Verdana" panose="020B0604030504040204" pitchFamily="34" charset="0"/>
              </a:rPr>
              <a:t>Heavy, slow-moving particles (2 protons + 2 neutrons).</a:t>
            </a:r>
          </a:p>
          <a:p>
            <a:pPr marL="742950" lvl="1" indent="-285750">
              <a:buFont typeface="Arial" panose="020B0604020202020204" pitchFamily="34" charset="0"/>
              <a:buChar char="•"/>
            </a:pPr>
            <a:r>
              <a:rPr lang="en-GB" dirty="0">
                <a:solidFill>
                  <a:srgbClr val="000000"/>
                </a:solidFill>
                <a:effectLst/>
                <a:latin typeface="Verdana" panose="020B0604030504040204" pitchFamily="34" charset="0"/>
                <a:ea typeface="Verdana" panose="020B0604030504040204" pitchFamily="34" charset="0"/>
              </a:rPr>
              <a:t>Easily blocked by air or paper.</a:t>
            </a:r>
          </a:p>
          <a:p>
            <a:pPr marL="742950" lvl="1" indent="-285750">
              <a:buFont typeface="Arial" panose="020B0604020202020204" pitchFamily="34" charset="0"/>
              <a:buChar char="•"/>
            </a:pPr>
            <a:r>
              <a:rPr lang="en-GB" dirty="0">
                <a:solidFill>
                  <a:srgbClr val="000000"/>
                </a:solidFill>
                <a:effectLst/>
                <a:latin typeface="Verdana" panose="020B0604030504040204" pitchFamily="34" charset="0"/>
                <a:ea typeface="Verdana" panose="020B0604030504040204" pitchFamily="34" charset="0"/>
              </a:rPr>
              <a:t>Dangerous if inhaled or ingested.</a:t>
            </a:r>
          </a:p>
          <a:p>
            <a:pPr>
              <a:buFont typeface="+mj-lt"/>
              <a:buAutoNum type="arabicPeriod"/>
            </a:pPr>
            <a:r>
              <a:rPr lang="en-GB" b="1" dirty="0">
                <a:solidFill>
                  <a:srgbClr val="000000"/>
                </a:solidFill>
                <a:effectLst/>
                <a:latin typeface="Verdana" panose="020B0604030504040204" pitchFamily="34" charset="0"/>
                <a:ea typeface="Verdana" panose="020B0604030504040204" pitchFamily="34" charset="0"/>
              </a:rPr>
              <a:t>Beta (</a:t>
            </a:r>
            <a:r>
              <a:rPr lang="el-GR" b="1" dirty="0">
                <a:solidFill>
                  <a:srgbClr val="000000"/>
                </a:solidFill>
                <a:effectLst/>
                <a:latin typeface="Verdana" panose="020B0604030504040204" pitchFamily="34" charset="0"/>
                <a:ea typeface="Verdana" panose="020B0604030504040204" pitchFamily="34" charset="0"/>
              </a:rPr>
              <a:t>β) </a:t>
            </a:r>
            <a:r>
              <a:rPr lang="en-GB" b="1" dirty="0">
                <a:solidFill>
                  <a:srgbClr val="000000"/>
                </a:solidFill>
                <a:effectLst/>
                <a:latin typeface="Verdana" panose="020B0604030504040204" pitchFamily="34" charset="0"/>
                <a:ea typeface="Verdana" panose="020B0604030504040204" pitchFamily="34" charset="0"/>
              </a:rPr>
              <a:t>Radiation:</a:t>
            </a:r>
            <a:endParaRPr lang="en-GB" dirty="0">
              <a:solidFill>
                <a:srgbClr val="000000"/>
              </a:solidFill>
              <a:effectLst/>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GB" dirty="0">
                <a:solidFill>
                  <a:srgbClr val="000000"/>
                </a:solidFill>
                <a:effectLst/>
                <a:latin typeface="Verdana" panose="020B0604030504040204" pitchFamily="34" charset="0"/>
                <a:ea typeface="Verdana" panose="020B0604030504040204" pitchFamily="34" charset="0"/>
              </a:rPr>
              <a:t>Light, fast-moving particles (electrons).</a:t>
            </a:r>
          </a:p>
          <a:p>
            <a:pPr marL="742950" lvl="1" indent="-285750">
              <a:buFont typeface="Arial" panose="020B0604020202020204" pitchFamily="34" charset="0"/>
              <a:buChar char="•"/>
            </a:pPr>
            <a:r>
              <a:rPr lang="en-GB" dirty="0">
                <a:solidFill>
                  <a:srgbClr val="000000"/>
                </a:solidFill>
                <a:effectLst/>
                <a:latin typeface="Verdana" panose="020B0604030504040204" pitchFamily="34" charset="0"/>
                <a:ea typeface="Verdana" panose="020B0604030504040204" pitchFamily="34" charset="0"/>
              </a:rPr>
              <a:t>Requires stronger shielding, less dangerous overall.</a:t>
            </a:r>
          </a:p>
          <a:p>
            <a:pPr>
              <a:buFont typeface="+mj-lt"/>
              <a:buAutoNum type="arabicPeriod"/>
            </a:pPr>
            <a:r>
              <a:rPr lang="en-GB" b="1" dirty="0">
                <a:solidFill>
                  <a:srgbClr val="000000"/>
                </a:solidFill>
                <a:effectLst/>
                <a:latin typeface="Verdana" panose="020B0604030504040204" pitchFamily="34" charset="0"/>
                <a:ea typeface="Verdana" panose="020B0604030504040204" pitchFamily="34" charset="0"/>
              </a:rPr>
              <a:t>Gamma (</a:t>
            </a:r>
            <a:r>
              <a:rPr lang="el-GR" b="1" dirty="0">
                <a:solidFill>
                  <a:srgbClr val="000000"/>
                </a:solidFill>
                <a:effectLst/>
                <a:latin typeface="Verdana" panose="020B0604030504040204" pitchFamily="34" charset="0"/>
                <a:ea typeface="Verdana" panose="020B0604030504040204" pitchFamily="34" charset="0"/>
              </a:rPr>
              <a:t>γ) </a:t>
            </a:r>
            <a:r>
              <a:rPr lang="en-GB" b="1" dirty="0">
                <a:solidFill>
                  <a:srgbClr val="000000"/>
                </a:solidFill>
                <a:effectLst/>
                <a:latin typeface="Verdana" panose="020B0604030504040204" pitchFamily="34" charset="0"/>
                <a:ea typeface="Verdana" panose="020B0604030504040204" pitchFamily="34" charset="0"/>
              </a:rPr>
              <a:t>Radiation:</a:t>
            </a:r>
            <a:endParaRPr lang="en-GB" dirty="0">
              <a:solidFill>
                <a:srgbClr val="000000"/>
              </a:solidFill>
              <a:effectLst/>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GB" dirty="0">
                <a:solidFill>
                  <a:srgbClr val="000000"/>
                </a:solidFill>
                <a:effectLst/>
                <a:latin typeface="Verdana" panose="020B0604030504040204" pitchFamily="34" charset="0"/>
                <a:ea typeface="Verdana" panose="020B0604030504040204" pitchFamily="34" charset="0"/>
              </a:rPr>
              <a:t>High-energy rays with no mass.</a:t>
            </a:r>
          </a:p>
          <a:p>
            <a:pPr marL="742950" lvl="1" indent="-285750">
              <a:buFont typeface="Arial" panose="020B0604020202020204" pitchFamily="34" charset="0"/>
              <a:buChar char="•"/>
            </a:pPr>
            <a:r>
              <a:rPr lang="en-GB" dirty="0">
                <a:solidFill>
                  <a:srgbClr val="000000"/>
                </a:solidFill>
                <a:effectLst/>
                <a:latin typeface="Verdana" panose="020B0604030504040204" pitchFamily="34" charset="0"/>
                <a:ea typeface="Verdana" panose="020B0604030504040204" pitchFamily="34" charset="0"/>
              </a:rPr>
              <a:t>Poorly shielded; dense materials (metals, concrete) are needed for protection</a:t>
            </a:r>
            <a:r>
              <a:rPr lang="en-GB" sz="1050" dirty="0">
                <a:solidFill>
                  <a:srgbClr val="000000"/>
                </a:solidFill>
                <a:effectLst/>
                <a:latin typeface="Aptos"/>
              </a:rPr>
              <a:t>.</a:t>
            </a:r>
          </a:p>
        </p:txBody>
      </p:sp>
      <p:pic>
        <p:nvPicPr>
          <p:cNvPr id="3" name="Picture 2">
            <a:extLst>
              <a:ext uri="{FF2B5EF4-FFF2-40B4-BE49-F238E27FC236}">
                <a16:creationId xmlns:a16="http://schemas.microsoft.com/office/drawing/2014/main" id="{ACF19804-74B1-164A-B5DC-C19EEB11B09A}"/>
              </a:ext>
            </a:extLst>
          </p:cNvPr>
          <p:cNvPicPr>
            <a:picLocks noChangeAspect="1"/>
          </p:cNvPicPr>
          <p:nvPr/>
        </p:nvPicPr>
        <p:blipFill>
          <a:blip r:embed="rId4"/>
          <a:srcRect b="9497"/>
          <a:stretch/>
        </p:blipFill>
        <p:spPr>
          <a:xfrm>
            <a:off x="6716170" y="2297618"/>
            <a:ext cx="4543425" cy="2413721"/>
          </a:xfrm>
          <a:prstGeom prst="rect">
            <a:avLst/>
          </a:prstGeom>
        </p:spPr>
      </p:pic>
    </p:spTree>
    <p:extLst>
      <p:ext uri="{BB962C8B-B14F-4D97-AF65-F5344CB8AC3E}">
        <p14:creationId xmlns:p14="http://schemas.microsoft.com/office/powerpoint/2010/main" val="4178938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FA3E969-E917-5372-55D8-5672C9D8FF0A}"/>
            </a:ext>
          </a:extLst>
        </p:cNvPr>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517CA020-EFF0-4EB8-1A2E-ACC7EC83E0C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BB71B97-76B3-3F6D-373D-9EF685944860}"/>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1">
            <a:extLst>
              <a:ext uri="{FF2B5EF4-FFF2-40B4-BE49-F238E27FC236}">
                <a16:creationId xmlns:a16="http://schemas.microsoft.com/office/drawing/2014/main" id="{D147FDD6-B71F-FD7C-7B9C-5460418F8FA3}"/>
              </a:ext>
            </a:extLst>
          </p:cNvPr>
          <p:cNvSpPr>
            <a:spLocks noGrp="1" noChangeArrowheads="1"/>
          </p:cNvSpPr>
          <p:nvPr>
            <p:ph type="ctrTitle"/>
          </p:nvPr>
        </p:nvSpPr>
        <p:spPr bwMode="auto">
          <a:xfrm>
            <a:off x="1222442" y="1065627"/>
            <a:ext cx="97471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 Types of Radiation</a:t>
            </a:r>
            <a:endParaRPr kumimoji="0" lang="en-US" altLang="en-US" sz="3600" b="1"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FD5A3FA1-2719-6EF1-BB4B-280159A3B9D3}"/>
              </a:ext>
            </a:extLst>
          </p:cNvPr>
          <p:cNvPicPr>
            <a:picLocks noChangeAspect="1"/>
          </p:cNvPicPr>
          <p:nvPr/>
        </p:nvPicPr>
        <p:blipFill>
          <a:blip r:embed="rId4"/>
          <a:stretch>
            <a:fillRect/>
          </a:stretch>
        </p:blipFill>
        <p:spPr>
          <a:xfrm>
            <a:off x="1701435" y="2252868"/>
            <a:ext cx="8789130" cy="3233532"/>
          </a:xfrm>
          <a:prstGeom prst="rect">
            <a:avLst/>
          </a:prstGeom>
        </p:spPr>
      </p:pic>
    </p:spTree>
    <p:extLst>
      <p:ext uri="{BB962C8B-B14F-4D97-AF65-F5344CB8AC3E}">
        <p14:creationId xmlns:p14="http://schemas.microsoft.com/office/powerpoint/2010/main" val="2115542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198" y="2740093"/>
            <a:ext cx="10515600" cy="2429205"/>
          </a:xfrm>
        </p:spPr>
        <p:txBody>
          <a:bodyPr anchor="t">
            <a:noAutofit/>
          </a:bodyPr>
          <a:lstStyle/>
          <a:p>
            <a:pPr>
              <a:lnSpc>
                <a:spcPct val="120000"/>
              </a:lnSpc>
            </a:pPr>
            <a:r>
              <a:rPr lang="en-US" sz="6100" b="1" spc="-300" dirty="0">
                <a:latin typeface="Verdana" panose="020B0604030504040204" pitchFamily="34" charset="0"/>
                <a:ea typeface="Verdana" panose="020B0604030504040204" pitchFamily="34" charset="0"/>
              </a:rPr>
              <a:t>The Winner Takes It All</a:t>
            </a:r>
            <a:br>
              <a:rPr lang="en-US" sz="6100" b="1" dirty="0">
                <a:latin typeface="Verdana" panose="020B0604030504040204" pitchFamily="34" charset="0"/>
                <a:ea typeface="Verdana" panose="020B0604030504040204" pitchFamily="34" charset="0"/>
              </a:rPr>
            </a:br>
            <a:r>
              <a:rPr lang="en-US" sz="6100" b="1" spc="-150" dirty="0">
                <a:latin typeface="Verdana" panose="020B0604030504040204" pitchFamily="34" charset="0"/>
                <a:ea typeface="Verdana" panose="020B0604030504040204" pitchFamily="34" charset="0"/>
              </a:rPr>
              <a:t>(Game 1)</a:t>
            </a:r>
          </a:p>
        </p:txBody>
      </p:sp>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descr="A picture containing icon&#10;&#10;Description automatically generated">
            <a:extLst>
              <a:ext uri="{FF2B5EF4-FFF2-40B4-BE49-F238E27FC236}">
                <a16:creationId xmlns:a16="http://schemas.microsoft.com/office/drawing/2014/main" id="{3BE652F5-999C-D058-89A3-72EEBEDA47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505"/>
          <a:stretch/>
        </p:blipFill>
        <p:spPr>
          <a:xfrm>
            <a:off x="5184636" y="815506"/>
            <a:ext cx="1822725" cy="1747942"/>
          </a:xfrm>
          <a:prstGeom prst="rect">
            <a:avLst/>
          </a:prstGeom>
        </p:spPr>
      </p:pic>
    </p:spTree>
    <p:extLst>
      <p:ext uri="{BB962C8B-B14F-4D97-AF65-F5344CB8AC3E}">
        <p14:creationId xmlns:p14="http://schemas.microsoft.com/office/powerpoint/2010/main" val="423586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3946A3AA-D903-E2EF-C287-763D59A4E9EB}"/>
              </a:ext>
            </a:extLst>
          </p:cNvPr>
          <p:cNvSpPr>
            <a:spLocks noGrp="1"/>
          </p:cNvSpPr>
          <p:nvPr>
            <p:ph type="ctrTitle"/>
          </p:nvPr>
        </p:nvSpPr>
        <p:spPr>
          <a:xfrm>
            <a:off x="1025767" y="715110"/>
            <a:ext cx="3405556" cy="713152"/>
          </a:xfrm>
        </p:spPr>
        <p:txBody>
          <a:bodyPr anchor="t">
            <a:noAutofit/>
          </a:bodyPr>
          <a:lstStyle/>
          <a:p>
            <a:pPr algn="l">
              <a:lnSpc>
                <a:spcPct val="120000"/>
              </a:lnSpc>
            </a:pPr>
            <a:r>
              <a:rPr lang="en-US" sz="3600" b="1" spc="-150" dirty="0">
                <a:latin typeface="Verdana" panose="020B0604030504040204" pitchFamily="34" charset="0"/>
                <a:ea typeface="Verdana" panose="020B0604030504040204" pitchFamily="34" charset="0"/>
              </a:rPr>
              <a:t>How to play:</a:t>
            </a:r>
            <a:endParaRPr lang="en-US" sz="3600" b="1"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C0A13878-1705-C3AA-8C43-B0317E10D506}"/>
              </a:ext>
            </a:extLst>
          </p:cNvPr>
          <p:cNvSpPr txBox="1"/>
          <p:nvPr/>
        </p:nvSpPr>
        <p:spPr>
          <a:xfrm>
            <a:off x="1025767" y="1560778"/>
            <a:ext cx="10037152" cy="1442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lnSpc>
                <a:spcPct val="110000"/>
              </a:lnSpc>
              <a:buFont typeface="Arial" panose="020B0604020202020204" pitchFamily="34" charset="0"/>
              <a:buChar char="•"/>
            </a:pPr>
            <a:r>
              <a:rPr lang="en-US" sz="2400" dirty="0">
                <a:latin typeface="Verdana" panose="020B0604030504040204" pitchFamily="34" charset="0"/>
                <a:ea typeface="Verdana" panose="020B0604030504040204" pitchFamily="34" charset="0"/>
              </a:rPr>
              <a:t>In groups of 2-5, s</a:t>
            </a:r>
            <a:r>
              <a:rPr lang="en-US" sz="2400" b="0" i="0" u="none" strike="noStrike" baseline="0" dirty="0">
                <a:latin typeface="Verdana" panose="020B0604030504040204" pitchFamily="34" charset="0"/>
                <a:ea typeface="Verdana" panose="020B0604030504040204" pitchFamily="34" charset="0"/>
              </a:rPr>
              <a:t>huffle and deal the radionuclide cards face down equally between players.</a:t>
            </a:r>
          </a:p>
          <a:p>
            <a:pPr algn="l">
              <a:lnSpc>
                <a:spcPct val="110000"/>
              </a:lnSpc>
            </a:pPr>
            <a:endParaRPr lang="en-US" sz="1000" b="0" i="0" u="none" strike="noStrike" baseline="0" dirty="0">
              <a:latin typeface="Verdana" panose="020B0604030504040204" pitchFamily="34" charset="0"/>
              <a:ea typeface="Verdana" panose="020B0604030504040204" pitchFamily="34" charset="0"/>
            </a:endParaRPr>
          </a:p>
          <a:p>
            <a:pPr marL="342900" indent="-342900" algn="l">
              <a:lnSpc>
                <a:spcPct val="110000"/>
              </a:lnSpc>
              <a:buFont typeface="Arial" panose="020B0604020202020204" pitchFamily="34" charset="0"/>
              <a:buChar char="•"/>
            </a:pPr>
            <a:r>
              <a:rPr lang="en-US" sz="2400" b="0" i="0" u="none" strike="noStrike" baseline="0" dirty="0">
                <a:latin typeface="Verdana" panose="020B0604030504040204" pitchFamily="34" charset="0"/>
                <a:ea typeface="Verdana" panose="020B0604030504040204" pitchFamily="34" charset="0"/>
              </a:rPr>
              <a:t>Players pick up their cards and look at their top cards only.</a:t>
            </a:r>
          </a:p>
        </p:txBody>
      </p:sp>
      <p:pic>
        <p:nvPicPr>
          <p:cNvPr id="13" name="Picture 12" descr="A table with cards on it&#10;&#10;Description automatically generated">
            <a:extLst>
              <a:ext uri="{FF2B5EF4-FFF2-40B4-BE49-F238E27FC236}">
                <a16:creationId xmlns:a16="http://schemas.microsoft.com/office/drawing/2014/main" id="{3CFDE33F-9471-3938-79FC-2FEB2D1462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4057" y="3081930"/>
            <a:ext cx="8103886" cy="3060960"/>
          </a:xfrm>
          <a:prstGeom prst="rect">
            <a:avLst/>
          </a:prstGeom>
        </p:spPr>
      </p:pic>
    </p:spTree>
    <p:extLst>
      <p:ext uri="{BB962C8B-B14F-4D97-AF65-F5344CB8AC3E}">
        <p14:creationId xmlns:p14="http://schemas.microsoft.com/office/powerpoint/2010/main" val="17478002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TotalTime>
  <Words>3236</Words>
  <Application>Microsoft Office PowerPoint</Application>
  <PresentationFormat>Widescreen</PresentationFormat>
  <Paragraphs>410</Paragraphs>
  <Slides>50</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*Tahoma-4585-Identity-H</vt:lpstr>
      <vt:lpstr>*Tahoma-Identity-H</vt:lpstr>
      <vt:lpstr>Aptos</vt:lpstr>
      <vt:lpstr>Arial</vt:lpstr>
      <vt:lpstr>Calibri</vt:lpstr>
      <vt:lpstr>Calibri Light</vt:lpstr>
      <vt:lpstr>Verdana</vt:lpstr>
      <vt:lpstr>office theme</vt:lpstr>
      <vt:lpstr>PowerPoint Presentation</vt:lpstr>
      <vt:lpstr>PowerPoint Presentation</vt:lpstr>
      <vt:lpstr>PowerPoint Presentation</vt:lpstr>
      <vt:lpstr>Understanding Radiation and Its Applications</vt:lpstr>
      <vt:lpstr> What is Radiation?</vt:lpstr>
      <vt:lpstr> Types of Radiation</vt:lpstr>
      <vt:lpstr> Types of Radiation</vt:lpstr>
      <vt:lpstr>The Winner Takes It All (Game 1)</vt:lpstr>
      <vt:lpstr>How to play:</vt:lpstr>
      <vt:lpstr>How to play:</vt:lpstr>
      <vt:lpstr>How to play:</vt:lpstr>
      <vt:lpstr>How to play: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Household Questions</vt:lpstr>
      <vt:lpstr>Smoke detectors work by a radionuclide emitting particles which ionise the air.   Which is the best radionuclide to use for this purpose and why? </vt:lpstr>
      <vt:lpstr>PowerPoint Presentation</vt:lpstr>
      <vt:lpstr>Certain radionuclides release particles during decay, triggering a chemical reaction upon contact with other materials that creates a ‘glow’. This reaction is known as radioluminescence.   You are travelling on a research expedition to the Arctic Circle in winter where it is dark 22 hours of the day. You require a compass that can be read easily, which radionuclide would you use for this purpose and why?</vt:lpstr>
      <vt:lpstr>PowerPoint Presentation</vt:lpstr>
      <vt:lpstr>Food irradiation is the process of exposing foodstuffs to gamma rays to kill bacteria that can cause food-borne disease, and to increase shelf-life.   Which radionuclide would you use for this purpose and why? </vt:lpstr>
      <vt:lpstr>PowerPoint Presentation</vt:lpstr>
      <vt:lpstr>Medicine Questions</vt:lpstr>
      <vt:lpstr>Diagnostic techniques in nuclear medicine use radiopharmaceuticals (or radiotracers) which emit particles or rays from within the body.   These tracers are generally short-lived isotopes, and their emissions are detected by the imaging device.  A patient needs to have the gas exchange in their lungs investigated, which radionuclide would you use for these investigations and why? </vt:lpstr>
      <vt:lpstr>PowerPoint Presentation</vt:lpstr>
      <vt:lpstr>Nuclear medicine is also used for therapeutic purposes.   Which radionuclide would you use to treat a cancerous tumour affecting the thyroid gland?   Please explain your choice! </vt:lpstr>
      <vt:lpstr>PowerPoint Presentation</vt:lpstr>
      <vt:lpstr>Nuclear Power Questions</vt:lpstr>
      <vt:lpstr>Nuclear power is particularly suitable for vessels which need to be at sea for long periods without refuelling, or for powerful submarine propulsion.   Which radionuclide would you chose to power a submarine and why?</vt:lpstr>
      <vt:lpstr>PowerPoint Presentation</vt:lpstr>
      <vt:lpstr>Radioisotope Thermoelectric Generators (RTGs) have been used as an electricity source in spacecraft since 1961 due to their high decay heat and short range of particle emissions.    You are in charge of selecting an appropriate radionuclide to power a 50-year satellite Mars mission, which radionuclide do you choose to power your satellite and why? </vt:lpstr>
      <vt:lpstr>PowerPoint Presentation</vt:lpstr>
      <vt:lpstr>Science Questions</vt:lpstr>
      <vt:lpstr>Efficient use of fertilisers is a concern to both developing and developed countries.   Fertilisers 'labelled' with a particular isotope provides a means of finding out how much is taken up by the plant and how much is lost into the environment.   Which radionuclide would you use for this purpose and why?</vt:lpstr>
      <vt:lpstr>PowerPoint Presentation</vt:lpstr>
      <vt:lpstr>Radioisotopes can be used to accurately measure the thickness of many different sheet materials.   They measure the amount of radiation from a source which has been absorbed in materials.   Which radionuclide would you use to measure the thickness of an extruded metal pipe, why did you choose this radionuclide?</vt:lpstr>
      <vt:lpstr>PowerPoint Presentation</vt:lpstr>
      <vt:lpstr>Bonus Round!</vt:lpstr>
      <vt:lpstr>Analysing naturally-occurring radioisotopes is important for determining the age of rocks and other materials that are of interest to geologists, anthropologists, and archaeologists, among others.   A historian thinks the wooden beams in an old house were made in the early Tudor period (about 500 years ago). Which radionuclide would you use to check the age of the wood, and therefore the age of the house?</vt:lpstr>
      <vt:lpstr>PowerPoint Presentation</vt:lpstr>
      <vt:lpstr>With any therapeutic procedure, the aim is to confine the radiation to well-defined target volumes of the patient.   There are several radionuclides that are used for the relief of cancer-induced bone pain.  Which radionuclides would you use to target cancerous growths in the bone and why?</vt:lpstr>
      <vt:lpstr>PowerPoint Presentation</vt:lpstr>
      <vt:lpstr>Advanced Gas-cooled Reactors (AGRs) are the second generation of British gas-cooled reactors.   These reactors, like other nuclear technology, use the energy released by splitting atoms of certain elements.   Which is the best radionuclide to use as a fuel for an AGR and why?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Hemming</dc:creator>
  <cp:lastModifiedBy>Lu, Sarah Elizabeth</cp:lastModifiedBy>
  <cp:revision>245</cp:revision>
  <dcterms:created xsi:type="dcterms:W3CDTF">2022-12-20T08:12:17Z</dcterms:created>
  <dcterms:modified xsi:type="dcterms:W3CDTF">2025-01-17T14:42:43Z</dcterms:modified>
</cp:coreProperties>
</file>