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54.xml" ContentType="application/vnd.openxmlformats-officedocument.presentationml.notesSlide+xml"/>
  <Override PartName="/ppt/notesSlides/notesSlide46.xml" ContentType="application/vnd.openxmlformats-officedocument.presentationml.notesSlide+xml"/>
  <Override PartName="/ppt/notesSlides/notesSlide43.xml" ContentType="application/vnd.openxmlformats-officedocument.presentationml.notesSlide+xml"/>
  <Override PartName="/ppt/notesSlides/notesSlide60.xml" ContentType="application/vnd.openxmlformats-officedocument.presentationml.notesSlide+xml"/>
  <Override PartName="/ppt/notesSlides/notesSlide37.xml" ContentType="application/vnd.openxmlformats-officedocument.presentationml.notesSlide+xml"/>
  <Override PartName="/ppt/notesSlides/notesSlide34.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47.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26.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33.xml" ContentType="application/vnd.openxmlformats-officedocument.presentationml.notesSlide+xml"/>
  <Override PartName="/ppt/notesSlides/notesSlide36.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_rels/notesSlide59.xml.rels" ContentType="application/vnd.openxmlformats-package.relationships+xml"/>
  <Override PartName="/ppt/notesSlides/_rels/notesSlide57.xml.rels" ContentType="application/vnd.openxmlformats-package.relationships+xml"/>
  <Override PartName="/ppt/notesSlides/_rels/notesSlide46.xml.rels" ContentType="application/vnd.openxmlformats-package.relationships+xml"/>
  <Override PartName="/ppt/notesSlides/_rels/notesSlide36.xml.rels" ContentType="application/vnd.openxmlformats-package.relationships+xml"/>
  <Override PartName="/ppt/notesSlides/_rels/notesSlide33.xml.rels" ContentType="application/vnd.openxmlformats-package.relationships+xml"/>
  <Override PartName="/ppt/notesSlides/_rels/notesSlide32.xml.rels" ContentType="application/vnd.openxmlformats-package.relationships+xml"/>
  <Override PartName="/ppt/notesSlides/_rels/notesSlide47.xml.rels" ContentType="application/vnd.openxmlformats-package.relationships+xml"/>
  <Override PartName="/ppt/notesSlides/_rels/notesSlide43.xml.rels" ContentType="application/vnd.openxmlformats-package.relationships+xml"/>
  <Override PartName="/ppt/notesSlides/_rels/notesSlide26.xml.rels" ContentType="application/vnd.openxmlformats-package.relationships+xml"/>
  <Override PartName="/ppt/notesSlides/_rels/notesSlide25.xml.rels" ContentType="application/vnd.openxmlformats-package.relationships+xml"/>
  <Override PartName="/ppt/notesSlides/_rels/notesSlide29.xml.rels" ContentType="application/vnd.openxmlformats-package.relationships+xml"/>
  <Override PartName="/ppt/notesSlides/_rels/notesSlide23.xml.rels" ContentType="application/vnd.openxmlformats-package.relationships+xml"/>
  <Override PartName="/ppt/notesSlides/_rels/notesSlide37.xml.rels" ContentType="application/vnd.openxmlformats-package.relationships+xml"/>
  <Override PartName="/ppt/notesSlides/_rels/notesSlide54.xml.rels" ContentType="application/vnd.openxmlformats-package.relationships+xml"/>
  <Override PartName="/ppt/notesSlides/_rels/notesSlide20.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5.xml.rels" ContentType="application/vnd.openxmlformats-package.relationships+xml"/>
  <Override PartName="/ppt/notesSlides/_rels/notesSlide13.xml.rels" ContentType="application/vnd.openxmlformats-package.relationships+xml"/>
  <Override PartName="/ppt/notesSlides/_rels/notesSlide12.xml.rels" ContentType="application/vnd.openxmlformats-package.relationships+xml"/>
  <Override PartName="/ppt/notesSlides/_rels/notesSlide21.xml.rels" ContentType="application/vnd.openxmlformats-package.relationships+xml"/>
  <Override PartName="/ppt/notesSlides/_rels/notesSlide14.xml.rels" ContentType="application/vnd.openxmlformats-package.relationships+xml"/>
  <Override PartName="/ppt/notesSlides/_rels/notesSlide19.xml.rels" ContentType="application/vnd.openxmlformats-package.relationships+xml"/>
  <Override PartName="/ppt/notesSlides/_rels/notesSlide11.xml.rels" ContentType="application/vnd.openxmlformats-package.relationships+xml"/>
  <Override PartName="/ppt/notesSlides/_rels/notesSlide10.xml.rels" ContentType="application/vnd.openxmlformats-package.relationships+xml"/>
  <Override PartName="/ppt/notesSlides/_rels/notesSlide8.xml.rels" ContentType="application/vnd.openxmlformats-package.relationships+xml"/>
  <Override PartName="/ppt/notesSlides/_rels/notesSlide31.xml.rels" ContentType="application/vnd.openxmlformats-package.relationships+xml"/>
  <Override PartName="/ppt/notesSlides/_rels/notesSlide34.xml.rels" ContentType="application/vnd.openxmlformats-package.relationships+xml"/>
  <Override PartName="/ppt/notesSlides/_rels/notesSlide27.xml.rels" ContentType="application/vnd.openxmlformats-package.relationships+xml"/>
  <Override PartName="/ppt/notesSlides/_rels/notesSlide7.xml.rels" ContentType="application/vnd.openxmlformats-package.relationships+xml"/>
  <Override PartName="/ppt/notesSlides/_rels/notesSlide60.xml.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9.xml.rels" ContentType="application/vnd.openxmlformats-package.relationships+xml"/>
  <Override PartName="/ppt/notesSlides/_rels/notesSlide4.xml.rels" ContentType="application/vnd.openxmlformats-package.relationships+xml"/>
  <Override PartName="/ppt/notesSlides/_rels/notesSlide18.xml.rels" ContentType="application/vnd.openxmlformats-package.relationships+xml"/>
  <Override PartName="/ppt/notesSlides/_rels/notesSlide24.xml.rels" ContentType="application/vnd.openxmlformats-package.relationships+xml"/>
  <Override PartName="/ppt/notesSlides/_rels/notesSlide58.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59.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27.xml" ContentType="application/vnd.openxmlformats-officedocument.presentationml.notesSlide+xml"/>
  <Override PartName="/ppt/slides/slide55.xml" ContentType="application/vnd.openxmlformats-officedocument.presentationml.slide+xml"/>
  <Override PartName="/ppt/slides/slide54.xml" ContentType="application/vnd.openxmlformats-officedocument.presentationml.slide+xml"/>
  <Override PartName="/ppt/slides/slide58.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51.xml" ContentType="application/vnd.openxmlformats-officedocument.presentationml.slide+xml"/>
  <Override PartName="/ppt/slides/slide46.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61.xml" ContentType="application/vnd.openxmlformats-officedocument.presentationml.slide+xml"/>
  <Override PartName="/ppt/slides/slide33.xml" ContentType="application/vnd.openxmlformats-officedocument.presentationml.slide+xml"/>
  <Override PartName="/ppt/slides/_rels/slide60.xml.rels" ContentType="application/vnd.openxmlformats-package.relationships+xml"/>
  <Override PartName="/ppt/slides/_rels/slide59.xml.rels" ContentType="application/vnd.openxmlformats-package.relationships+xml"/>
  <Override PartName="/ppt/slides/_rels/slide57.xml.rels" ContentType="application/vnd.openxmlformats-package.relationships+xml"/>
  <Override PartName="/ppt/slides/_rels/slide56.xml.rels" ContentType="application/vnd.openxmlformats-package.relationships+xml"/>
  <Override PartName="/ppt/slides/_rels/slide54.xml.rels" ContentType="application/vnd.openxmlformats-package.relationships+xml"/>
  <Override PartName="/ppt/slides/_rels/slide53.xml.rels" ContentType="application/vnd.openxmlformats-package.relationships+xml"/>
  <Override PartName="/ppt/slides/_rels/slide52.xml.rels" ContentType="application/vnd.openxmlformats-package.relationships+xml"/>
  <Override PartName="/ppt/slides/_rels/slide49.xml.rels" ContentType="application/vnd.openxmlformats-package.relationships+xml"/>
  <Override PartName="/ppt/slides/_rels/slide47.xml.rels" ContentType="application/vnd.openxmlformats-package.relationships+xml"/>
  <Override PartName="/ppt/slides/_rels/slide44.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50.xml.rels" ContentType="application/vnd.openxmlformats-package.relationships+xml"/>
  <Override PartName="/ppt/slides/_rels/slide36.xml.rels" ContentType="application/vnd.openxmlformats-package.relationships+xml"/>
  <Override PartName="/ppt/slides/_rels/slide38.xml.rels" ContentType="application/vnd.openxmlformats-package.relationships+xml"/>
  <Override PartName="/ppt/slides/_rels/slide35.xml.rels" ContentType="application/vnd.openxmlformats-package.relationships+xml"/>
  <Override PartName="/ppt/slides/_rels/slide32.xml.rels" ContentType="application/vnd.openxmlformats-package.relationships+xml"/>
  <Override PartName="/ppt/slides/_rels/slide51.xml.rels" ContentType="application/vnd.openxmlformats-package.relationships+xml"/>
  <Override PartName="/ppt/slides/_rels/slide29.xml.rels" ContentType="application/vnd.openxmlformats-package.relationships+xml"/>
  <Override PartName="/ppt/slides/_rels/slide61.xml.rels" ContentType="application/vnd.openxmlformats-package.relationships+xml"/>
  <Override PartName="/ppt/slides/_rels/slide24.xml.rels" ContentType="application/vnd.openxmlformats-package.relationships+xml"/>
  <Override PartName="/ppt/slides/_rels/slide31.xml.rels" ContentType="application/vnd.openxmlformats-package.relationships+xml"/>
  <Override PartName="/ppt/slides/_rels/slide28.xml.rels" ContentType="application/vnd.openxmlformats-package.relationships+xml"/>
  <Override PartName="/ppt/slides/_rels/slide23.xml.rels" ContentType="application/vnd.openxmlformats-package.relationships+xml"/>
  <Override PartName="/ppt/slides/_rels/slide26.xml.rels" ContentType="application/vnd.openxmlformats-package.relationships+xml"/>
  <Override PartName="/ppt/slides/_rels/slide48.xml.rels" ContentType="application/vnd.openxmlformats-package.relationships+xml"/>
  <Override PartName="/ppt/slides/_rels/slide21.xml.rels" ContentType="application/vnd.openxmlformats-package.relationships+xml"/>
  <Override PartName="/ppt/slides/_rels/slide46.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4.xml.rels" ContentType="application/vnd.openxmlformats-package.relationships+xml"/>
  <Override PartName="/ppt/slides/_rels/slide25.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7.xml.rels" ContentType="application/vnd.openxmlformats-package.relationships+xml"/>
  <Override PartName="/ppt/slides/_rels/slide15.xml.rels" ContentType="application/vnd.openxmlformats-package.relationships+xml"/>
  <Override PartName="/ppt/slides/_rels/slide20.xml.rels" ContentType="application/vnd.openxmlformats-package.relationships+xml"/>
  <Override PartName="/ppt/slides/_rels/slide30.xml.rels" ContentType="application/vnd.openxmlformats-package.relationships+xml"/>
  <Override PartName="/ppt/slides/_rels/slide45.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16.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58.xml.rels" ContentType="application/vnd.openxmlformats-package.relationships+xml"/>
  <Override PartName="/ppt/slides/_rels/slide7.xml.rels" ContentType="application/vnd.openxmlformats-package.relationships+xml"/>
  <Override PartName="/ppt/slides/_rels/slide5.xml.rels" ContentType="application/vnd.openxmlformats-package.relationships+xml"/>
  <Override PartName="/ppt/slides/_rels/slide37.xml.rels" ContentType="application/vnd.openxmlformats-package.relationships+xml"/>
  <Override PartName="/ppt/slides/_rels/slide4.xml.rels" ContentType="application/vnd.openxmlformats-package.relationships+xml"/>
  <Override PartName="/ppt/slides/_rels/slide17.xml.rels" ContentType="application/vnd.openxmlformats-package.relationships+xml"/>
  <Override PartName="/ppt/slides/_rels/slide43.xml.rels" ContentType="application/vnd.openxmlformats-package.relationships+xml"/>
  <Override PartName="/ppt/slides/_rels/slide3.xml.rels" ContentType="application/vnd.openxmlformats-package.relationships+xml"/>
  <Override PartName="/ppt/slides/_rels/slide33.xml.rels" ContentType="application/vnd.openxmlformats-package.relationships+xml"/>
  <Override PartName="/ppt/slides/_rels/slide6.xml.rels" ContentType="application/vnd.openxmlformats-package.relationships+xml"/>
  <Override PartName="/ppt/slides/_rels/slide55.xml.rels" ContentType="application/vnd.openxmlformats-package.relationships+xml"/>
  <Override PartName="/ppt/slides/_rels/slide34.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32.xml" ContentType="application/vnd.openxmlformats-officedocument.presentationml.slide+xml"/>
  <Override PartName="/ppt/slides/slide59.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45.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57.xml" ContentType="application/vnd.openxmlformats-officedocument.presentationml.slide+xml"/>
  <Override PartName="/ppt/slides/slide40.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52.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53.xml" ContentType="application/vnd.openxmlformats-officedocument.presentationml.slide+xml"/>
  <Override PartName="/ppt/slides/slide28.xml" ContentType="application/vnd.openxmlformats-officedocument.presentationml.slide+xml"/>
  <Override PartName="/ppt/slides/slide10.xml" ContentType="application/vnd.openxmlformats-officedocument.presentationml.slide+xml"/>
  <Override PartName="/ppt/slides/slide60.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4.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3.xml.rels" ContentType="application/vnd.openxmlformats-package.relationships+xml"/>
  <Override PartName="/ppt/slideLayouts/_rels/slideLayout6.xml.rels" ContentType="application/vnd.openxmlformats-package.relationships+xml"/>
  <Override PartName="/ppt/slideLayouts/_rels/slideLayout2.xml.rels" ContentType="application/vnd.openxmlformats-package.relationships+xml"/>
  <Override PartName="/ppt/slideLayouts/_rels/slideLayout12.xml.rels" ContentType="application/vnd.openxmlformats-package.relationships+xml"/>
  <Override PartName="/ppt/slideLayouts/_rels/slideLayout1.xml.rels" ContentType="application/vnd.openxmlformats-package.relationships+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media/image43.png" ContentType="image/png"/>
  <Override PartName="/ppt/media/image41.png" ContentType="image/png"/>
  <Override PartName="/ppt/media/image36.png" ContentType="image/png"/>
  <Override PartName="/ppt/media/image34.png" ContentType="image/png"/>
  <Override PartName="/ppt/media/image32.png" ContentType="image/png"/>
  <Override PartName="/ppt/media/image45.png" ContentType="image/png"/>
  <Override PartName="/ppt/media/image44.png" ContentType="image/png"/>
  <Override PartName="/ppt/media/image30.png" ContentType="image/png"/>
  <Override PartName="/ppt/media/image27.png" ContentType="image/png"/>
  <Override PartName="/ppt/media/image40.png" ContentType="image/png"/>
  <Override PartName="/ppt/media/image26.jpeg" ContentType="image/jpeg"/>
  <Override PartName="/ppt/media/image29.png" ContentType="image/png"/>
  <Override PartName="/ppt/media/image38.png" ContentType="image/png"/>
  <Override PartName="/ppt/media/image33.png" ContentType="image/png"/>
  <Override PartName="/ppt/media/image25.png" ContentType="image/png"/>
  <Override PartName="/ppt/media/image28.png" ContentType="image/png"/>
  <Override PartName="/ppt/media/image24.jpeg" ContentType="image/jpeg"/>
  <Override PartName="/ppt/media/image21.png" ContentType="image/png"/>
  <Override PartName="/ppt/media/image20.png" ContentType="image/png"/>
  <Override PartName="/ppt/media/image15.png" ContentType="image/png"/>
  <Override PartName="/ppt/media/image16.png" ContentType="image/png"/>
  <Override PartName="/ppt/media/image17.png" ContentType="image/png"/>
  <Override PartName="/ppt/media/image14.png" ContentType="image/png"/>
  <Override PartName="/ppt/media/image23.jpeg" ContentType="image/jpeg"/>
  <Override PartName="/ppt/media/image46.png" ContentType="image/png"/>
  <Override PartName="/ppt/media/image13.png" ContentType="image/png"/>
  <Override PartName="/ppt/media/image39.png" ContentType="image/png"/>
  <Override PartName="/ppt/media/image35.png" ContentType="image/png"/>
  <Override PartName="/ppt/media/image12.png" ContentType="image/png"/>
  <Override PartName="/ppt/media/image10.png" ContentType="image/png"/>
  <Override PartName="/ppt/media/image9.gif" ContentType="image/gif"/>
  <Override PartName="/ppt/media/image37.png" ContentType="image/png"/>
  <Override PartName="/ppt/media/image8.jpeg" ContentType="image/jpeg"/>
  <Override PartName="/ppt/media/image22.png" ContentType="image/png"/>
  <Override PartName="/ppt/media/image31.png" ContentType="image/png"/>
  <Override PartName="/ppt/media/image18.png" ContentType="image/png"/>
  <Override PartName="/ppt/media/image7.png" ContentType="image/png"/>
  <Override PartName="/ppt/media/image42.png" ContentType="image/png"/>
  <Override PartName="/ppt/media/image4.wmf" ContentType="image/x-wmf"/>
  <Override PartName="/ppt/media/image6.jpeg" ContentType="image/jpeg"/>
  <Override PartName="/ppt/media/image3.png" ContentType="image/png"/>
  <Override PartName="/ppt/media/image19.png" ContentType="image/png"/>
  <Override PartName="/ppt/media/image5.jpeg" ContentType="image/jpeg"/>
  <Override PartName="/ppt/media/image2.png" ContentType="image/png"/>
  <Override PartName="/ppt/media/image11.png" ContentType="image/png"/>
  <Override PartName="/ppt/media/image1.png" ContentType="image/png"/>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Click to edit the notes format</a:t>
            </a:r>
            <a:endParaRPr/>
          </a:p>
        </p:txBody>
      </p:sp>
      <p:sp>
        <p:nvSpPr>
          <p:cNvPr id="41" name="PlaceHolder 2"/>
          <p:cNvSpPr>
            <a:spLocks noGrp="1"/>
          </p:cNvSpPr>
          <p:nvPr>
            <p:ph type="hdr"/>
          </p:nvPr>
        </p:nvSpPr>
        <p:spPr>
          <a:xfrm>
            <a:off x="0" y="0"/>
            <a:ext cx="3280680" cy="534240"/>
          </a:xfrm>
          <a:prstGeom prst="rect">
            <a:avLst/>
          </a:prstGeom>
        </p:spPr>
        <p:txBody>
          <a:bodyPr lIns="0" rIns="0" tIns="0" bIns="0"/>
          <a:p>
            <a:r>
              <a:rPr lang="en-US" sz="1400">
                <a:latin typeface="Times New Roman"/>
              </a:rPr>
              <a:t>&lt;header&gt;</a:t>
            </a:r>
            <a:endParaRPr/>
          </a:p>
        </p:txBody>
      </p:sp>
      <p:sp>
        <p:nvSpPr>
          <p:cNvPr id="42" name="PlaceHolder 3"/>
          <p:cNvSpPr>
            <a:spLocks noGrp="1"/>
          </p:cNvSpPr>
          <p:nvPr>
            <p:ph type="dt"/>
          </p:nvPr>
        </p:nvSpPr>
        <p:spPr>
          <a:xfrm>
            <a:off x="4278960" y="0"/>
            <a:ext cx="3280680" cy="534240"/>
          </a:xfrm>
          <a:prstGeom prst="rect">
            <a:avLst/>
          </a:prstGeom>
        </p:spPr>
        <p:txBody>
          <a:bodyPr lIns="0" rIns="0" tIns="0" bIns="0"/>
          <a:p>
            <a:pPr algn="r"/>
            <a:r>
              <a:rPr lang="en-US" sz="1400">
                <a:latin typeface="Times New Roman"/>
              </a:rPr>
              <a:t>&lt;date/time&gt;</a:t>
            </a:r>
            <a:endParaRPr/>
          </a:p>
        </p:txBody>
      </p:sp>
      <p:sp>
        <p:nvSpPr>
          <p:cNvPr id="43" name="PlaceHolder 4"/>
          <p:cNvSpPr>
            <a:spLocks noGrp="1"/>
          </p:cNvSpPr>
          <p:nvPr>
            <p:ph type="ftr"/>
          </p:nvPr>
        </p:nvSpPr>
        <p:spPr>
          <a:xfrm>
            <a:off x="0" y="10157400"/>
            <a:ext cx="3280680" cy="534240"/>
          </a:xfrm>
          <a:prstGeom prst="rect">
            <a:avLst/>
          </a:prstGeom>
        </p:spPr>
        <p:txBody>
          <a:bodyPr lIns="0" rIns="0" tIns="0" bIns="0" anchor="b"/>
          <a:p>
            <a:r>
              <a:rPr lang="en-US" sz="1400">
                <a:latin typeface="Times New Roman"/>
              </a:rPr>
              <a:t>&lt;footer&gt;</a:t>
            </a:r>
            <a:endParaRPr/>
          </a:p>
        </p:txBody>
      </p:sp>
      <p:sp>
        <p:nvSpPr>
          <p:cNvPr id="44" name="PlaceHolder 5"/>
          <p:cNvSpPr>
            <a:spLocks noGrp="1"/>
          </p:cNvSpPr>
          <p:nvPr>
            <p:ph type="sldNum"/>
          </p:nvPr>
        </p:nvSpPr>
        <p:spPr>
          <a:xfrm>
            <a:off x="4278960" y="10157400"/>
            <a:ext cx="3280680" cy="534240"/>
          </a:xfrm>
          <a:prstGeom prst="rect">
            <a:avLst/>
          </a:prstGeom>
        </p:spPr>
        <p:txBody>
          <a:bodyPr lIns="0" rIns="0" tIns="0" bIns="0" anchor="b"/>
          <a:p>
            <a:pPr algn="r"/>
            <a:fld id="{DF20673D-058A-48C7-90F7-AFAD3D6BFDFE}" type="slidenum">
              <a:rPr lang="en-US" sz="1400">
                <a:latin typeface="Times New Roman"/>
              </a:rPr>
              <a:t>&lt;number&gt;</a:t>
            </a:fld>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54.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
</Relationships>
</file>

<file path=ppt/notesSlides/_rels/notesSlide57.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
</Relationships>
</file>

<file path=ppt/notesSlides/_rels/notesSlide58.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
</Relationships>
</file>

<file path=ppt/notesSlides/_rels/notesSlide59.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60.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4"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Lost person behavior stats can help, but are NOT enough.  Data quality issues, small sample size, overselling.  But is a good first bit of data to get started.</a:t>
            </a:r>
            <a:endParaRPr/>
          </a:p>
          <a:p>
            <a:endParaRPr/>
          </a:p>
          <a:p>
            <a:r>
              <a:rPr lang="en-US" sz="2000">
                <a:latin typeface="Arial"/>
              </a:rPr>
              <a:t>Local historical data even more valuable, need to have captured, archived, and accessible.</a:t>
            </a:r>
            <a:endParaRPr/>
          </a:p>
          <a:p>
            <a:endParaRPr/>
          </a:p>
          <a:p>
            <a:r>
              <a:rPr lang="en-US" sz="2000">
                <a:latin typeface="Arial"/>
              </a:rPr>
              <a:t>Bayesian networks:  way of relating connected random variables by probability, and method of updating relationships as “evidence” is accumulated.</a:t>
            </a:r>
            <a:endParaRPr/>
          </a:p>
          <a:p>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5"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For conditional probability, use “probability that I would detect an elephant in room 4 if there were one there.”  Very distinct from “probability that I will find an elephant in room 4.”</a:t>
            </a:r>
            <a:endParaRPr/>
          </a:p>
          <a:p>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6"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Lateral range:  distance from sensor's path at its closest approach.</a:t>
            </a:r>
            <a:endParaRPr/>
          </a:p>
          <a:p>
            <a:endParaRPr/>
          </a:p>
          <a:p>
            <a:r>
              <a:rPr lang="en-US" sz="2000">
                <a:latin typeface="Arial"/>
              </a:rPr>
              <a:t>Lateral range curve is not the probability of detecting the object when it is that far from the sensor – it is the cumulative probability of detection from all detection opportunities along the entire sensor path.</a:t>
            </a:r>
            <a:endParaRPr/>
          </a:p>
          <a:p>
            <a:endParaRPr/>
          </a:p>
          <a:p>
            <a:r>
              <a:rPr lang="en-US" sz="2000">
                <a:latin typeface="Arial"/>
              </a:rPr>
              <a:t>Knowing the lateral range curve and how the sensor is applied to the search area allows computation of POD.</a:t>
            </a:r>
            <a:endParaRPr/>
          </a:p>
          <a:p>
            <a:endParaRPr/>
          </a:p>
          <a:p>
            <a:r>
              <a:rPr lang="en-US" sz="2000">
                <a:latin typeface="Arial"/>
              </a:rPr>
              <a:t>We now go through two very different applications of the same detector to a given search area, and get two very different results.</a:t>
            </a:r>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7"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Light blue = 0% detection</a:t>
            </a:r>
            <a:endParaRPr/>
          </a:p>
          <a:p>
            <a:r>
              <a:rPr lang="en-US" sz="2000">
                <a:latin typeface="Arial"/>
              </a:rPr>
              <a:t>Dark blue = 100% detection</a:t>
            </a:r>
            <a:endParaRPr/>
          </a:p>
          <a:p>
            <a:endParaRPr/>
          </a:p>
          <a:p>
            <a:r>
              <a:rPr lang="en-US" sz="2000">
                <a:latin typeface="Arial"/>
              </a:rPr>
              <a:t>For definite detector, POD exactly equal to coverage</a:t>
            </a:r>
            <a:endParaRPr/>
          </a:p>
          <a:p>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8"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Perfect detector, perfect parallel track search: best possible POD vs. Coverage.</a:t>
            </a:r>
            <a:endParaRPr/>
          </a:p>
          <a:p>
            <a:endParaRPr/>
          </a:p>
          <a:p>
            <a:r>
              <a:rPr lang="en-US" sz="2000">
                <a:latin typeface="Arial"/>
              </a:rPr>
              <a:t>Random search:  Drop detector at random in search area.  Area swept is just sum of areas of circles around detector of diameter W.  Overlap counts in coverage, but doesn't improve POD.  Can compute average POD assuming detector can land anywhere.  Koopman did it, called it “Law of Random Search.”</a:t>
            </a:r>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9"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Random placement of these objects, not regular --- but not “random” in sense of just tossing them around.  Uniform distribution:  each square unit of area has equal number of objects in it.  6400 per square mile = 10 per acre, etc. any 1 acre has 10 in it.  </a:t>
            </a:r>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0"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n independent segments</a:t>
            </a:r>
            <a:endParaRPr/>
          </a:p>
          <a:p>
            <a:endParaRPr/>
          </a:p>
          <a:p>
            <a:r>
              <a:rPr lang="en-US" sz="2000">
                <a:latin typeface="Arial"/>
              </a:rPr>
              <a:t>POD is probability of finding *somewhere*</a:t>
            </a:r>
            <a:endParaRPr/>
          </a:p>
          <a:p>
            <a:endParaRPr/>
          </a:p>
          <a:p>
            <a:r>
              <a:rPr lang="en-US" sz="2000">
                <a:latin typeface="Arial"/>
              </a:rPr>
              <a:t>Either find somewhere, or miss everywhere.  Sum of the two probabilities must be one.</a:t>
            </a:r>
            <a:endParaRPr/>
          </a:p>
          <a:p>
            <a:endParaRPr/>
          </a:p>
          <a:p>
            <a:r>
              <a:rPr lang="en-US" sz="2000">
                <a:latin typeface="Arial"/>
              </a:rPr>
              <a:t>POD = 1 – probability of missing everywhere</a:t>
            </a:r>
            <a:endParaRPr/>
          </a:p>
          <a:p>
            <a:endParaRPr/>
          </a:p>
          <a:p>
            <a:r>
              <a:rPr lang="en-US" sz="2000">
                <a:latin typeface="Arial"/>
              </a:rPr>
              <a:t>because each segment independent, prob of missing everywhere is product of probability of missing in each segment.</a:t>
            </a:r>
            <a:endParaRPr/>
          </a:p>
          <a:p>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1"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POD(C=1) = 63%</a:t>
            </a:r>
            <a:endParaRPr/>
          </a:p>
          <a:p>
            <a:r>
              <a:rPr lang="en-US" sz="2000">
                <a:latin typeface="Arial"/>
              </a:rPr>
              <a:t>POD(C=2) = 86%</a:t>
            </a:r>
            <a:endParaRPr/>
          </a:p>
          <a:p>
            <a:r>
              <a:rPr lang="en-US" sz="2000">
                <a:latin typeface="Arial"/>
              </a:rPr>
              <a:t>POD(C=4) = 98%</a:t>
            </a:r>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2"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If define effective sweep width as &lt;n/t&gt;/(rho*v) then a consequence of this definition is that W must also be the area under the lateral range curve.</a:t>
            </a:r>
            <a:endParaRPr/>
          </a:p>
          <a:p>
            <a:endParaRPr/>
          </a:p>
          <a:p>
            <a:r>
              <a:rPr lang="en-US" sz="2000">
                <a:latin typeface="Arial"/>
              </a:rPr>
              <a:t>Coverage is still computed as WL/A, but POD vs. Coverage is highly dependent on shape of lateral range curve and pattern of search.  </a:t>
            </a:r>
            <a:endParaRPr/>
          </a:p>
          <a:p>
            <a:endParaRPr/>
          </a:p>
          <a:p>
            <a:r>
              <a:rPr lang="en-US" sz="2000">
                <a:latin typeface="Arial"/>
              </a:rPr>
              <a:t>BUT:  random influences (“Human fallibility,” as Koopman says, avoiding obstructions, terrain variations, etc.) always present, and using the random search law is a good estimator.  So we can use the W for a real detector in a not-completely-random search in the random search law POD=1-exp(-C).</a:t>
            </a:r>
            <a:endParaRPr/>
          </a:p>
          <a:p>
            <a:endParaRPr/>
          </a:p>
          <a:p>
            <a:r>
              <a:rPr lang="en-US" sz="2000">
                <a:latin typeface="Arial"/>
              </a:rPr>
              <a:t>But we don't have an easy way of getting W.</a:t>
            </a:r>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3"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This property is extremely useful and is a direct mathematical consequence of the definition of the sweep width as &lt;n/t&gt;/(rho*v) and the definition of the lateral range curve.  (easy to show with a little calculus).</a:t>
            </a:r>
            <a:endParaRPr/>
          </a:p>
          <a:p>
            <a:endParaRPr/>
          </a:p>
          <a:p>
            <a:r>
              <a:rPr lang="en-US" sz="2000">
                <a:latin typeface="Arial"/>
              </a:rPr>
              <a:t>To use this, we do exactly what the figure shows: populate a search area with a </a:t>
            </a:r>
            <a:r>
              <a:rPr i="1" lang="en-US" sz="2000">
                <a:latin typeface="Arial"/>
              </a:rPr>
              <a:t>uniform random distribution</a:t>
            </a:r>
            <a:r>
              <a:rPr lang="en-US" sz="2000">
                <a:latin typeface="Arial"/>
              </a:rPr>
              <a:t> of search targets, run the sensor (searcher) through the area along a track, and record the detections and failed detections.  The distance at which failed detections at that distance or closer is equal to detections at that distance or further is the lateral range equal to half the sweep width.</a:t>
            </a:r>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6" name="PlaceHolder 1"/>
          <p:cNvSpPr>
            <a:spLocks noGrp="1"/>
          </p:cNvSpPr>
          <p:nvPr>
            <p:ph type="body"/>
          </p:nvPr>
        </p:nvSpPr>
        <p:spPr>
          <a:xfrm>
            <a:off x="720000" y="4680000"/>
            <a:ext cx="6120000" cy="5040000"/>
          </a:xfrm>
          <a:prstGeom prst="rect">
            <a:avLst/>
          </a:prstGeom>
        </p:spPr>
        <p:txBody>
          <a:bodyPr lIns="0" rIns="0" tIns="0" bIns="0"/>
          <a:p>
            <a:pPr>
              <a:buSzPct val="45000"/>
              <a:buFont typeface="StarSymbol"/>
              <a:buChar char=""/>
            </a:pPr>
            <a:r>
              <a:rPr lang="en-US" sz="2000">
                <a:latin typeface="Arial"/>
              </a:rPr>
              <a:t>93% of searches are concluded in the first 24 hours. 95% in less than 33 hours.</a:t>
            </a:r>
            <a:endParaRPr/>
          </a:p>
          <a:p>
            <a:pPr>
              <a:buSzPct val="45000"/>
              <a:buFont typeface="StarSymbol"/>
              <a:buChar char=""/>
            </a:pPr>
            <a:r>
              <a:rPr lang="en-US" sz="2000">
                <a:latin typeface="Arial"/>
              </a:rPr>
              <a:t>Old school classes taught formal search planning as if it were the norm.  WRONG</a:t>
            </a:r>
            <a:endParaRPr/>
          </a:p>
          <a:p>
            <a:pPr>
              <a:buSzPct val="45000"/>
              <a:buFont typeface="StarSymbol"/>
              <a:buChar char=""/>
            </a:pPr>
            <a:r>
              <a:rPr lang="en-US" sz="2000">
                <a:latin typeface="Arial"/>
              </a:rPr>
              <a:t>Too much theory impedes early effort.</a:t>
            </a:r>
            <a:endParaRPr/>
          </a:p>
          <a:p>
            <a:pPr>
              <a:buSzPct val="45000"/>
              <a:buFont typeface="StarSymbol"/>
              <a:buChar char=""/>
            </a:pPr>
            <a:r>
              <a:rPr lang="en-US" sz="2000">
                <a:latin typeface="Arial"/>
              </a:rPr>
              <a:t>BUT: 5% of searches go long enough that planning is critical.</a:t>
            </a:r>
            <a:endParaRPr/>
          </a:p>
          <a:p>
            <a:pPr>
              <a:buSzPct val="45000"/>
              <a:buFont typeface="StarSymbol"/>
              <a:buChar char=""/>
            </a:pPr>
            <a:r>
              <a:rPr lang="en-US" sz="2000">
                <a:latin typeface="Arial"/>
              </a:rPr>
              <a:t>Must know formal planning methods.</a:t>
            </a:r>
            <a:endParaRPr/>
          </a:p>
          <a:p>
            <a:pPr>
              <a:buSzPct val="45000"/>
              <a:buFont typeface="StarSymbol"/>
              <a:buChar char=""/>
            </a:pPr>
            <a:r>
              <a:rPr lang="en-US" sz="2000">
                <a:latin typeface="Arial"/>
              </a:rPr>
              <a:t>Search theory!</a:t>
            </a:r>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4"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There have been 10 experiments like this done throughout the country, each provides a set of sweep widths for specific target types in that ecoregion/season/weather/lighting/etc.</a:t>
            </a:r>
            <a:endParaRPr/>
          </a:p>
          <a:p>
            <a:endParaRPr/>
          </a:p>
          <a:p>
            <a:r>
              <a:rPr lang="en-US" sz="2000">
                <a:latin typeface="Arial"/>
              </a:rPr>
              <a:t>it takes serious set-up and data analysis, but can be repeated if one knows the procedure.</a:t>
            </a:r>
            <a:endParaRPr/>
          </a:p>
          <a:p>
            <a:endParaRPr/>
          </a:p>
          <a:p>
            <a:r>
              <a:rPr lang="en-US" sz="2000">
                <a:latin typeface="Arial"/>
              </a:rPr>
              <a:t>I tried to get this done at this ESCAPE (an ecoregion not yet studied), but conference location is not amenable – couldn't guarantee enough participation given travel time to suitable area.</a:t>
            </a:r>
            <a:endParaRPr/>
          </a:p>
          <a:p>
            <a:endParaRPr/>
          </a:p>
          <a:p>
            <a:r>
              <a:rPr lang="en-US" sz="2000">
                <a:latin typeface="Arial"/>
              </a:rPr>
              <a:t>Experimenters are willing to come do it again, but have to be able to justify travel with enough participants.</a:t>
            </a:r>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5"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In process of taking sweep width data, experimenters also computed AMDR and Rd, so could compare to W.  Found correlation that is statistically significant.  Published last year.</a:t>
            </a:r>
            <a:endParaRPr/>
          </a:p>
          <a:p>
            <a:endParaRPr/>
          </a:p>
          <a:p>
            <a:r>
              <a:rPr lang="en-US" sz="2000">
                <a:latin typeface="Arial"/>
              </a:rPr>
              <a:t>QR code takes to full text of article.  Figures taken from article.</a:t>
            </a:r>
            <a:endParaRPr/>
          </a:p>
          <a:p>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6" name="PlaceHolder 1"/>
          <p:cNvSpPr>
            <a:spLocks noGrp="1"/>
          </p:cNvSpPr>
          <p:nvPr>
            <p:ph type="body"/>
          </p:nvPr>
        </p:nvSpPr>
        <p:spPr>
          <a:xfrm>
            <a:off x="720000" y="4680000"/>
            <a:ext cx="6120000" cy="5040000"/>
          </a:xfrm>
          <a:prstGeom prst="rect">
            <a:avLst/>
          </a:prstGeom>
        </p:spPr>
        <p:txBody>
          <a:bodyPr lIns="0" rIns="0" tIns="0" bIns="0"/>
          <a:p>
            <a:pPr>
              <a:buSzPct val="45000"/>
              <a:buFont typeface="StarSymbol"/>
              <a:buChar char=""/>
            </a:pPr>
            <a:r>
              <a:rPr lang="en-US" sz="2000">
                <a:latin typeface="Arial"/>
              </a:rPr>
              <a:t>Knowing POD only one tiny piece of puzzle</a:t>
            </a:r>
            <a:endParaRPr/>
          </a:p>
          <a:p>
            <a:pPr>
              <a:buSzPct val="45000"/>
              <a:buFont typeface="StarSymbol"/>
              <a:buChar char=""/>
            </a:pPr>
            <a:r>
              <a:rPr lang="en-US" sz="2000">
                <a:latin typeface="Arial"/>
              </a:rPr>
              <a:t>Need to focus effort where payoff (find) is most likely.</a:t>
            </a:r>
            <a:endParaRPr/>
          </a:p>
          <a:p>
            <a:pPr>
              <a:buSzPct val="45000"/>
              <a:buFont typeface="StarSymbol"/>
              <a:buChar char=""/>
            </a:pPr>
            <a:r>
              <a:rPr lang="en-US" sz="2000">
                <a:latin typeface="Arial"/>
              </a:rPr>
              <a:t>For simple problems, choosing where to search is obvious</a:t>
            </a:r>
            <a:endParaRPr/>
          </a:p>
          <a:p>
            <a:pPr>
              <a:buSzPct val="45000"/>
              <a:buFont typeface="StarSymbol"/>
              <a:buChar char=""/>
            </a:pPr>
            <a:r>
              <a:rPr lang="en-US" sz="2000">
                <a:latin typeface="Arial"/>
              </a:rPr>
              <a:t>When POCs and areas vary widely, or when sweep width and search speed vary between areas, allocating resources optimally is not easy.</a:t>
            </a:r>
            <a:endParaRPr/>
          </a:p>
          <a:p>
            <a:pPr>
              <a:buSzPct val="45000"/>
              <a:buFont typeface="StarSymbol"/>
              <a:buChar char=""/>
            </a:pPr>
            <a:r>
              <a:rPr lang="en-US" sz="2000">
                <a:latin typeface="Arial"/>
              </a:rPr>
              <a:t>POS, POC, and objective POD are the tools we can use to make better allocation decisions.</a:t>
            </a:r>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7"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One cannot simply dictate what POD one wants --- one has to “pay” for it with searcher effort.</a:t>
            </a:r>
            <a:endParaRPr/>
          </a:p>
          <a:p>
            <a:endParaRPr/>
          </a:p>
          <a:p>
            <a:r>
              <a:rPr lang="en-US" sz="2000">
                <a:latin typeface="Arial"/>
              </a:rPr>
              <a:t>If don't have enough effort available to search whole area, have to allocate available effort to best effect.</a:t>
            </a:r>
            <a:endParaRPr/>
          </a:p>
          <a:p>
            <a:endParaRPr/>
          </a:p>
          <a:p>
            <a:r>
              <a:rPr lang="en-US" sz="2000">
                <a:latin typeface="Arial"/>
              </a:rPr>
              <a:t>This is the core problem that search theory is designed to help with.</a:t>
            </a:r>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8"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POD isn't the goal, POS is the goal.</a:t>
            </a:r>
            <a:endParaRPr/>
          </a:p>
          <a:p>
            <a:endParaRPr/>
          </a:p>
          <a:p>
            <a:r>
              <a:rPr lang="en-US" sz="2000">
                <a:latin typeface="Arial"/>
              </a:rPr>
              <a:t>Since we have a way of getting POD from effort allocation, can determine how much effort a given POD requires, or what POD a given effort yields.</a:t>
            </a:r>
            <a:endParaRPr/>
          </a:p>
          <a:p>
            <a:endParaRPr/>
          </a:p>
          <a:p>
            <a:r>
              <a:rPr lang="en-US" sz="2000">
                <a:latin typeface="Arial"/>
              </a:rPr>
              <a:t>Can evaluate a plan before doing it and find what its predicted POS would be.</a:t>
            </a:r>
            <a:endParaRPr/>
          </a:p>
          <a:p>
            <a:endParaRPr/>
          </a:p>
          <a:p>
            <a:r>
              <a:rPr lang="en-US" sz="2000">
                <a:latin typeface="Arial"/>
              </a:rPr>
              <a:t>Can compare OPOS of different plans, choose the one with highest</a:t>
            </a:r>
            <a:endParaRPr/>
          </a:p>
          <a:p>
            <a:endParaRPr/>
          </a:p>
          <a:p>
            <a:r>
              <a:rPr lang="en-US" sz="2000">
                <a:latin typeface="Arial"/>
              </a:rPr>
              <a:t>Operational constraints ALWAYS trump theoretical values, but theory provides measure of how much you're giving up when bowing to reality.</a:t>
            </a:r>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9" name="PlaceHolder 1"/>
          <p:cNvSpPr>
            <a:spLocks noGrp="1"/>
          </p:cNvSpPr>
          <p:nvPr>
            <p:ph type="body"/>
          </p:nvPr>
        </p:nvSpPr>
        <p:spPr>
          <a:xfrm>
            <a:off x="720000" y="4680000"/>
            <a:ext cx="6120000" cy="5731560"/>
          </a:xfrm>
          <a:prstGeom prst="rect">
            <a:avLst/>
          </a:prstGeom>
        </p:spPr>
        <p:txBody>
          <a:bodyPr lIns="0" rIns="0" tIns="0" bIns="0"/>
          <a:p>
            <a:r>
              <a:rPr lang="en-US" sz="2000">
                <a:latin typeface="Arial"/>
              </a:rPr>
              <a:t>Can't talk about how to allocate without understanding what searching an area means to later planning.</a:t>
            </a:r>
            <a:endParaRPr/>
          </a:p>
          <a:p>
            <a:endParaRPr/>
          </a:p>
          <a:p>
            <a:r>
              <a:rPr lang="en-US" sz="2000">
                <a:latin typeface="Arial"/>
              </a:rPr>
              <a:t>Search without finding means one of two things:  you missed the subject, or the subject isn't there.</a:t>
            </a:r>
            <a:endParaRPr/>
          </a:p>
          <a:p>
            <a:endParaRPr/>
          </a:p>
          <a:p>
            <a:r>
              <a:rPr lang="en-US" sz="2000">
                <a:latin typeface="Arial"/>
              </a:rPr>
              <a:t>POC is “prior” probability, state of belief where subject is.</a:t>
            </a:r>
            <a:endParaRPr/>
          </a:p>
          <a:p>
            <a:endParaRPr/>
          </a:p>
          <a:p>
            <a:r>
              <a:rPr lang="en-US" sz="2000">
                <a:latin typeface="Arial"/>
              </a:rPr>
              <a:t>After unsuccessful search, your confidence that subject is there must go down.</a:t>
            </a:r>
            <a:endParaRPr/>
          </a:p>
          <a:p>
            <a:endParaRPr/>
          </a:p>
          <a:p>
            <a:r>
              <a:rPr lang="en-US" sz="2000">
                <a:latin typeface="Arial"/>
              </a:rPr>
              <a:t>Bayesian probability tells us how to adjust our state of belief in face of evidence (negative result).</a:t>
            </a:r>
            <a:endParaRPr/>
          </a:p>
          <a:p>
            <a:endParaRPr/>
          </a:p>
          <a:p>
            <a:r>
              <a:rPr lang="en-US" sz="2000">
                <a:latin typeface="Arial"/>
              </a:rPr>
              <a:t>1-POD is probability of missing.</a:t>
            </a:r>
            <a:endParaRPr/>
          </a:p>
          <a:p>
            <a:r>
              <a:rPr lang="en-US" sz="2000">
                <a:latin typeface="Arial"/>
              </a:rPr>
              <a:t>POC*(1-POD) is probability that detection didn't happen because of overlooking, even though subject there.  i.e. probability subject is still there.</a:t>
            </a:r>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0"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These POD choices in these areas were randomly chosen, just to demonstrate use of formula.</a:t>
            </a:r>
            <a:endParaRPr/>
          </a:p>
          <a:p>
            <a:endParaRPr/>
          </a:p>
          <a:p>
            <a:r>
              <a:rPr lang="en-US" sz="2000">
                <a:latin typeface="Arial"/>
              </a:rPr>
              <a:t>When discussing, remember to point out that in order to compute coverage, have to convert W from feet into miles.  197 feet  is 197/5280 miles = 0.0373 miles</a:t>
            </a:r>
            <a:endParaRPr/>
          </a:p>
          <a:p>
            <a:endParaRPr/>
          </a:p>
          <a:p>
            <a:r>
              <a:rPr lang="en-US" sz="2000">
                <a:latin typeface="Arial"/>
              </a:rPr>
              <a:t>Wv = .0373*1.5 = 0.05596 sq-mi/hour</a:t>
            </a:r>
            <a:endParaRPr/>
          </a:p>
          <a:p>
            <a:r>
              <a:rPr lang="en-US" sz="2000">
                <a:latin typeface="Arial"/>
              </a:rPr>
              <a:t>Wvt = 0.0373*1.5*40 = 2.2386 sq-mi</a:t>
            </a:r>
            <a:endParaRPr/>
          </a:p>
          <a:p>
            <a:r>
              <a:rPr lang="en-US" sz="2000">
                <a:latin typeface="Arial"/>
              </a:rPr>
              <a:t>Wvt/A = 2.2386/2.52  = 0.888  (unitless)</a:t>
            </a:r>
            <a:endParaRPr/>
          </a:p>
          <a:p>
            <a:endParaRPr/>
          </a:p>
          <a:p>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1"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Concepts of objective POD, POS, initial POC and Bayesian-adjusted POC are fundamentally useful for purposes of resource allocation decision-making.  Without them it is difficult to choose an allocation that maximizes probability of success – the best measure of the quality of a plan.</a:t>
            </a:r>
            <a:endParaRPr/>
          </a:p>
          <a:p>
            <a:endParaRPr/>
          </a:p>
          <a:p>
            <a:r>
              <a:rPr lang="en-US" sz="2000">
                <a:latin typeface="Arial"/>
              </a:rPr>
              <a:t>200 searcher hours:  20 searchers available for 10 hours.</a:t>
            </a:r>
            <a:endParaRPr/>
          </a:p>
          <a:p>
            <a:endParaRPr/>
          </a:p>
          <a:p>
            <a:r>
              <a:rPr lang="en-US" sz="2000">
                <a:latin typeface="Arial"/>
              </a:rPr>
              <a:t>Some texts will tell you to search the highest POC areas first, but is that right?</a:t>
            </a:r>
            <a:endParaRPr/>
          </a:p>
          <a:p>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7"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Class objectives:</a:t>
            </a:r>
            <a:endParaRPr/>
          </a:p>
          <a:p>
            <a:pPr>
              <a:buSzPct val="45000"/>
              <a:buFont typeface="StarSymbol"/>
              <a:buChar char=""/>
            </a:pPr>
            <a:r>
              <a:rPr lang="en-US" sz="2000">
                <a:latin typeface="Arial"/>
              </a:rPr>
              <a:t>Introduce mathematical theory of search</a:t>
            </a:r>
            <a:endParaRPr/>
          </a:p>
          <a:p>
            <a:pPr>
              <a:buSzPct val="45000"/>
              <a:buFont typeface="StarSymbol"/>
              <a:buChar char=""/>
            </a:pPr>
            <a:r>
              <a:rPr lang="en-US" sz="2000">
                <a:latin typeface="Arial"/>
              </a:rPr>
              <a:t>develop basic understanding of objective POD and input quantities</a:t>
            </a:r>
            <a:endParaRPr/>
          </a:p>
          <a:p>
            <a:pPr>
              <a:buSzPct val="45000"/>
              <a:buFont typeface="StarSymbol"/>
              <a:buChar char=""/>
            </a:pPr>
            <a:r>
              <a:rPr lang="en-US" sz="2000">
                <a:latin typeface="Arial"/>
              </a:rPr>
              <a:t>Develop basic concept of optimal search</a:t>
            </a:r>
            <a:endParaRPr/>
          </a:p>
          <a:p>
            <a:pPr>
              <a:buSzPct val="45000"/>
              <a:buFont typeface="StarSymbol"/>
              <a:buChar char=""/>
            </a:pPr>
            <a:r>
              <a:rPr lang="en-US" sz="2000">
                <a:latin typeface="Arial"/>
              </a:rPr>
              <a:t>Describe ways in which current search operations practice should be modified to incorporate search theory properly.</a:t>
            </a:r>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2"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If all areas were equally easy to search, knowing pden would be enough to get an allocation chosen.  But in this example, each area is in some way unique.</a:t>
            </a:r>
            <a:endParaRPr/>
          </a:p>
          <a:p>
            <a:endParaRPr/>
          </a:p>
          <a:p>
            <a:r>
              <a:rPr lang="en-US" sz="2000">
                <a:latin typeface="Arial"/>
              </a:rPr>
              <a:t>In order to find the allocation that has the highest POS possible, need a means of putting it all together.</a:t>
            </a:r>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3" name="PlaceHolder 1"/>
          <p:cNvSpPr>
            <a:spLocks noGrp="1"/>
          </p:cNvSpPr>
          <p:nvPr>
            <p:ph type="body"/>
          </p:nvPr>
        </p:nvSpPr>
        <p:spPr>
          <a:xfrm>
            <a:off x="720000" y="4680000"/>
            <a:ext cx="6120000" cy="5158440"/>
          </a:xfrm>
          <a:prstGeom prst="rect">
            <a:avLst/>
          </a:prstGeom>
        </p:spPr>
        <p:txBody>
          <a:bodyPr lIns="0" rIns="0" tIns="0" bIns="0"/>
          <a:p>
            <a:r>
              <a:rPr lang="en-US" sz="2000">
                <a:latin typeface="Arial"/>
              </a:rPr>
              <a:t>Probable success rate gives the rate at which probability of success increases for a given increment of search effort.  (Derivative of POS w.r.t. time at zero effort)</a:t>
            </a:r>
            <a:endParaRPr/>
          </a:p>
          <a:p>
            <a:endParaRPr/>
          </a:p>
          <a:p>
            <a:r>
              <a:rPr lang="en-US" sz="2000">
                <a:latin typeface="Arial"/>
              </a:rPr>
              <a:t>Doing search changes PSR just the same way that it changes POC.   POD required to make a change in PSR depends on ratio of new to old PSR.</a:t>
            </a:r>
            <a:endParaRPr/>
          </a:p>
          <a:p>
            <a:endParaRPr/>
          </a:p>
          <a:p>
            <a:r>
              <a:rPr lang="en-US" sz="2000">
                <a:latin typeface="Arial"/>
              </a:rPr>
              <a:t>(so if all areas have the same W*v, can do exactly same thing with just Pden.  If all areas have same area, too, can do with just POC).</a:t>
            </a:r>
            <a:endParaRPr/>
          </a:p>
          <a:p>
            <a:endParaRPr/>
          </a:p>
          <a:p>
            <a:r>
              <a:rPr lang="en-US" sz="2000">
                <a:latin typeface="Arial"/>
              </a:rPr>
              <a:t>Can allocate effort to highest PSR areas, but at some point they will stop being highest, and have to shift focus.   This is basic principle that optimization algorithms will use.</a:t>
            </a:r>
            <a:endParaRPr/>
          </a:p>
          <a:p>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4"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At this point, IF TIME ALLOWS AND STUDENTS INTERESTED, let students spend 5-10 minutes trying to come up with an allocation.</a:t>
            </a:r>
            <a:endParaRPr/>
          </a:p>
          <a:p>
            <a:endParaRPr/>
          </a:p>
          <a:p>
            <a:r>
              <a:rPr lang="en-US" sz="2000">
                <a:latin typeface="Arial"/>
              </a:rPr>
              <a:t>Divide into small number of groups depending on class size.  If really lousy attendance, individual.</a:t>
            </a:r>
            <a:endParaRPr/>
          </a:p>
          <a:p>
            <a:endParaRPr/>
          </a:p>
          <a:p>
            <a:r>
              <a:rPr lang="en-US" sz="2000">
                <a:latin typeface="Arial"/>
              </a:rPr>
              <a:t>If you do this as an exercise, can use your POS spread sheet (“Scratchpad” sheet) to evaluate the allocations.</a:t>
            </a:r>
            <a:endParaRPr/>
          </a:p>
          <a:p>
            <a:endParaRPr/>
          </a:p>
          <a:p>
            <a:endParaRPr/>
          </a:p>
          <a:p>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5"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Charnes-Cooper is only the simplest allocation algorithm, and only works if there is a single pool of identical resources that can be divided as needed.</a:t>
            </a:r>
            <a:endParaRPr/>
          </a:p>
          <a:p>
            <a:endParaRPr/>
          </a:p>
          <a:p>
            <a:r>
              <a:rPr lang="en-US" sz="2000">
                <a:latin typeface="Arial"/>
              </a:rPr>
              <a:t>If multiple resource kinds, need a more sophisticated algorithm.  W and v will be different for each resource kind in each region, problem gets complicated fast.</a:t>
            </a:r>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6" name="PlaceHolder 1"/>
          <p:cNvSpPr>
            <a:spLocks noGrp="1"/>
          </p:cNvSpPr>
          <p:nvPr>
            <p:ph type="body"/>
          </p:nvPr>
        </p:nvSpPr>
        <p:spPr>
          <a:xfrm>
            <a:off x="720000" y="4680000"/>
            <a:ext cx="6120000" cy="5731560"/>
          </a:xfrm>
          <a:prstGeom prst="rect">
            <a:avLst/>
          </a:prstGeom>
        </p:spPr>
        <p:txBody>
          <a:bodyPr lIns="0" rIns="0" tIns="0" bIns="0"/>
          <a:p>
            <a:r>
              <a:rPr lang="en-US" sz="2000">
                <a:latin typeface="Arial"/>
              </a:rPr>
              <a:t>This allocation from Charnes-Cooper.  Optimal search plan, maximum POS given 200 hours of effort.</a:t>
            </a:r>
            <a:endParaRPr/>
          </a:p>
          <a:p>
            <a:endParaRPr/>
          </a:p>
          <a:p>
            <a:r>
              <a:rPr lang="en-US" sz="2000">
                <a:latin typeface="Arial"/>
              </a:rPr>
              <a:t>Sometimes, the theoretical plan may make no operational sense.  Some areas may have only a few searcher hours assigned, with tiny POS.  This effort could more safely be allocated elsewhere with little impact on OPOS.</a:t>
            </a:r>
            <a:endParaRPr/>
          </a:p>
          <a:p>
            <a:endParaRPr/>
          </a:p>
          <a:p>
            <a:r>
              <a:rPr lang="en-US" sz="2000">
                <a:latin typeface="Arial"/>
              </a:rPr>
              <a:t>Regions 3, 9 , 13 have very low coverage, and we would never actually assign this way.</a:t>
            </a:r>
            <a:endParaRPr/>
          </a:p>
          <a:p>
            <a:endParaRPr/>
          </a:p>
          <a:p>
            <a:r>
              <a:rPr lang="en-US" sz="2000">
                <a:latin typeface="Arial"/>
              </a:rPr>
              <a:t>Theoretically optimal plans are only guidance, not OPERATIONALLY optimal.</a:t>
            </a:r>
            <a:endParaRPr/>
          </a:p>
          <a:p>
            <a:endParaRPr/>
          </a:p>
          <a:p>
            <a:r>
              <a:rPr lang="en-US" sz="2000">
                <a:latin typeface="Arial"/>
              </a:rPr>
              <a:t>Even if have to modify, we can use POS=POC*POD to see how much less than optimal we are, and compare different modifications.</a:t>
            </a:r>
            <a:endParaRPr/>
          </a:p>
          <a:p>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7"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This allocation obtained from optimal by reallocating all effort from areas with &lt;0.5 coverage into areas with &gt;=0.5 coverage.  Allocation done by making sure each area given equal increments of COVERAGE so that total time allocation adds up to time removed fro low-coverage areas.</a:t>
            </a:r>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8" name="PlaceHolder 1"/>
          <p:cNvSpPr>
            <a:spLocks noGrp="1"/>
          </p:cNvSpPr>
          <p:nvPr>
            <p:ph type="body"/>
          </p:nvPr>
        </p:nvSpPr>
        <p:spPr>
          <a:xfrm>
            <a:off x="720000" y="4673880"/>
            <a:ext cx="6120000" cy="5731560"/>
          </a:xfrm>
          <a:prstGeom prst="rect">
            <a:avLst/>
          </a:prstGeom>
        </p:spPr>
        <p:txBody>
          <a:bodyPr lIns="0" rIns="0" tIns="0" bIns="0"/>
          <a:p>
            <a:r>
              <a:rPr lang="en-US" sz="2000">
                <a:latin typeface="Arial"/>
              </a:rPr>
              <a:t>Operations research: field of mathematics applying advanced mathematical method to make better decisions.  Example from WWII: aerial delivered depth charges –  100 feet → 25 ft, kill rate 1% → 7%.  </a:t>
            </a:r>
            <a:endParaRPr/>
          </a:p>
          <a:p>
            <a:endParaRPr/>
          </a:p>
          <a:p>
            <a:r>
              <a:rPr lang="en-US" sz="2000">
                <a:latin typeface="Arial"/>
              </a:rPr>
              <a:t>Objective POD:  as distinct from “subjective” (i.e. guessed!)</a:t>
            </a:r>
            <a:endParaRPr/>
          </a:p>
          <a:p>
            <a:endParaRPr/>
          </a:p>
          <a:p>
            <a:r>
              <a:rPr lang="en-US" sz="2000">
                <a:latin typeface="Arial"/>
              </a:rPr>
              <a:t>Provides guidance for optimally assigning resources</a:t>
            </a:r>
            <a:endParaRPr/>
          </a:p>
          <a:p>
            <a:endParaRPr/>
          </a:p>
          <a:p>
            <a:r>
              <a:rPr lang="en-US" sz="2000">
                <a:latin typeface="Arial"/>
              </a:rPr>
              <a:t>MORS = “Military Operations Research Society”</a:t>
            </a:r>
            <a:endParaRPr/>
          </a:p>
          <a:p>
            <a:endParaRPr/>
          </a:p>
          <a:p>
            <a:r>
              <a:rPr lang="en-US" sz="2000">
                <a:latin typeface="Arial"/>
              </a:rPr>
              <a:t>Resources limited – use operations research/search theory to determine how to use limited resource to get best result as fast as possible.</a:t>
            </a:r>
            <a:endParaRPr/>
          </a:p>
          <a:p>
            <a:endParaRPr/>
          </a:p>
          <a:p>
            <a:endParaRPr/>
          </a:p>
          <a:p>
            <a:endParaRPr/>
          </a:p>
          <a:p>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8"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This example returns to the “optimum” allocation, not the viable one.</a:t>
            </a:r>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9"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Again, the “optimal” allocation may not make any operational sense, and will need modification.</a:t>
            </a:r>
            <a:endParaRPr/>
          </a:p>
          <a:p>
            <a:endParaRPr/>
          </a:p>
          <a:p>
            <a:r>
              <a:rPr lang="en-US" sz="2000">
                <a:latin typeface="Arial"/>
              </a:rPr>
              <a:t>This second phase computation starts from first stage optimum solution, computes second phase optimum.</a:t>
            </a:r>
            <a:endParaRPr/>
          </a:p>
          <a:p>
            <a:endParaRPr/>
          </a:p>
          <a:p>
            <a:r>
              <a:rPr lang="en-US" sz="2000">
                <a:latin typeface="Arial"/>
              </a:rPr>
              <a:t>After modification, recompute OPOS to see how far off from optimal the operationally viable plan will be.</a:t>
            </a:r>
            <a:endParaRPr/>
          </a:p>
          <a:p>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0"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This computation starts from first phase 'viable' allocation, finding optimum second phase allocation, and applying the same “no area less than .5 coverage” reallocation algorithm.</a:t>
            </a:r>
            <a:endParaRPr/>
          </a:p>
          <a:p>
            <a:endParaRPr/>
          </a:p>
          <a:p>
            <a:r>
              <a:rPr lang="en-US" sz="2000">
                <a:latin typeface="Arial"/>
              </a:rPr>
              <a:t>Note that this second phase has a higher OPOS than the “optimum” --- this is because they started from different initial distributions.  The first stage optimum left less probability to sweep up on the second phase!</a:t>
            </a:r>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9"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Search theory requires advanced math to create and develop into coherent logical system.  But does not require advanced math and mathematicians to USE in practical search.  By 1970s, search theory had been developed into manuals and procedures to be used by planners who were not mathematicians.</a:t>
            </a:r>
            <a:endParaRPr/>
          </a:p>
          <a:p>
            <a:endParaRPr/>
          </a:p>
          <a:p>
            <a:r>
              <a:rPr lang="en-US" sz="2000">
                <a:latin typeface="Arial"/>
              </a:rPr>
              <a:t>People familiar with these manuals and procedures introduced isolated concepts into land SAR without all the linking concepts that keep it coherent, useful, and CORRECT.  This led to an incomplete system that was then developed by people who were NOT experts in search theory (e.g. mathematicians).</a:t>
            </a:r>
            <a:endParaRPr/>
          </a:p>
          <a:p>
            <a:r>
              <a:rPr lang="en-US" sz="2000">
                <a:latin typeface="Arial"/>
              </a:rPr>
              <a:t>Oversimplified.  Very useful concepts lost, unnecessary procedures introduced, etc.</a:t>
            </a:r>
            <a:endParaRPr/>
          </a:p>
        </p:txBody>
      </p:sp>
    </p:spTree>
  </p:cSld>
</p:notes>
</file>

<file path=ppt/notesSlides/notesSlide5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1" name="PlaceHolder 1"/>
          <p:cNvSpPr>
            <a:spLocks noGrp="1"/>
          </p:cNvSpPr>
          <p:nvPr>
            <p:ph type="body"/>
          </p:nvPr>
        </p:nvSpPr>
        <p:spPr>
          <a:xfrm>
            <a:off x="720000" y="4680000"/>
            <a:ext cx="6120000" cy="5040000"/>
          </a:xfrm>
          <a:prstGeom prst="rect">
            <a:avLst/>
          </a:prstGeom>
        </p:spPr>
        <p:txBody>
          <a:bodyPr lIns="0" rIns="0" tIns="0" bIns="0"/>
          <a:p>
            <a:pPr>
              <a:buSzPct val="45000"/>
              <a:buFont typeface="StarSymbol"/>
              <a:buChar char=""/>
            </a:pPr>
            <a:r>
              <a:rPr lang="en-US" sz="2000">
                <a:latin typeface="Arial"/>
              </a:rPr>
              <a:t>Subjective POD</a:t>
            </a:r>
            <a:endParaRPr/>
          </a:p>
          <a:p>
            <a:pPr>
              <a:buSzPct val="45000"/>
              <a:buFont typeface="StarSymbol"/>
              <a:buChar char=""/>
            </a:pPr>
            <a:r>
              <a:rPr lang="en-US" sz="2000">
                <a:latin typeface="Arial"/>
              </a:rPr>
              <a:t>Critical separation</a:t>
            </a:r>
            <a:endParaRPr/>
          </a:p>
          <a:p>
            <a:pPr>
              <a:buSzPct val="45000"/>
              <a:buFont typeface="StarSymbol"/>
              <a:buChar char=""/>
            </a:pPr>
            <a:r>
              <a:rPr lang="en-US" sz="2000">
                <a:latin typeface="Arial"/>
              </a:rPr>
              <a:t>Multiple search (Elevated POD)</a:t>
            </a:r>
            <a:endParaRPr/>
          </a:p>
          <a:p>
            <a:pPr>
              <a:buSzPct val="45000"/>
              <a:buFont typeface="StarSymbol"/>
              <a:buChar char=""/>
            </a:pPr>
            <a:r>
              <a:rPr lang="en-US" sz="2000">
                <a:latin typeface="Arial"/>
              </a:rPr>
              <a:t>Segmentation</a:t>
            </a:r>
            <a:endParaRPr/>
          </a:p>
        </p:txBody>
      </p:sp>
    </p:spTree>
  </p:cSld>
</p:notes>
</file>

<file path=ppt/notesSlides/notesSlide5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2" name="PlaceHolder 1"/>
          <p:cNvSpPr>
            <a:spLocks noGrp="1"/>
          </p:cNvSpPr>
          <p:nvPr>
            <p:ph type="body"/>
          </p:nvPr>
        </p:nvSpPr>
        <p:spPr>
          <a:xfrm>
            <a:off x="720000" y="4680000"/>
            <a:ext cx="6120000" cy="5040000"/>
          </a:xfrm>
          <a:prstGeom prst="rect">
            <a:avLst/>
          </a:prstGeom>
        </p:spPr>
        <p:txBody>
          <a:bodyPr lIns="0" rIns="0" tIns="0" bIns="0"/>
          <a:p>
            <a:pPr>
              <a:buSzPct val="45000"/>
              <a:buFont typeface="StarSymbol"/>
              <a:buChar char=""/>
            </a:pPr>
            <a:r>
              <a:rPr lang="en-US" sz="2000">
                <a:latin typeface="Arial"/>
              </a:rPr>
              <a:t>Wartes experiments (1974)</a:t>
            </a:r>
            <a:endParaRPr/>
          </a:p>
          <a:p>
            <a:pPr>
              <a:buSzPct val="45000"/>
              <a:buFont typeface="StarSymbol"/>
              <a:buChar char=""/>
            </a:pPr>
            <a:r>
              <a:rPr lang="en-US" sz="2000">
                <a:latin typeface="Arial"/>
              </a:rPr>
              <a:t>Perkins (1989)</a:t>
            </a:r>
            <a:endParaRPr/>
          </a:p>
          <a:p>
            <a:pPr>
              <a:buSzPct val="45000"/>
              <a:buFont typeface="StarSymbol"/>
              <a:buChar char=""/>
            </a:pPr>
            <a:r>
              <a:rPr lang="en-US" sz="2000">
                <a:latin typeface="Arial"/>
              </a:rPr>
              <a:t>Compatibility of experimental observations with search theory </a:t>
            </a:r>
            <a:endParaRPr/>
          </a:p>
          <a:p>
            <a:pPr lvl="1">
              <a:buSzPct val="45000"/>
              <a:buFont typeface="StarSymbol"/>
              <a:buChar char=""/>
            </a:pPr>
            <a:r>
              <a:rPr lang="en-US" sz="2000">
                <a:latin typeface="Arial"/>
              </a:rPr>
              <a:t>Spacing searchers at 2*Rd got 50% POD</a:t>
            </a:r>
            <a:endParaRPr/>
          </a:p>
          <a:p>
            <a:pPr>
              <a:buSzPct val="45000"/>
              <a:buFont typeface="StarSymbol"/>
              <a:buChar char=""/>
            </a:pPr>
            <a:r>
              <a:rPr lang="en-US" sz="2000">
                <a:latin typeface="Arial"/>
              </a:rPr>
              <a:t>Incompatibility of conclusions with search theory</a:t>
            </a:r>
            <a:endParaRPr/>
          </a:p>
          <a:p>
            <a:pPr lvl="1">
              <a:buSzPct val="45000"/>
              <a:buFont typeface="StarSymbol"/>
              <a:buChar char=""/>
            </a:pPr>
            <a:r>
              <a:rPr lang="en-US" sz="2000">
                <a:latin typeface="Arial"/>
              </a:rPr>
              <a:t>POD vs. Spacing formula</a:t>
            </a:r>
            <a:endParaRPr/>
          </a:p>
          <a:p>
            <a:pPr lvl="1">
              <a:buSzPct val="45000"/>
              <a:buFont typeface="StarSymbol"/>
              <a:buChar char=""/>
            </a:pPr>
            <a:r>
              <a:rPr lang="en-US" sz="2000">
                <a:latin typeface="Arial"/>
              </a:rPr>
              <a:t>POD vs. Coverage implication</a:t>
            </a:r>
            <a:endParaRPr/>
          </a:p>
        </p:txBody>
      </p:sp>
    </p:spTree>
  </p:cSld>
</p:notes>
</file>

<file path=ppt/notesSlides/notesSlide5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3"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Many search management classes overemphasize importance of segmentation.</a:t>
            </a:r>
            <a:endParaRPr/>
          </a:p>
          <a:p>
            <a:endParaRPr/>
          </a:p>
          <a:p>
            <a:r>
              <a:rPr lang="en-US" sz="2000">
                <a:latin typeface="Arial"/>
              </a:rPr>
              <a:t>Some even say that you should segment into “searchable” segments (4-6 hours) as very early step of planning.</a:t>
            </a:r>
            <a:endParaRPr/>
          </a:p>
          <a:p>
            <a:endParaRPr/>
          </a:p>
          <a:p>
            <a:r>
              <a:rPr lang="en-US" sz="2000">
                <a:latin typeface="Arial"/>
              </a:rPr>
              <a:t>Segmenting this way means prejudging how effort will be allocated.</a:t>
            </a:r>
            <a:endParaRPr/>
          </a:p>
          <a:p>
            <a:endParaRPr/>
          </a:p>
          <a:p>
            <a:r>
              <a:rPr lang="en-US" sz="2000">
                <a:latin typeface="Arial"/>
              </a:rPr>
              <a:t>Segment AFTER allocation of resources to planning regions as OPERATIONAL/LOGISTICAL step.</a:t>
            </a:r>
            <a:endParaRPr/>
          </a:p>
          <a:p>
            <a:endParaRPr/>
          </a:p>
          <a:p>
            <a:r>
              <a:rPr lang="en-US" sz="2000">
                <a:latin typeface="Arial"/>
              </a:rPr>
              <a:t>Segmentless planning is controversial new idea, absolutely cannot be done without careful record-keeping.  GIS practically essential, GPS absolutely essential.</a:t>
            </a:r>
            <a:endParaRPr/>
          </a:p>
        </p:txBody>
      </p:sp>
    </p:spTree>
  </p:cSld>
</p:notes>
</file>

<file path=ppt/notesSlides/notesSlide5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4"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If collect Rd in training exercises in common search areas, will have data to use in searches for planning purposes.</a:t>
            </a:r>
            <a:endParaRPr/>
          </a:p>
          <a:p>
            <a:endParaRPr/>
          </a:p>
          <a:p>
            <a:r>
              <a:rPr lang="en-US" sz="2000">
                <a:latin typeface="Arial"/>
              </a:rPr>
              <a:t>If collect Rd during hasty searches before needed, will have usable data for planning if goes beyond hasty search!</a:t>
            </a:r>
            <a:endParaRPr/>
          </a:p>
          <a:p>
            <a:endParaRPr/>
          </a:p>
          <a:p>
            <a:r>
              <a:rPr lang="en-US" sz="2000">
                <a:latin typeface="Arial"/>
              </a:rPr>
              <a:t>If teams used to measuring Rd they will do it.</a:t>
            </a:r>
            <a:endParaRPr/>
          </a:p>
          <a:p>
            <a:endParaRPr/>
          </a:p>
          <a:p>
            <a:r>
              <a:rPr lang="en-US" sz="2000">
                <a:latin typeface="Arial"/>
              </a:rPr>
              <a:t>If teams used to being asked for total track length, will learn to collect it.</a:t>
            </a:r>
            <a:endParaRPr/>
          </a:p>
          <a:p>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0"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Koopman is founder of the field of search theory.  This quotation is meant to explain exactly why we're bothering to learn search theory:  plan a search with the right tools, because with the right tools you can succeed sooner, and save more lives.</a:t>
            </a:r>
            <a:endParaRPr/>
          </a:p>
          <a:p>
            <a:endParaRPr/>
          </a:p>
          <a:p>
            <a:r>
              <a:rPr lang="en-US" sz="2000">
                <a:latin typeface="Arial"/>
              </a:rPr>
              <a:t>“</a:t>
            </a:r>
            <a:r>
              <a:rPr lang="en-US" sz="2000">
                <a:latin typeface="Arial"/>
              </a:rPr>
              <a:t>'Everyday' reasoning is unreliable” – Don Ferguson's talk</a:t>
            </a:r>
            <a:endParaRPr/>
          </a:p>
        </p:txBody>
      </p:sp>
    </p:spTree>
  </p:cSld>
</p:notes>
</file>

<file path=ppt/notesSlides/notesSlide6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5"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These are things we can do as a </a:t>
            </a:r>
            <a:r>
              <a:rPr b="1" lang="en-US" sz="2000">
                <a:latin typeface="Arial"/>
              </a:rPr>
              <a:t>community</a:t>
            </a:r>
            <a:r>
              <a:rPr lang="en-US" sz="2000">
                <a:latin typeface="Arial"/>
              </a:rPr>
              <a:t> rather than what individuals in the audience can do themselves.</a:t>
            </a:r>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1"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Success is finding subject.  POS is probability of finding subject.  Therefore POC must be the probabilities that the subject is contained in the search area, and POD must be the probability that the search method employed would find </a:t>
            </a:r>
            <a:r>
              <a:rPr b="1" lang="en-US" sz="2000">
                <a:latin typeface="Arial"/>
              </a:rPr>
              <a:t>THE SUBJECT</a:t>
            </a:r>
            <a:r>
              <a:rPr lang="en-US" sz="2000">
                <a:latin typeface="Arial"/>
              </a:rPr>
              <a:t> if he/she/it were there.</a:t>
            </a:r>
            <a:endParaRPr/>
          </a:p>
          <a:p>
            <a:endParaRPr/>
          </a:p>
          <a:p>
            <a:r>
              <a:rPr lang="en-US" sz="2000">
                <a:latin typeface="Arial"/>
              </a:rPr>
              <a:t>NOT “subject or clues,” not “clues,” not “balls of white socks,” or any other combination.  Looking for clues is a tactic and is an important part of searching, but you do not PLAN based on probabilities of clues being out there or clues being found.</a:t>
            </a:r>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2" name="PlaceHolder 1"/>
          <p:cNvSpPr>
            <a:spLocks noGrp="1"/>
          </p:cNvSpPr>
          <p:nvPr>
            <p:ph type="body"/>
          </p:nvPr>
        </p:nvSpPr>
        <p:spPr>
          <a:xfrm>
            <a:off x="720000" y="4680000"/>
            <a:ext cx="6120000" cy="5040000"/>
          </a:xfrm>
          <a:prstGeom prst="rect">
            <a:avLst/>
          </a:prstGeom>
        </p:spPr>
        <p:txBody>
          <a:bodyPr lIns="0" rIns="0" tIns="0" bIns="0"/>
          <a:p>
            <a:r>
              <a:rPr lang="en-US" sz="2000">
                <a:latin typeface="Arial"/>
              </a:rPr>
              <a:t>This class is too short to go into gory detail of every topic.  Had to pick and choose.  In some cases skip over math that is not enlightening, in others go into more detail in hopes of giving a deeper sense of what's underneath the hood.</a:t>
            </a:r>
            <a:endParaRPr/>
          </a:p>
          <a:p>
            <a:endParaRPr/>
          </a:p>
          <a:p>
            <a:r>
              <a:rPr lang="en-US" sz="2000">
                <a:latin typeface="Arial"/>
              </a:rPr>
              <a:t>At this point, read the room (or just ask) and see if there are enough nerds to justify having side remarks on whiteboard/flipcharts.</a:t>
            </a:r>
            <a:endParaRPr/>
          </a:p>
          <a:p>
            <a:endParaRPr/>
          </a:p>
          <a:p>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3" name="PlaceHolder 1"/>
          <p:cNvSpPr>
            <a:spLocks noGrp="1"/>
          </p:cNvSpPr>
          <p:nvPr>
            <p:ph type="body"/>
          </p:nvPr>
        </p:nvSpPr>
        <p:spPr>
          <a:xfrm>
            <a:off x="720000" y="4680000"/>
            <a:ext cx="6120000" cy="6018120"/>
          </a:xfrm>
          <a:prstGeom prst="rect">
            <a:avLst/>
          </a:prstGeom>
        </p:spPr>
        <p:txBody>
          <a:bodyPr lIns="0" rIns="0" tIns="0" bIns="0"/>
          <a:p>
            <a:r>
              <a:rPr lang="en-US" sz="2000">
                <a:latin typeface="Arial"/>
              </a:rPr>
              <a:t>Without any information, no justification for considering any part of search area more likely than any other.  In that case the only thing to do is to search whole area as uniformly as can.</a:t>
            </a:r>
            <a:endParaRPr/>
          </a:p>
          <a:p>
            <a:endParaRPr/>
          </a:p>
          <a:p>
            <a:r>
              <a:rPr lang="en-US" sz="2000">
                <a:latin typeface="Arial"/>
              </a:rPr>
              <a:t>Information like features, terrain, subject profile, historical data provides means to distinguish parts of the search area from each other.  Now some parts can be said to be more likely than others.</a:t>
            </a:r>
            <a:endParaRPr/>
          </a:p>
          <a:p>
            <a:endParaRPr/>
          </a:p>
          <a:p>
            <a:r>
              <a:rPr lang="en-US" sz="2000">
                <a:latin typeface="Arial"/>
              </a:rPr>
              <a:t>Level of confidence that subject is contained in any sub region of the search area is the POC for that area.</a:t>
            </a:r>
            <a:endParaRPr/>
          </a:p>
          <a:p>
            <a:endParaRPr/>
          </a:p>
          <a:p>
            <a:r>
              <a:rPr lang="en-US" sz="2000">
                <a:latin typeface="Arial"/>
              </a:rPr>
              <a:t>Obtaining a usable POC map can be a complex art, and is appropriate topic for ANOTHER class.  For now, just assume that we have SOMEHOW obtained a number for each subregion that we will call POC.  Static here, dynamic in life.</a:t>
            </a:r>
            <a:endParaRPr/>
          </a:p>
          <a:p>
            <a:endParaRPr/>
          </a:p>
          <a:p>
            <a:r>
              <a:rPr lang="en-US" sz="2000">
                <a:latin typeface="Arial"/>
              </a:rPr>
              <a:t>SUBJECT:  Mr. Kobayashi Maru</a:t>
            </a:r>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288000"/>
            <a:ext cx="7020000" cy="1248480"/>
          </a:xfrm>
          <a:prstGeom prst="rect">
            <a:avLst/>
          </a:prstGeom>
        </p:spPr>
        <p:txBody>
          <a:bodyPr lIns="0" rIns="0" tIns="0" bIns="0" anchor="ctr"/>
          <a:p>
            <a:endParaRPr/>
          </a:p>
        </p:txBody>
      </p:sp>
      <p:sp>
        <p:nvSpPr>
          <p:cNvPr id="28" name="PlaceHolder 2"/>
          <p:cNvSpPr>
            <a:spLocks noGrp="1"/>
          </p:cNvSpPr>
          <p:nvPr>
            <p:ph type="body"/>
          </p:nvPr>
        </p:nvSpPr>
        <p:spPr>
          <a:xfrm>
            <a:off x="504000" y="1823760"/>
            <a:ext cx="9072000" cy="2091240"/>
          </a:xfrm>
          <a:prstGeom prst="rect">
            <a:avLst/>
          </a:prstGeom>
        </p:spPr>
        <p:txBody>
          <a:bodyPr lIns="0" rIns="0" tIns="0" bIns="0"/>
          <a:p>
            <a:endParaRPr/>
          </a:p>
        </p:txBody>
      </p:sp>
      <p:sp>
        <p:nvSpPr>
          <p:cNvPr id="29" name="PlaceHolder 3"/>
          <p:cNvSpPr>
            <a:spLocks noGrp="1"/>
          </p:cNvSpPr>
          <p:nvPr>
            <p:ph type="body"/>
          </p:nvPr>
        </p:nvSpPr>
        <p:spPr>
          <a:xfrm>
            <a:off x="504000" y="4114080"/>
            <a:ext cx="9072000" cy="20912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04000" y="288000"/>
            <a:ext cx="7020000" cy="1248480"/>
          </a:xfrm>
          <a:prstGeom prst="rect">
            <a:avLst/>
          </a:prstGeom>
        </p:spPr>
        <p:txBody>
          <a:bodyPr lIns="0" rIns="0" tIns="0" bIns="0" anchor="ctr"/>
          <a:p>
            <a:endParaRPr/>
          </a:p>
        </p:txBody>
      </p:sp>
      <p:sp>
        <p:nvSpPr>
          <p:cNvPr id="31" name="PlaceHolder 2"/>
          <p:cNvSpPr>
            <a:spLocks noGrp="1"/>
          </p:cNvSpPr>
          <p:nvPr>
            <p:ph type="body"/>
          </p:nvPr>
        </p:nvSpPr>
        <p:spPr>
          <a:xfrm>
            <a:off x="504000" y="1823760"/>
            <a:ext cx="4426920" cy="2091240"/>
          </a:xfrm>
          <a:prstGeom prst="rect">
            <a:avLst/>
          </a:prstGeom>
        </p:spPr>
        <p:txBody>
          <a:bodyPr lIns="0" rIns="0" tIns="0" bIns="0"/>
          <a:p>
            <a:endParaRPr/>
          </a:p>
        </p:txBody>
      </p:sp>
      <p:sp>
        <p:nvSpPr>
          <p:cNvPr id="32" name="PlaceHolder 3"/>
          <p:cNvSpPr>
            <a:spLocks noGrp="1"/>
          </p:cNvSpPr>
          <p:nvPr>
            <p:ph type="body"/>
          </p:nvPr>
        </p:nvSpPr>
        <p:spPr>
          <a:xfrm>
            <a:off x="5152680" y="1823760"/>
            <a:ext cx="4426920" cy="2091240"/>
          </a:xfrm>
          <a:prstGeom prst="rect">
            <a:avLst/>
          </a:prstGeom>
        </p:spPr>
        <p:txBody>
          <a:bodyPr lIns="0" rIns="0" tIns="0" bIns="0"/>
          <a:p>
            <a:endParaRPr/>
          </a:p>
        </p:txBody>
      </p:sp>
      <p:sp>
        <p:nvSpPr>
          <p:cNvPr id="33" name="PlaceHolder 4"/>
          <p:cNvSpPr>
            <a:spLocks noGrp="1"/>
          </p:cNvSpPr>
          <p:nvPr>
            <p:ph type="body"/>
          </p:nvPr>
        </p:nvSpPr>
        <p:spPr>
          <a:xfrm>
            <a:off x="5152680" y="4114080"/>
            <a:ext cx="4426920" cy="2091240"/>
          </a:xfrm>
          <a:prstGeom prst="rect">
            <a:avLst/>
          </a:prstGeom>
        </p:spPr>
        <p:txBody>
          <a:bodyPr lIns="0" rIns="0" tIns="0" bIns="0"/>
          <a:p>
            <a:endParaRPr/>
          </a:p>
        </p:txBody>
      </p:sp>
      <p:sp>
        <p:nvSpPr>
          <p:cNvPr id="34" name="PlaceHolder 5"/>
          <p:cNvSpPr>
            <a:spLocks noGrp="1"/>
          </p:cNvSpPr>
          <p:nvPr>
            <p:ph type="body"/>
          </p:nvPr>
        </p:nvSpPr>
        <p:spPr>
          <a:xfrm>
            <a:off x="504000" y="4114080"/>
            <a:ext cx="4426920" cy="20912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04000" y="288000"/>
            <a:ext cx="7020000" cy="1248480"/>
          </a:xfrm>
          <a:prstGeom prst="rect">
            <a:avLst/>
          </a:prstGeom>
        </p:spPr>
        <p:txBody>
          <a:bodyPr lIns="0" rIns="0" tIns="0" bIns="0" anchor="ctr"/>
          <a:p>
            <a:endParaRPr/>
          </a:p>
        </p:txBody>
      </p:sp>
      <p:sp>
        <p:nvSpPr>
          <p:cNvPr id="36" name="PlaceHolder 2"/>
          <p:cNvSpPr>
            <a:spLocks noGrp="1"/>
          </p:cNvSpPr>
          <p:nvPr>
            <p:ph type="body"/>
          </p:nvPr>
        </p:nvSpPr>
        <p:spPr>
          <a:xfrm>
            <a:off x="504000" y="1823760"/>
            <a:ext cx="9072000" cy="4384440"/>
          </a:xfrm>
          <a:prstGeom prst="rect">
            <a:avLst/>
          </a:prstGeom>
        </p:spPr>
        <p:txBody>
          <a:bodyPr lIns="0" rIns="0" tIns="0" bIns="0"/>
          <a:p>
            <a:endParaRPr/>
          </a:p>
        </p:txBody>
      </p:sp>
      <p:sp>
        <p:nvSpPr>
          <p:cNvPr id="37" name="PlaceHolder 3"/>
          <p:cNvSpPr>
            <a:spLocks noGrp="1"/>
          </p:cNvSpPr>
          <p:nvPr>
            <p:ph type="body"/>
          </p:nvPr>
        </p:nvSpPr>
        <p:spPr>
          <a:xfrm>
            <a:off x="504000" y="1823760"/>
            <a:ext cx="9072000" cy="4384440"/>
          </a:xfrm>
          <a:prstGeom prst="rect">
            <a:avLst/>
          </a:prstGeom>
        </p:spPr>
        <p:txBody>
          <a:bodyPr lIns="0" rIns="0" tIns="0" bIns="0"/>
          <a:p>
            <a:endParaRPr/>
          </a:p>
        </p:txBody>
      </p:sp>
      <p:pic>
        <p:nvPicPr>
          <p:cNvPr id="38" name="" descr=""/>
          <p:cNvPicPr/>
          <p:nvPr/>
        </p:nvPicPr>
        <p:blipFill>
          <a:blip r:embed="rId2"/>
          <a:stretch>
            <a:fillRect/>
          </a:stretch>
        </p:blipFill>
        <p:spPr>
          <a:xfrm>
            <a:off x="2292480" y="1823400"/>
            <a:ext cx="5495040" cy="4384440"/>
          </a:xfrm>
          <a:prstGeom prst="rect">
            <a:avLst/>
          </a:prstGeom>
          <a:ln>
            <a:noFill/>
          </a:ln>
        </p:spPr>
      </p:pic>
      <p:pic>
        <p:nvPicPr>
          <p:cNvPr id="39" name="" descr=""/>
          <p:cNvPicPr/>
          <p:nvPr/>
        </p:nvPicPr>
        <p:blipFill>
          <a:blip r:embed="rId3"/>
          <a:stretch>
            <a:fillRect/>
          </a:stretch>
        </p:blipFill>
        <p:spPr>
          <a:xfrm>
            <a:off x="2292480" y="1823400"/>
            <a:ext cx="5495040" cy="438444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88000"/>
            <a:ext cx="7020000" cy="1248480"/>
          </a:xfrm>
          <a:prstGeom prst="rect">
            <a:avLst/>
          </a:prstGeom>
        </p:spPr>
        <p:txBody>
          <a:bodyPr lIns="0" rIns="0" tIns="0" bIns="0" anchor="ctr"/>
          <a:p>
            <a:endParaRPr/>
          </a:p>
        </p:txBody>
      </p:sp>
      <p:sp>
        <p:nvSpPr>
          <p:cNvPr id="7" name="PlaceHolder 2"/>
          <p:cNvSpPr>
            <a:spLocks noGrp="1"/>
          </p:cNvSpPr>
          <p:nvPr>
            <p:ph type="subTitle"/>
          </p:nvPr>
        </p:nvSpPr>
        <p:spPr>
          <a:xfrm>
            <a:off x="504000" y="1823760"/>
            <a:ext cx="9072000" cy="438480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504000" y="288000"/>
            <a:ext cx="7020000" cy="1248480"/>
          </a:xfrm>
          <a:prstGeom prst="rect">
            <a:avLst/>
          </a:prstGeom>
        </p:spPr>
        <p:txBody>
          <a:bodyPr lIns="0" rIns="0" tIns="0" bIns="0" anchor="ctr"/>
          <a:p>
            <a:endParaRPr/>
          </a:p>
        </p:txBody>
      </p:sp>
      <p:sp>
        <p:nvSpPr>
          <p:cNvPr id="9" name="PlaceHolder 2"/>
          <p:cNvSpPr>
            <a:spLocks noGrp="1"/>
          </p:cNvSpPr>
          <p:nvPr>
            <p:ph type="body"/>
          </p:nvPr>
        </p:nvSpPr>
        <p:spPr>
          <a:xfrm>
            <a:off x="504000" y="1823760"/>
            <a:ext cx="9072000" cy="438444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288000"/>
            <a:ext cx="7020000" cy="1248480"/>
          </a:xfrm>
          <a:prstGeom prst="rect">
            <a:avLst/>
          </a:prstGeom>
        </p:spPr>
        <p:txBody>
          <a:bodyPr lIns="0" rIns="0" tIns="0" bIns="0" anchor="ctr"/>
          <a:p>
            <a:endParaRPr/>
          </a:p>
        </p:txBody>
      </p:sp>
      <p:sp>
        <p:nvSpPr>
          <p:cNvPr id="11" name="PlaceHolder 2"/>
          <p:cNvSpPr>
            <a:spLocks noGrp="1"/>
          </p:cNvSpPr>
          <p:nvPr>
            <p:ph type="body"/>
          </p:nvPr>
        </p:nvSpPr>
        <p:spPr>
          <a:xfrm>
            <a:off x="504000" y="1823760"/>
            <a:ext cx="4426920" cy="4384440"/>
          </a:xfrm>
          <a:prstGeom prst="rect">
            <a:avLst/>
          </a:prstGeom>
        </p:spPr>
        <p:txBody>
          <a:bodyPr lIns="0" rIns="0" tIns="0" bIns="0"/>
          <a:p>
            <a:endParaRPr/>
          </a:p>
        </p:txBody>
      </p:sp>
      <p:sp>
        <p:nvSpPr>
          <p:cNvPr id="12" name="PlaceHolder 3"/>
          <p:cNvSpPr>
            <a:spLocks noGrp="1"/>
          </p:cNvSpPr>
          <p:nvPr>
            <p:ph type="body"/>
          </p:nvPr>
        </p:nvSpPr>
        <p:spPr>
          <a:xfrm>
            <a:off x="5152680" y="1823760"/>
            <a:ext cx="4426920" cy="438444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504000" y="288000"/>
            <a:ext cx="7020000" cy="124848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504000" y="288000"/>
            <a:ext cx="7020000" cy="578736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88000"/>
            <a:ext cx="7020000" cy="1248480"/>
          </a:xfrm>
          <a:prstGeom prst="rect">
            <a:avLst/>
          </a:prstGeom>
        </p:spPr>
        <p:txBody>
          <a:bodyPr lIns="0" rIns="0" tIns="0" bIns="0" anchor="ctr"/>
          <a:p>
            <a:endParaRPr/>
          </a:p>
        </p:txBody>
      </p:sp>
      <p:sp>
        <p:nvSpPr>
          <p:cNvPr id="16" name="PlaceHolder 2"/>
          <p:cNvSpPr>
            <a:spLocks noGrp="1"/>
          </p:cNvSpPr>
          <p:nvPr>
            <p:ph type="body"/>
          </p:nvPr>
        </p:nvSpPr>
        <p:spPr>
          <a:xfrm>
            <a:off x="504000" y="1823760"/>
            <a:ext cx="4426920" cy="2091240"/>
          </a:xfrm>
          <a:prstGeom prst="rect">
            <a:avLst/>
          </a:prstGeom>
        </p:spPr>
        <p:txBody>
          <a:bodyPr lIns="0" rIns="0" tIns="0" bIns="0"/>
          <a:p>
            <a:endParaRPr/>
          </a:p>
        </p:txBody>
      </p:sp>
      <p:sp>
        <p:nvSpPr>
          <p:cNvPr id="17" name="PlaceHolder 3"/>
          <p:cNvSpPr>
            <a:spLocks noGrp="1"/>
          </p:cNvSpPr>
          <p:nvPr>
            <p:ph type="body"/>
          </p:nvPr>
        </p:nvSpPr>
        <p:spPr>
          <a:xfrm>
            <a:off x="504000" y="4114080"/>
            <a:ext cx="4426920" cy="2091240"/>
          </a:xfrm>
          <a:prstGeom prst="rect">
            <a:avLst/>
          </a:prstGeom>
        </p:spPr>
        <p:txBody>
          <a:bodyPr lIns="0" rIns="0" tIns="0" bIns="0"/>
          <a:p>
            <a:endParaRPr/>
          </a:p>
        </p:txBody>
      </p:sp>
      <p:sp>
        <p:nvSpPr>
          <p:cNvPr id="18" name="PlaceHolder 4"/>
          <p:cNvSpPr>
            <a:spLocks noGrp="1"/>
          </p:cNvSpPr>
          <p:nvPr>
            <p:ph type="body"/>
          </p:nvPr>
        </p:nvSpPr>
        <p:spPr>
          <a:xfrm>
            <a:off x="5152680" y="1823760"/>
            <a:ext cx="4426920" cy="438444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88000"/>
            <a:ext cx="7020000" cy="1248480"/>
          </a:xfrm>
          <a:prstGeom prst="rect">
            <a:avLst/>
          </a:prstGeom>
        </p:spPr>
        <p:txBody>
          <a:bodyPr lIns="0" rIns="0" tIns="0" bIns="0" anchor="ctr"/>
          <a:p>
            <a:endParaRPr/>
          </a:p>
        </p:txBody>
      </p:sp>
      <p:sp>
        <p:nvSpPr>
          <p:cNvPr id="20" name="PlaceHolder 2"/>
          <p:cNvSpPr>
            <a:spLocks noGrp="1"/>
          </p:cNvSpPr>
          <p:nvPr>
            <p:ph type="body"/>
          </p:nvPr>
        </p:nvSpPr>
        <p:spPr>
          <a:xfrm>
            <a:off x="504000" y="1823760"/>
            <a:ext cx="4426920" cy="4384440"/>
          </a:xfrm>
          <a:prstGeom prst="rect">
            <a:avLst/>
          </a:prstGeom>
        </p:spPr>
        <p:txBody>
          <a:bodyPr lIns="0" rIns="0" tIns="0" bIns="0"/>
          <a:p>
            <a:endParaRPr/>
          </a:p>
        </p:txBody>
      </p:sp>
      <p:sp>
        <p:nvSpPr>
          <p:cNvPr id="21" name="PlaceHolder 3"/>
          <p:cNvSpPr>
            <a:spLocks noGrp="1"/>
          </p:cNvSpPr>
          <p:nvPr>
            <p:ph type="body"/>
          </p:nvPr>
        </p:nvSpPr>
        <p:spPr>
          <a:xfrm>
            <a:off x="5152680" y="1823760"/>
            <a:ext cx="4426920" cy="2091240"/>
          </a:xfrm>
          <a:prstGeom prst="rect">
            <a:avLst/>
          </a:prstGeom>
        </p:spPr>
        <p:txBody>
          <a:bodyPr lIns="0" rIns="0" tIns="0" bIns="0"/>
          <a:p>
            <a:endParaRPr/>
          </a:p>
        </p:txBody>
      </p:sp>
      <p:sp>
        <p:nvSpPr>
          <p:cNvPr id="22" name="PlaceHolder 4"/>
          <p:cNvSpPr>
            <a:spLocks noGrp="1"/>
          </p:cNvSpPr>
          <p:nvPr>
            <p:ph type="body"/>
          </p:nvPr>
        </p:nvSpPr>
        <p:spPr>
          <a:xfrm>
            <a:off x="5152680" y="4114080"/>
            <a:ext cx="4426920" cy="20912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88000"/>
            <a:ext cx="7020000" cy="1248480"/>
          </a:xfrm>
          <a:prstGeom prst="rect">
            <a:avLst/>
          </a:prstGeom>
        </p:spPr>
        <p:txBody>
          <a:bodyPr lIns="0" rIns="0" tIns="0" bIns="0" anchor="ctr"/>
          <a:p>
            <a:endParaRPr/>
          </a:p>
        </p:txBody>
      </p:sp>
      <p:sp>
        <p:nvSpPr>
          <p:cNvPr id="24" name="PlaceHolder 2"/>
          <p:cNvSpPr>
            <a:spLocks noGrp="1"/>
          </p:cNvSpPr>
          <p:nvPr>
            <p:ph type="body"/>
          </p:nvPr>
        </p:nvSpPr>
        <p:spPr>
          <a:xfrm>
            <a:off x="504000" y="1823760"/>
            <a:ext cx="4426920" cy="2091240"/>
          </a:xfrm>
          <a:prstGeom prst="rect">
            <a:avLst/>
          </a:prstGeom>
        </p:spPr>
        <p:txBody>
          <a:bodyPr lIns="0" rIns="0" tIns="0" bIns="0"/>
          <a:p>
            <a:endParaRPr/>
          </a:p>
        </p:txBody>
      </p:sp>
      <p:sp>
        <p:nvSpPr>
          <p:cNvPr id="25" name="PlaceHolder 3"/>
          <p:cNvSpPr>
            <a:spLocks noGrp="1"/>
          </p:cNvSpPr>
          <p:nvPr>
            <p:ph type="body"/>
          </p:nvPr>
        </p:nvSpPr>
        <p:spPr>
          <a:xfrm>
            <a:off x="5152680" y="1823760"/>
            <a:ext cx="4426920" cy="2091240"/>
          </a:xfrm>
          <a:prstGeom prst="rect">
            <a:avLst/>
          </a:prstGeom>
        </p:spPr>
        <p:txBody>
          <a:bodyPr lIns="0" rIns="0" tIns="0" bIns="0"/>
          <a:p>
            <a:endParaRPr/>
          </a:p>
        </p:txBody>
      </p:sp>
      <p:sp>
        <p:nvSpPr>
          <p:cNvPr id="26" name="PlaceHolder 4"/>
          <p:cNvSpPr>
            <a:spLocks noGrp="1"/>
          </p:cNvSpPr>
          <p:nvPr>
            <p:ph type="body"/>
          </p:nvPr>
        </p:nvSpPr>
        <p:spPr>
          <a:xfrm>
            <a:off x="504000" y="4114080"/>
            <a:ext cx="9072000" cy="20912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0" name="" descr=""/>
          <p:cNvPicPr/>
          <p:nvPr/>
        </p:nvPicPr>
        <p:blipFill>
          <a:blip r:embed="rId2"/>
          <a:stretch>
            <a:fillRect/>
          </a:stretch>
        </p:blipFill>
        <p:spPr>
          <a:xfrm>
            <a:off x="-58320" y="108000"/>
            <a:ext cx="7794360" cy="1607400"/>
          </a:xfrm>
          <a:prstGeom prst="rect">
            <a:avLst/>
          </a:prstGeom>
          <a:ln>
            <a:noFill/>
          </a:ln>
        </p:spPr>
      </p:pic>
      <p:sp>
        <p:nvSpPr>
          <p:cNvPr id="1" name="PlaceHolder 1"/>
          <p:cNvSpPr>
            <a:spLocks noGrp="1"/>
          </p:cNvSpPr>
          <p:nvPr>
            <p:ph type="title"/>
          </p:nvPr>
        </p:nvSpPr>
        <p:spPr>
          <a:xfrm>
            <a:off x="504000" y="288000"/>
            <a:ext cx="7020000" cy="1248120"/>
          </a:xfrm>
          <a:prstGeom prst="rect">
            <a:avLst/>
          </a:prstGeom>
        </p:spPr>
        <p:txBody>
          <a:bodyPr lIns="0" rIns="0" tIns="0" bIns="0" anchor="ctr"/>
          <a:p>
            <a:r>
              <a:rPr lang="en-US" sz="4760">
                <a:latin typeface="Arial"/>
              </a:rPr>
              <a:t>Click to edit the title text format</a:t>
            </a:r>
            <a:endParaRPr/>
          </a:p>
        </p:txBody>
      </p:sp>
      <p:sp>
        <p:nvSpPr>
          <p:cNvPr id="2" name="PlaceHolder 2"/>
          <p:cNvSpPr>
            <a:spLocks noGrp="1"/>
          </p:cNvSpPr>
          <p:nvPr>
            <p:ph type="body"/>
          </p:nvPr>
        </p:nvSpPr>
        <p:spPr>
          <a:xfrm>
            <a:off x="504000" y="1823760"/>
            <a:ext cx="9072000" cy="4384440"/>
          </a:xfrm>
          <a:prstGeom prst="rect">
            <a:avLst/>
          </a:prstGeom>
        </p:spPr>
        <p:txBody>
          <a:bodyPr lIns="0" rIns="0" tIns="0" bIns="0"/>
          <a:p>
            <a:pPr>
              <a:buSzPct val="45000"/>
              <a:buFont typeface="StarSymbol"/>
              <a:buChar char=""/>
            </a:pPr>
            <a:r>
              <a:rPr lang="en-US" sz="3470">
                <a:latin typeface="Arial"/>
              </a:rPr>
              <a:t>Click to edit the outline text format</a:t>
            </a:r>
            <a:endParaRPr/>
          </a:p>
          <a:p>
            <a:pPr lvl="1">
              <a:buSzPct val="75000"/>
              <a:buFont typeface="StarSymbol"/>
              <a:buChar char=""/>
            </a:pPr>
            <a:r>
              <a:rPr lang="en-US" sz="3040">
                <a:latin typeface="Arial"/>
              </a:rPr>
              <a:t>Second Outline Level</a:t>
            </a:r>
            <a:endParaRPr/>
          </a:p>
          <a:p>
            <a:pPr lvl="2">
              <a:buSzPct val="45000"/>
              <a:buFont typeface="StarSymbol"/>
              <a:buChar char=""/>
            </a:pPr>
            <a:r>
              <a:rPr lang="en-US" sz="2600">
                <a:latin typeface="Arial"/>
              </a:rPr>
              <a:t>Third Outline Level</a:t>
            </a:r>
            <a:endParaRPr/>
          </a:p>
          <a:p>
            <a:pPr lvl="3">
              <a:buSzPct val="75000"/>
              <a:buFont typeface="StarSymbol"/>
              <a:buChar char=""/>
            </a:pPr>
            <a:r>
              <a:rPr lang="en-US" sz="2170">
                <a:latin typeface="Arial"/>
              </a:rPr>
              <a:t>Fourth Outline Level</a:t>
            </a:r>
            <a:endParaRPr/>
          </a:p>
          <a:p>
            <a:pPr lvl="4">
              <a:buSzPct val="45000"/>
              <a:buFont typeface="StarSymbol"/>
              <a:buChar char=""/>
            </a:pPr>
            <a:r>
              <a:rPr lang="en-US" sz="2170">
                <a:latin typeface="Arial"/>
              </a:rPr>
              <a:t>Fifth Outline Level</a:t>
            </a:r>
            <a:endParaRPr/>
          </a:p>
          <a:p>
            <a:pPr lvl="5">
              <a:buSzPct val="45000"/>
              <a:buFont typeface="StarSymbol"/>
              <a:buChar char=""/>
            </a:pPr>
            <a:r>
              <a:rPr lang="en-US" sz="2170">
                <a:latin typeface="Arial"/>
              </a:rPr>
              <a:t>Sixth Outline Level</a:t>
            </a:r>
            <a:endParaRPr/>
          </a:p>
          <a:p>
            <a:pPr lvl="6">
              <a:buSzPct val="45000"/>
              <a:buFont typeface="StarSymbol"/>
              <a:buChar char=""/>
            </a:pPr>
            <a:r>
              <a:rPr lang="en-US" sz="2170">
                <a:latin typeface="Arial"/>
              </a:rPr>
              <a:t>Seventh Outline Level</a:t>
            </a:r>
            <a:endParaRPr/>
          </a:p>
        </p:txBody>
      </p:sp>
      <p:sp>
        <p:nvSpPr>
          <p:cNvPr id="3" name="PlaceHolder 3"/>
          <p:cNvSpPr>
            <a:spLocks noGrp="1"/>
          </p:cNvSpPr>
          <p:nvPr>
            <p:ph type="dt"/>
          </p:nvPr>
        </p:nvSpPr>
        <p:spPr>
          <a:xfrm>
            <a:off x="504000" y="6886440"/>
            <a:ext cx="2348280" cy="520920"/>
          </a:xfrm>
          <a:prstGeom prst="rect">
            <a:avLst/>
          </a:prstGeom>
        </p:spPr>
        <p:txBody>
          <a:bodyPr lIns="0" rIns="0" tIns="0" bIns="0"/>
          <a:p>
            <a:r>
              <a:rPr lang="en-US" sz="1400">
                <a:latin typeface="Times New Roman"/>
              </a:rPr>
              <a:t>&lt;date/time&gt;</a:t>
            </a:r>
            <a:endParaRPr/>
          </a:p>
        </p:txBody>
      </p:sp>
      <p:sp>
        <p:nvSpPr>
          <p:cNvPr id="4" name="PlaceHolder 4"/>
          <p:cNvSpPr>
            <a:spLocks noGrp="1"/>
          </p:cNvSpPr>
          <p:nvPr>
            <p:ph type="ftr"/>
          </p:nvPr>
        </p:nvSpPr>
        <p:spPr>
          <a:xfrm>
            <a:off x="3447000" y="6886440"/>
            <a:ext cx="3195000" cy="520920"/>
          </a:xfrm>
          <a:prstGeom prst="rect">
            <a:avLst/>
          </a:prstGeom>
        </p:spPr>
        <p:txBody>
          <a:bodyPr lIns="0" rIns="0" tIns="0" bIns="0"/>
          <a:p>
            <a:pPr algn="ctr"/>
            <a:r>
              <a:rPr lang="en-US" sz="1400">
                <a:latin typeface="Times New Roman"/>
              </a:rPr>
              <a:t>&lt;footer&gt;</a:t>
            </a:r>
            <a:endParaRPr/>
          </a:p>
        </p:txBody>
      </p:sp>
      <p:sp>
        <p:nvSpPr>
          <p:cNvPr id="5" name="PlaceHolder 5"/>
          <p:cNvSpPr>
            <a:spLocks noGrp="1"/>
          </p:cNvSpPr>
          <p:nvPr>
            <p:ph type="sldNum"/>
          </p:nvPr>
        </p:nvSpPr>
        <p:spPr>
          <a:xfrm>
            <a:off x="7227000" y="6886440"/>
            <a:ext cx="2348280" cy="520920"/>
          </a:xfrm>
          <a:prstGeom prst="rect">
            <a:avLst/>
          </a:prstGeom>
        </p:spPr>
        <p:txBody>
          <a:bodyPr lIns="0" rIns="0" tIns="0" bIns="0"/>
          <a:p>
            <a:pPr algn="r"/>
            <a:fld id="{DCF7A146-BF02-4CDE-BB33-83CD4B2EA647}" type="slidenum">
              <a:rPr lang="en-US" sz="1400">
                <a:latin typeface="Times New Roman"/>
              </a:rPr>
              <a:t>&lt;number&gt;</a:t>
            </a:fld>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3.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3.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3.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3.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3.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4.wmf"/><Relationship Id="rId2" Type="http://schemas.openxmlformats.org/officeDocument/2006/relationships/slideLayout" Target="../slideLayouts/slideLayout3.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jpeg"/><Relationship Id="rId3" Type="http://schemas.openxmlformats.org/officeDocument/2006/relationships/image" Target="../media/image24.jpeg"/><Relationship Id="rId4" Type="http://schemas.openxmlformats.org/officeDocument/2006/relationships/slideLayout" Target="../slideLayouts/slideLayout3.xml"/><Relationship Id="rId5"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3.xml"/>
</Relationships>
</file>

<file path=ppt/slides/_rels/slide23.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3.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3.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3.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9.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3.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3.xml"/>
</Relationships>
</file>

<file path=ppt/slides/_rels/slide31.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3.xml"/><Relationship Id="rId3"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3.xml"/><Relationship Id="rId3"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6.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3.xml"/><Relationship Id="rId3"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3.xml"/><Relationship Id="rId3"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9.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image" Target="../media/image7.png"/><Relationship Id="rId4" Type="http://schemas.openxmlformats.org/officeDocument/2006/relationships/slideLayout" Target="../slideLayouts/slideLayout3.xml"/><Relationship Id="rId5"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3.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slideLayout" Target="../slideLayouts/slideLayout3.xml"/><Relationship Id="rId6"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6.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3.xml"/><Relationship Id="rId3"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3.xml"/><Relationship Id="rId3"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6.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slideLayout" Target="../slideLayouts/slideLayout3.xml"/>
</Relationships>
</file>

<file path=ppt/slides/_rels/slide57.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 Id="rId3" Type="http://schemas.openxmlformats.org/officeDocument/2006/relationships/slideLayout" Target="../slideLayouts/slideLayout3.xml"/><Relationship Id="rId4" Type="http://schemas.openxmlformats.org/officeDocument/2006/relationships/notesSlide" Target="../notesSlides/notesSlide57.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
</Relationships>
</file>

<file path=ppt/slides/_rels/slide6.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3.xml"/><Relationship Id="rId3" Type="http://schemas.openxmlformats.org/officeDocument/2006/relationships/notesSlide" Target="../notesSlides/notesSlide6.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
</Relationships>
</file>

<file path=ppt/slides/_rels/slide61.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9.gif"/><Relationship Id="rId2" Type="http://schemas.openxmlformats.org/officeDocument/2006/relationships/slideLayout" Target="../slideLayouts/slideLayout3.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slideLayout" Target="../slideLayouts/slideLayout3.xml"/><Relationship Id="rId8"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 name="TextShape 1"/>
          <p:cNvSpPr txBox="1"/>
          <p:nvPr/>
        </p:nvSpPr>
        <p:spPr>
          <a:xfrm>
            <a:off x="504000" y="11520"/>
            <a:ext cx="7020000" cy="1801440"/>
          </a:xfrm>
          <a:prstGeom prst="rect">
            <a:avLst/>
          </a:prstGeom>
        </p:spPr>
        <p:txBody>
          <a:bodyPr lIns="0" rIns="0" tIns="0" bIns="0" anchor="ctr"/>
          <a:p>
            <a:r>
              <a:rPr lang="en-US" sz="4760">
                <a:latin typeface="Arial"/>
              </a:rPr>
              <a:t>Introduction to Search Theory and its Application</a:t>
            </a:r>
            <a:endParaRPr/>
          </a:p>
        </p:txBody>
      </p:sp>
      <p:sp>
        <p:nvSpPr>
          <p:cNvPr id="46" name="TextShape 2"/>
          <p:cNvSpPr txBox="1"/>
          <p:nvPr/>
        </p:nvSpPr>
        <p:spPr>
          <a:xfrm>
            <a:off x="504000" y="1823760"/>
            <a:ext cx="9072000" cy="4384440"/>
          </a:xfrm>
          <a:prstGeom prst="rect">
            <a:avLst/>
          </a:prstGeom>
        </p:spPr>
        <p:txBody>
          <a:bodyPr lIns="0" rIns="0" tIns="0" bIns="0" anchor="ctr"/>
          <a:p>
            <a:pPr algn="ctr"/>
            <a:r>
              <a:rPr lang="en-US" sz="4270">
                <a:latin typeface="Arial"/>
              </a:rPr>
              <a:t>Tom Russo</a:t>
            </a:r>
            <a:endParaRPr/>
          </a:p>
          <a:p>
            <a:pPr algn="ctr"/>
            <a:endParaRPr/>
          </a:p>
          <a:p>
            <a:pPr algn="ctr"/>
            <a:r>
              <a:rPr lang="en-US" sz="4270">
                <a:latin typeface="Arial"/>
              </a:rPr>
              <a:t>ESCAPE 2015</a:t>
            </a:r>
            <a:endParaRPr/>
          </a:p>
          <a:p>
            <a:pPr algn="ctr"/>
            <a:r>
              <a:rPr lang="en-US" sz="4270">
                <a:latin typeface="Arial"/>
              </a:rPr>
              <a:t>19 April</a:t>
            </a:r>
            <a:endParaRPr/>
          </a:p>
          <a:p>
            <a:pPr algn="ctr"/>
            <a:r>
              <a:rPr lang="en-US" sz="4270">
                <a:latin typeface="Arial"/>
              </a:rPr>
              <a:t>Management Track</a:t>
            </a:r>
            <a:endParaRPr/>
          </a:p>
          <a:p>
            <a:pPr algn="ctr"/>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1" name="TextShape 1"/>
          <p:cNvSpPr txBox="1"/>
          <p:nvPr/>
        </p:nvSpPr>
        <p:spPr>
          <a:xfrm>
            <a:off x="504000" y="288000"/>
            <a:ext cx="7020000" cy="1248120"/>
          </a:xfrm>
          <a:prstGeom prst="rect">
            <a:avLst/>
          </a:prstGeom>
        </p:spPr>
        <p:txBody>
          <a:bodyPr lIns="0" rIns="0" tIns="0" bIns="0" anchor="ctr"/>
          <a:p>
            <a:r>
              <a:rPr lang="en-US" sz="4760">
                <a:latin typeface="Arial"/>
              </a:rPr>
              <a:t>Obtaining POC</a:t>
            </a:r>
            <a:endParaRPr/>
          </a:p>
        </p:txBody>
      </p:sp>
      <p:sp>
        <p:nvSpPr>
          <p:cNvPr id="82" name="TextShape 2"/>
          <p:cNvSpPr txBox="1"/>
          <p:nvPr/>
        </p:nvSpPr>
        <p:spPr>
          <a:xfrm>
            <a:off x="410760" y="2651760"/>
            <a:ext cx="9072000" cy="2748240"/>
          </a:xfrm>
          <a:prstGeom prst="rect">
            <a:avLst/>
          </a:prstGeom>
        </p:spPr>
        <p:txBody>
          <a:bodyPr lIns="0" rIns="0" tIns="0" bIns="0"/>
          <a:p>
            <a:pPr>
              <a:buSzPct val="45000"/>
              <a:buFont typeface="StarSymbol"/>
              <a:buChar char=""/>
            </a:pPr>
            <a:r>
              <a:rPr lang="en-US" sz="5400">
                <a:latin typeface="Arial"/>
              </a:rPr>
              <a:t>Lost person behavior</a:t>
            </a:r>
            <a:endParaRPr/>
          </a:p>
          <a:p>
            <a:pPr>
              <a:buSzPct val="45000"/>
              <a:buFont typeface="StarSymbol"/>
              <a:buChar char=""/>
            </a:pPr>
            <a:r>
              <a:rPr lang="en-US" sz="5400">
                <a:latin typeface="Arial"/>
              </a:rPr>
              <a:t>Historical data</a:t>
            </a:r>
            <a:endParaRPr/>
          </a:p>
          <a:p>
            <a:pPr>
              <a:buSzPct val="45000"/>
              <a:buFont typeface="StarSymbol"/>
              <a:buChar char=""/>
            </a:pPr>
            <a:r>
              <a:rPr lang="en-US" sz="5400">
                <a:latin typeface="Arial"/>
              </a:rPr>
              <a:t>Bayesian networks</a:t>
            </a:r>
            <a:endParaRPr/>
          </a:p>
          <a:p>
            <a:pPr>
              <a:buSzPct val="45000"/>
              <a:buFont typeface="StarSymbol"/>
              <a:buChar char=""/>
            </a:pPr>
            <a:r>
              <a:rPr lang="en-US" sz="5400">
                <a:latin typeface="Arial"/>
              </a:rPr>
              <a:t>Consensus</a:t>
            </a:r>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3" name="TextShape 1"/>
          <p:cNvSpPr txBox="1"/>
          <p:nvPr/>
        </p:nvSpPr>
        <p:spPr>
          <a:xfrm>
            <a:off x="504000" y="288000"/>
            <a:ext cx="7020000" cy="1248120"/>
          </a:xfrm>
          <a:prstGeom prst="rect">
            <a:avLst/>
          </a:prstGeom>
        </p:spPr>
        <p:txBody>
          <a:bodyPr lIns="0" rIns="0" tIns="0" bIns="0" anchor="ctr"/>
          <a:p>
            <a:r>
              <a:rPr lang="en-US" sz="4760">
                <a:latin typeface="Arial"/>
              </a:rPr>
              <a:t>Probability of Detection</a:t>
            </a:r>
            <a:endParaRPr/>
          </a:p>
        </p:txBody>
      </p:sp>
      <p:sp>
        <p:nvSpPr>
          <p:cNvPr id="84" name="TextShape 2"/>
          <p:cNvSpPr txBox="1"/>
          <p:nvPr/>
        </p:nvSpPr>
        <p:spPr>
          <a:xfrm>
            <a:off x="504000" y="1823760"/>
            <a:ext cx="9072000" cy="4384440"/>
          </a:xfrm>
          <a:prstGeom prst="rect">
            <a:avLst/>
          </a:prstGeom>
        </p:spPr>
        <p:txBody>
          <a:bodyPr lIns="0" rIns="0" tIns="0" bIns="0"/>
          <a:p>
            <a:pPr>
              <a:buSzPct val="45000"/>
              <a:buFont typeface="StarSymbol"/>
              <a:buChar char=""/>
            </a:pPr>
            <a:r>
              <a:rPr lang="en-US" sz="3470">
                <a:latin typeface="Arial"/>
              </a:rPr>
              <a:t>Conditional probability</a:t>
            </a:r>
            <a:endParaRPr/>
          </a:p>
          <a:p>
            <a:pPr>
              <a:buSzPct val="45000"/>
              <a:buFont typeface="StarSymbol"/>
              <a:buChar char=""/>
            </a:pPr>
            <a:r>
              <a:rPr lang="en-US" sz="3470">
                <a:latin typeface="Arial"/>
              </a:rPr>
              <a:t>“</a:t>
            </a:r>
            <a:r>
              <a:rPr lang="en-US" sz="3470">
                <a:latin typeface="Arial"/>
              </a:rPr>
              <a:t>Detectability”</a:t>
            </a:r>
            <a:endParaRPr/>
          </a:p>
          <a:p>
            <a:pPr>
              <a:buSzPct val="45000"/>
              <a:buFont typeface="StarSymbol"/>
              <a:buChar char=""/>
            </a:pPr>
            <a:r>
              <a:rPr lang="en-US" sz="3470">
                <a:latin typeface="Arial"/>
              </a:rPr>
              <a:t>Method/effort </a:t>
            </a:r>
            <a:endParaRPr/>
          </a:p>
          <a:p>
            <a:pPr>
              <a:buSzPct val="45000"/>
              <a:buFont typeface="StarSymbol"/>
              <a:buChar char=""/>
            </a:pPr>
            <a:r>
              <a:rPr lang="en-US" sz="3470">
                <a:latin typeface="Arial"/>
              </a:rPr>
              <a:t>Objective POD</a:t>
            </a:r>
            <a:endParaRPr/>
          </a:p>
          <a:p>
            <a:pPr>
              <a:buSzPct val="45000"/>
              <a:buFont typeface="StarSymbol"/>
              <a:buChar char=""/>
            </a:pPr>
            <a:r>
              <a:rPr lang="en-US" sz="3470">
                <a:latin typeface="Arial"/>
              </a:rPr>
              <a:t>Quantify “detectability” and effort</a:t>
            </a:r>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5" name="" descr=""/>
          <p:cNvPicPr/>
          <p:nvPr/>
        </p:nvPicPr>
        <p:blipFill>
          <a:blip r:embed="rId1"/>
          <a:stretch>
            <a:fillRect/>
          </a:stretch>
        </p:blipFill>
        <p:spPr>
          <a:xfrm>
            <a:off x="3474720" y="2581560"/>
            <a:ext cx="6543360" cy="4952520"/>
          </a:xfrm>
          <a:prstGeom prst="rect">
            <a:avLst/>
          </a:prstGeom>
          <a:ln>
            <a:noFill/>
          </a:ln>
        </p:spPr>
      </p:pic>
      <p:sp>
        <p:nvSpPr>
          <p:cNvPr id="86" name="TextShape 1"/>
          <p:cNvSpPr txBox="1"/>
          <p:nvPr/>
        </p:nvSpPr>
        <p:spPr>
          <a:xfrm>
            <a:off x="504000" y="233640"/>
            <a:ext cx="7020000" cy="1356840"/>
          </a:xfrm>
          <a:prstGeom prst="rect">
            <a:avLst/>
          </a:prstGeom>
        </p:spPr>
        <p:txBody>
          <a:bodyPr lIns="0" rIns="0" tIns="0" bIns="0" anchor="ctr"/>
          <a:p>
            <a:r>
              <a:rPr lang="en-US" sz="4760">
                <a:latin typeface="Arial"/>
              </a:rPr>
              <a:t>Quantifying Detectability:</a:t>
            </a:r>
            <a:r>
              <a:rPr lang="en-US" sz="4760">
                <a:latin typeface="Arial"/>
              </a:rPr>
              <a:t>
</a:t>
            </a:r>
            <a:r>
              <a:rPr lang="en-US" sz="4760">
                <a:latin typeface="Arial"/>
              </a:rPr>
              <a:t>The definite detector</a:t>
            </a:r>
            <a:endParaRPr/>
          </a:p>
        </p:txBody>
      </p:sp>
      <p:sp>
        <p:nvSpPr>
          <p:cNvPr id="87" name="TextShape 2"/>
          <p:cNvSpPr txBox="1"/>
          <p:nvPr/>
        </p:nvSpPr>
        <p:spPr>
          <a:xfrm>
            <a:off x="504000" y="1823760"/>
            <a:ext cx="9072000" cy="4384440"/>
          </a:xfrm>
          <a:prstGeom prst="rect">
            <a:avLst/>
          </a:prstGeom>
        </p:spPr>
        <p:txBody>
          <a:bodyPr lIns="0" rIns="0" tIns="0" bIns="0"/>
          <a:p>
            <a:pPr>
              <a:buSzPct val="45000"/>
              <a:buFont typeface="StarSymbol"/>
              <a:buChar char=""/>
            </a:pPr>
            <a:r>
              <a:rPr lang="en-US" sz="3470">
                <a:latin typeface="Arial"/>
              </a:rPr>
              <a:t>Perfect detector</a:t>
            </a:r>
            <a:endParaRPr/>
          </a:p>
          <a:p>
            <a:pPr>
              <a:buSzPct val="45000"/>
              <a:buFont typeface="StarSymbol"/>
              <a:buChar char=""/>
            </a:pPr>
            <a:r>
              <a:rPr lang="en-US" sz="3470">
                <a:latin typeface="Arial"/>
              </a:rPr>
              <a:t>Width W</a:t>
            </a:r>
            <a:endParaRPr/>
          </a:p>
          <a:p>
            <a:pPr>
              <a:buSzPct val="45000"/>
              <a:buFont typeface="StarSymbol"/>
              <a:buChar char=""/>
            </a:pPr>
            <a:r>
              <a:rPr lang="en-US" sz="3470">
                <a:latin typeface="Arial"/>
              </a:rPr>
              <a:t>Detection profile</a:t>
            </a:r>
            <a:endParaRPr/>
          </a:p>
          <a:p>
            <a:pPr>
              <a:buSzPct val="45000"/>
              <a:buFont typeface="StarSymbol"/>
              <a:buChar char=""/>
            </a:pPr>
            <a:r>
              <a:rPr lang="en-US" sz="3470">
                <a:latin typeface="Arial"/>
              </a:rPr>
              <a:t>“</a:t>
            </a:r>
            <a:r>
              <a:rPr lang="en-US" sz="3470">
                <a:latin typeface="Arial"/>
              </a:rPr>
              <a:t>Lateral Range Curve”</a:t>
            </a:r>
            <a:endParaRPr/>
          </a:p>
          <a:p>
            <a:pPr>
              <a:buSzPct val="45000"/>
              <a:buFont typeface="StarSymbol"/>
              <a:buChar char=""/>
            </a:pPr>
            <a:r>
              <a:rPr lang="en-US" sz="3470">
                <a:latin typeface="Arial"/>
              </a:rPr>
              <a:t>POD?</a:t>
            </a:r>
            <a:endParaRPr/>
          </a:p>
        </p:txBody>
      </p:sp>
      <p:sp>
        <p:nvSpPr>
          <p:cNvPr id="88" name="TextShape 3"/>
          <p:cNvSpPr txBox="1"/>
          <p:nvPr/>
        </p:nvSpPr>
        <p:spPr>
          <a:xfrm>
            <a:off x="5760720" y="3036960"/>
            <a:ext cx="762840" cy="346320"/>
          </a:xfrm>
          <a:prstGeom prst="rect">
            <a:avLst/>
          </a:prstGeom>
        </p:spPr>
        <p:txBody>
          <a:bodyPr lIns="90000" rIns="90000" tIns="45000" bIns="45000"/>
          <a:p>
            <a:r>
              <a:rPr lang="en-US">
                <a:latin typeface="Arial"/>
              </a:rPr>
              <a:t>100%</a:t>
            </a:r>
            <a:endParaRPr/>
          </a:p>
        </p:txBody>
      </p:sp>
      <p:sp>
        <p:nvSpPr>
          <p:cNvPr id="89" name="Line 4"/>
          <p:cNvSpPr/>
          <p:nvPr/>
        </p:nvSpPr>
        <p:spPr>
          <a:xfrm flipV="1">
            <a:off x="524520" y="5222880"/>
            <a:ext cx="2365200" cy="1755000"/>
          </a:xfrm>
          <a:prstGeom prst="line">
            <a:avLst/>
          </a:prstGeom>
          <a:ln>
            <a:solidFill>
              <a:srgbClr val="000000"/>
            </a:solidFill>
            <a:tailEnd len="med" type="triangle" w="med"/>
          </a:ln>
        </p:spPr>
        <p:txBody>
          <a:bodyPr lIns="90000" rIns="90000" tIns="45000" bIns="45000" anchor="b"/>
          <a:p>
            <a:pPr algn="ctr"/>
            <a:r>
              <a:rPr lang="en-US">
                <a:latin typeface="Arial"/>
              </a:rPr>
              <a:t>Sensor Track</a:t>
            </a:r>
            <a:endParaRPr/>
          </a:p>
        </p:txBody>
      </p:sp>
      <p:sp>
        <p:nvSpPr>
          <p:cNvPr id="90" name="CustomShape 5"/>
          <p:cNvSpPr/>
          <p:nvPr/>
        </p:nvSpPr>
        <p:spPr>
          <a:xfrm>
            <a:off x="2461680" y="6977880"/>
            <a:ext cx="267480" cy="255960"/>
          </a:xfrm>
          <a:prstGeom prst="star5">
            <a:avLst/>
          </a:prstGeom>
          <a:solidFill>
            <a:srgbClr val="cfe7f5"/>
          </a:solidFill>
          <a:ln>
            <a:solidFill>
              <a:srgbClr val="808080"/>
            </a:solidFill>
          </a:ln>
        </p:spPr>
      </p:sp>
      <p:sp>
        <p:nvSpPr>
          <p:cNvPr id="91" name="Line 6"/>
          <p:cNvSpPr/>
          <p:nvPr/>
        </p:nvSpPr>
        <p:spPr>
          <a:xfrm>
            <a:off x="1776600" y="6057720"/>
            <a:ext cx="770760" cy="1016640"/>
          </a:xfrm>
          <a:prstGeom prst="line">
            <a:avLst/>
          </a:prstGeom>
          <a:ln>
            <a:solidFill>
              <a:srgbClr val="000000"/>
            </a:solidFill>
          </a:ln>
        </p:spPr>
        <p:txBody>
          <a:bodyPr lIns="90000" rIns="90000" tIns="45000" bIns="45000" anchor="b"/>
          <a:p>
            <a:pPr algn="ctr"/>
            <a:r>
              <a:rPr lang="en-US" sz="1200">
                <a:latin typeface="Arial"/>
              </a:rPr>
              <a:t>Lateral Range</a:t>
            </a:r>
            <a:endParaRPr/>
          </a:p>
        </p:txBody>
      </p:sp>
      <p:sp>
        <p:nvSpPr>
          <p:cNvPr id="92" name="TextShape 7"/>
          <p:cNvSpPr txBox="1"/>
          <p:nvPr/>
        </p:nvSpPr>
        <p:spPr>
          <a:xfrm>
            <a:off x="1010160" y="7074360"/>
            <a:ext cx="1537200" cy="346320"/>
          </a:xfrm>
          <a:prstGeom prst="rect">
            <a:avLst/>
          </a:prstGeom>
        </p:spPr>
        <p:txBody>
          <a:bodyPr lIns="90000" rIns="90000" tIns="45000" bIns="45000"/>
          <a:p>
            <a:r>
              <a:rPr lang="en-US">
                <a:latin typeface="Arial"/>
              </a:rPr>
              <a:t>search object</a:t>
            </a:r>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3" name="CustomShape 1"/>
          <p:cNvSpPr/>
          <p:nvPr/>
        </p:nvSpPr>
        <p:spPr>
          <a:xfrm>
            <a:off x="5029200" y="6969960"/>
            <a:ext cx="2103120" cy="365760"/>
          </a:xfrm>
          <a:prstGeom prst="rect">
            <a:avLst/>
          </a:prstGeom>
          <a:solidFill>
            <a:srgbClr val="eb613d"/>
          </a:solidFill>
          <a:ln>
            <a:solidFill>
              <a:srgbClr val="808080"/>
            </a:solidFill>
          </a:ln>
        </p:spPr>
      </p:sp>
      <p:sp>
        <p:nvSpPr>
          <p:cNvPr id="94" name="CustomShape 2"/>
          <p:cNvSpPr/>
          <p:nvPr/>
        </p:nvSpPr>
        <p:spPr>
          <a:xfrm>
            <a:off x="4754880" y="6583680"/>
            <a:ext cx="1920240" cy="365760"/>
          </a:xfrm>
          <a:prstGeom prst="rect">
            <a:avLst/>
          </a:prstGeom>
          <a:solidFill>
            <a:srgbClr val="eb613d"/>
          </a:solidFill>
          <a:ln>
            <a:solidFill>
              <a:srgbClr val="808080"/>
            </a:solidFill>
          </a:ln>
        </p:spPr>
      </p:sp>
      <p:sp>
        <p:nvSpPr>
          <p:cNvPr id="95" name="CustomShape 3"/>
          <p:cNvSpPr/>
          <p:nvPr/>
        </p:nvSpPr>
        <p:spPr>
          <a:xfrm>
            <a:off x="2468880" y="6309360"/>
            <a:ext cx="1097280" cy="274320"/>
          </a:xfrm>
          <a:prstGeom prst="rect">
            <a:avLst/>
          </a:prstGeom>
          <a:solidFill>
            <a:srgbClr val="eb613d"/>
          </a:solidFill>
          <a:ln>
            <a:solidFill>
              <a:srgbClr val="808080"/>
            </a:solidFill>
          </a:ln>
        </p:spPr>
      </p:sp>
      <p:sp>
        <p:nvSpPr>
          <p:cNvPr id="96" name="CustomShape 4"/>
          <p:cNvSpPr/>
          <p:nvPr/>
        </p:nvSpPr>
        <p:spPr>
          <a:xfrm>
            <a:off x="548640" y="2103120"/>
            <a:ext cx="6492240" cy="3474720"/>
          </a:xfrm>
          <a:prstGeom prst="rect">
            <a:avLst/>
          </a:prstGeom>
          <a:solidFill>
            <a:srgbClr val="cfe7f5"/>
          </a:solidFill>
          <a:ln>
            <a:solidFill>
              <a:srgbClr val="808080"/>
            </a:solidFill>
          </a:ln>
        </p:spPr>
      </p:sp>
      <p:sp>
        <p:nvSpPr>
          <p:cNvPr id="97" name="TextShape 5"/>
          <p:cNvSpPr txBox="1"/>
          <p:nvPr/>
        </p:nvSpPr>
        <p:spPr>
          <a:xfrm>
            <a:off x="504000" y="285480"/>
            <a:ext cx="7020000" cy="1253160"/>
          </a:xfrm>
          <a:prstGeom prst="rect">
            <a:avLst/>
          </a:prstGeom>
        </p:spPr>
        <p:txBody>
          <a:bodyPr lIns="0" rIns="0" tIns="0" bIns="0" anchor="ctr"/>
          <a:p>
            <a:r>
              <a:rPr lang="en-US" sz="4400">
                <a:latin typeface="Arial"/>
              </a:rPr>
              <a:t>Parallel Track Line Search – Definite Detector</a:t>
            </a:r>
            <a:endParaRPr/>
          </a:p>
        </p:txBody>
      </p:sp>
      <p:sp>
        <p:nvSpPr>
          <p:cNvPr id="98" name="TextShape 6"/>
          <p:cNvSpPr txBox="1"/>
          <p:nvPr/>
        </p:nvSpPr>
        <p:spPr>
          <a:xfrm>
            <a:off x="7108560" y="2171160"/>
            <a:ext cx="2378520" cy="389160"/>
          </a:xfrm>
          <a:prstGeom prst="rect">
            <a:avLst/>
          </a:prstGeom>
        </p:spPr>
        <p:txBody>
          <a:bodyPr lIns="90000" rIns="90000" tIns="45000" bIns="45000"/>
          <a:p>
            <a:r>
              <a:rPr b="1" lang="en-US">
                <a:latin typeface="Arial"/>
              </a:rPr>
              <a:t>Search Area=A = </a:t>
            </a:r>
            <a:r>
              <a:rPr b="1" lang="en-US">
                <a:latin typeface="Times New Roman"/>
              </a:rPr>
              <a:t>h</a:t>
            </a:r>
            <a:r>
              <a:rPr b="1" lang="en-US">
                <a:latin typeface="Standard Symbols L"/>
                <a:ea typeface="Standard Symbols L"/>
              </a:rPr>
              <a:t>´</a:t>
            </a:r>
            <a:r>
              <a:rPr b="1" lang="en-US">
                <a:latin typeface="Times New Roman"/>
                <a:ea typeface="Standard Symbols L"/>
              </a:rPr>
              <a:t>l</a:t>
            </a:r>
            <a:endParaRPr/>
          </a:p>
        </p:txBody>
      </p:sp>
      <p:sp>
        <p:nvSpPr>
          <p:cNvPr id="99" name="CustomShape 7"/>
          <p:cNvSpPr/>
          <p:nvPr/>
        </p:nvSpPr>
        <p:spPr>
          <a:xfrm>
            <a:off x="1630800" y="2103120"/>
            <a:ext cx="270360" cy="3474720"/>
          </a:xfrm>
          <a:prstGeom prst="rect">
            <a:avLst/>
          </a:prstGeom>
          <a:solidFill>
            <a:srgbClr val="0000ff"/>
          </a:solidFill>
          <a:ln>
            <a:solidFill>
              <a:srgbClr val="808080"/>
            </a:solidFill>
          </a:ln>
        </p:spPr>
      </p:sp>
      <p:sp>
        <p:nvSpPr>
          <p:cNvPr id="100" name="CustomShape 8"/>
          <p:cNvSpPr/>
          <p:nvPr/>
        </p:nvSpPr>
        <p:spPr>
          <a:xfrm>
            <a:off x="2171880" y="2103120"/>
            <a:ext cx="270360" cy="3474720"/>
          </a:xfrm>
          <a:prstGeom prst="rect">
            <a:avLst/>
          </a:prstGeom>
          <a:solidFill>
            <a:srgbClr val="0000ff"/>
          </a:solidFill>
          <a:ln>
            <a:solidFill>
              <a:srgbClr val="808080"/>
            </a:solidFill>
          </a:ln>
        </p:spPr>
      </p:sp>
      <p:sp>
        <p:nvSpPr>
          <p:cNvPr id="101" name="CustomShape 9"/>
          <p:cNvSpPr/>
          <p:nvPr/>
        </p:nvSpPr>
        <p:spPr>
          <a:xfrm>
            <a:off x="2712600" y="2103120"/>
            <a:ext cx="270720" cy="3474720"/>
          </a:xfrm>
          <a:prstGeom prst="rect">
            <a:avLst/>
          </a:prstGeom>
          <a:solidFill>
            <a:srgbClr val="0000ff"/>
          </a:solidFill>
          <a:ln>
            <a:solidFill>
              <a:srgbClr val="808080"/>
            </a:solidFill>
          </a:ln>
        </p:spPr>
      </p:sp>
      <p:sp>
        <p:nvSpPr>
          <p:cNvPr id="102" name="CustomShape 10"/>
          <p:cNvSpPr/>
          <p:nvPr/>
        </p:nvSpPr>
        <p:spPr>
          <a:xfrm>
            <a:off x="3253680" y="2103120"/>
            <a:ext cx="270720" cy="3474720"/>
          </a:xfrm>
          <a:prstGeom prst="rect">
            <a:avLst/>
          </a:prstGeom>
          <a:solidFill>
            <a:srgbClr val="0000ff"/>
          </a:solidFill>
          <a:ln>
            <a:solidFill>
              <a:srgbClr val="808080"/>
            </a:solidFill>
          </a:ln>
        </p:spPr>
      </p:sp>
      <p:sp>
        <p:nvSpPr>
          <p:cNvPr id="103" name="CustomShape 11"/>
          <p:cNvSpPr/>
          <p:nvPr/>
        </p:nvSpPr>
        <p:spPr>
          <a:xfrm>
            <a:off x="3794760" y="2103120"/>
            <a:ext cx="270360" cy="3474720"/>
          </a:xfrm>
          <a:prstGeom prst="rect">
            <a:avLst/>
          </a:prstGeom>
          <a:solidFill>
            <a:srgbClr val="0000ff"/>
          </a:solidFill>
          <a:ln>
            <a:solidFill>
              <a:srgbClr val="808080"/>
            </a:solidFill>
          </a:ln>
        </p:spPr>
      </p:sp>
      <p:sp>
        <p:nvSpPr>
          <p:cNvPr id="104" name="CustomShape 12"/>
          <p:cNvSpPr/>
          <p:nvPr/>
        </p:nvSpPr>
        <p:spPr>
          <a:xfrm>
            <a:off x="4335840" y="2103120"/>
            <a:ext cx="270360" cy="3474720"/>
          </a:xfrm>
          <a:prstGeom prst="rect">
            <a:avLst/>
          </a:prstGeom>
          <a:solidFill>
            <a:srgbClr val="0000ff"/>
          </a:solidFill>
          <a:ln>
            <a:solidFill>
              <a:srgbClr val="808080"/>
            </a:solidFill>
          </a:ln>
        </p:spPr>
      </p:sp>
      <p:sp>
        <p:nvSpPr>
          <p:cNvPr id="105" name="CustomShape 13"/>
          <p:cNvSpPr/>
          <p:nvPr/>
        </p:nvSpPr>
        <p:spPr>
          <a:xfrm>
            <a:off x="4876920" y="2103120"/>
            <a:ext cx="270360" cy="3474720"/>
          </a:xfrm>
          <a:prstGeom prst="rect">
            <a:avLst/>
          </a:prstGeom>
          <a:solidFill>
            <a:srgbClr val="0000ff"/>
          </a:solidFill>
          <a:ln>
            <a:solidFill>
              <a:srgbClr val="808080"/>
            </a:solidFill>
          </a:ln>
        </p:spPr>
      </p:sp>
      <p:sp>
        <p:nvSpPr>
          <p:cNvPr id="106" name="CustomShape 14"/>
          <p:cNvSpPr/>
          <p:nvPr/>
        </p:nvSpPr>
        <p:spPr>
          <a:xfrm>
            <a:off x="5418000" y="2103120"/>
            <a:ext cx="270360" cy="3474720"/>
          </a:xfrm>
          <a:prstGeom prst="rect">
            <a:avLst/>
          </a:prstGeom>
          <a:solidFill>
            <a:srgbClr val="0000ff"/>
          </a:solidFill>
          <a:ln>
            <a:solidFill>
              <a:srgbClr val="808080"/>
            </a:solidFill>
          </a:ln>
        </p:spPr>
      </p:sp>
      <p:sp>
        <p:nvSpPr>
          <p:cNvPr id="107" name="CustomShape 15"/>
          <p:cNvSpPr/>
          <p:nvPr/>
        </p:nvSpPr>
        <p:spPr>
          <a:xfrm>
            <a:off x="5958720" y="2103120"/>
            <a:ext cx="270720" cy="3474720"/>
          </a:xfrm>
          <a:prstGeom prst="rect">
            <a:avLst/>
          </a:prstGeom>
          <a:solidFill>
            <a:srgbClr val="0000ff"/>
          </a:solidFill>
          <a:ln>
            <a:solidFill>
              <a:srgbClr val="808080"/>
            </a:solidFill>
          </a:ln>
        </p:spPr>
      </p:sp>
      <p:sp>
        <p:nvSpPr>
          <p:cNvPr id="108" name="CustomShape 16"/>
          <p:cNvSpPr/>
          <p:nvPr/>
        </p:nvSpPr>
        <p:spPr>
          <a:xfrm>
            <a:off x="6499800" y="2103120"/>
            <a:ext cx="270720" cy="3474720"/>
          </a:xfrm>
          <a:prstGeom prst="rect">
            <a:avLst/>
          </a:prstGeom>
          <a:solidFill>
            <a:srgbClr val="0000ff"/>
          </a:solidFill>
          <a:ln>
            <a:solidFill>
              <a:srgbClr val="808080"/>
            </a:solidFill>
          </a:ln>
        </p:spPr>
      </p:sp>
      <p:sp>
        <p:nvSpPr>
          <p:cNvPr id="109" name="TextShape 17"/>
          <p:cNvSpPr txBox="1"/>
          <p:nvPr/>
        </p:nvSpPr>
        <p:spPr>
          <a:xfrm>
            <a:off x="3719160" y="1737360"/>
            <a:ext cx="1142280" cy="348120"/>
          </a:xfrm>
          <a:prstGeom prst="rect">
            <a:avLst/>
          </a:prstGeom>
        </p:spPr>
        <p:txBody>
          <a:bodyPr lIns="90000" rIns="90000" tIns="45000" bIns="45000"/>
          <a:p>
            <a:r>
              <a:rPr b="1" lang="en-US">
                <a:latin typeface="Arial"/>
              </a:rPr>
              <a:t>Length=</a:t>
            </a:r>
            <a:r>
              <a:rPr b="1" lang="en-US">
                <a:latin typeface="Times New Roman"/>
              </a:rPr>
              <a:t>l</a:t>
            </a:r>
            <a:endParaRPr/>
          </a:p>
        </p:txBody>
      </p:sp>
      <p:sp>
        <p:nvSpPr>
          <p:cNvPr id="110" name="TextShape 18"/>
          <p:cNvSpPr txBox="1"/>
          <p:nvPr/>
        </p:nvSpPr>
        <p:spPr>
          <a:xfrm rot="16200000">
            <a:off x="6729840" y="3823920"/>
            <a:ext cx="1153080" cy="348120"/>
          </a:xfrm>
          <a:prstGeom prst="rect">
            <a:avLst/>
          </a:prstGeom>
        </p:spPr>
        <p:txBody>
          <a:bodyPr lIns="90000" rIns="90000" tIns="45000" bIns="45000"/>
          <a:p>
            <a:r>
              <a:rPr b="1" lang="en-US">
                <a:latin typeface="Arial"/>
              </a:rPr>
              <a:t>Height=</a:t>
            </a:r>
            <a:r>
              <a:rPr b="1" lang="en-US">
                <a:latin typeface="Times New Roman"/>
              </a:rPr>
              <a:t>h</a:t>
            </a:r>
            <a:endParaRPr/>
          </a:p>
        </p:txBody>
      </p:sp>
      <p:sp>
        <p:nvSpPr>
          <p:cNvPr id="111" name="CustomShape 19"/>
          <p:cNvSpPr/>
          <p:nvPr/>
        </p:nvSpPr>
        <p:spPr>
          <a:xfrm>
            <a:off x="548640" y="2103120"/>
            <a:ext cx="270360" cy="3474720"/>
          </a:xfrm>
          <a:prstGeom prst="rect">
            <a:avLst/>
          </a:prstGeom>
          <a:solidFill>
            <a:srgbClr val="0000ff"/>
          </a:solidFill>
          <a:ln>
            <a:solidFill>
              <a:srgbClr val="808080"/>
            </a:solidFill>
          </a:ln>
        </p:spPr>
        <p:txBody>
          <a:bodyPr wrap="none" lIns="90000" rIns="90000" tIns="45000" bIns="45000" anchor="ctr"/>
          <a:p>
            <a:pPr algn="ctr"/>
            <a:r>
              <a:rPr lang="en-US" sz="1200">
                <a:latin typeface="Arial"/>
              </a:rPr>
              <a:t>W</a:t>
            </a:r>
            <a:endParaRPr/>
          </a:p>
        </p:txBody>
      </p:sp>
      <p:sp>
        <p:nvSpPr>
          <p:cNvPr id="112" name="Line 20"/>
          <p:cNvSpPr/>
          <p:nvPr/>
        </p:nvSpPr>
        <p:spPr>
          <a:xfrm flipV="1">
            <a:off x="684000" y="2103120"/>
            <a:ext cx="0" cy="3474720"/>
          </a:xfrm>
          <a:prstGeom prst="line">
            <a:avLst/>
          </a:prstGeom>
          <a:ln>
            <a:solidFill>
              <a:srgbClr val="000000"/>
            </a:solidFill>
            <a:tailEnd len="med" type="triangle" w="med"/>
          </a:ln>
        </p:spPr>
      </p:sp>
      <p:sp>
        <p:nvSpPr>
          <p:cNvPr id="113" name="Line 21"/>
          <p:cNvSpPr/>
          <p:nvPr/>
        </p:nvSpPr>
        <p:spPr>
          <a:xfrm flipV="1">
            <a:off x="226800" y="4297680"/>
            <a:ext cx="457200" cy="457200"/>
          </a:xfrm>
          <a:prstGeom prst="line">
            <a:avLst/>
          </a:prstGeom>
          <a:ln>
            <a:solidFill>
              <a:srgbClr val="000000"/>
            </a:solidFill>
            <a:tailEnd len="med" type="triangle" w="med"/>
          </a:ln>
        </p:spPr>
      </p:sp>
      <p:sp>
        <p:nvSpPr>
          <p:cNvPr id="114" name="TextShape 22"/>
          <p:cNvSpPr txBox="1"/>
          <p:nvPr/>
        </p:nvSpPr>
        <p:spPr>
          <a:xfrm>
            <a:off x="0" y="4754880"/>
            <a:ext cx="548640" cy="290160"/>
          </a:xfrm>
          <a:prstGeom prst="rect">
            <a:avLst/>
          </a:prstGeom>
        </p:spPr>
        <p:txBody>
          <a:bodyPr lIns="90000" rIns="90000" tIns="45000" bIns="45000"/>
          <a:p>
            <a:r>
              <a:rPr b="1" lang="en-US" sz="1200">
                <a:latin typeface="Arial"/>
              </a:rPr>
              <a:t>W</a:t>
            </a:r>
            <a:r>
              <a:rPr b="1" lang="en-US" sz="1200">
                <a:latin typeface="Standard Symbols L"/>
                <a:ea typeface="Standard Symbols L"/>
              </a:rPr>
              <a:t>´</a:t>
            </a:r>
            <a:r>
              <a:rPr b="1" lang="en-US" sz="1200">
                <a:latin typeface="Times New Roman"/>
                <a:ea typeface="Standard Symbols L"/>
              </a:rPr>
              <a:t>h</a:t>
            </a:r>
            <a:endParaRPr/>
          </a:p>
        </p:txBody>
      </p:sp>
      <p:sp>
        <p:nvSpPr>
          <p:cNvPr id="115" name="Line 23"/>
          <p:cNvSpPr/>
          <p:nvPr/>
        </p:nvSpPr>
        <p:spPr>
          <a:xfrm>
            <a:off x="548640" y="3700080"/>
            <a:ext cx="270360" cy="0"/>
          </a:xfrm>
          <a:prstGeom prst="line">
            <a:avLst/>
          </a:prstGeom>
          <a:ln>
            <a:solidFill>
              <a:srgbClr val="000000"/>
            </a:solidFill>
            <a:headEnd len="med" type="triangle" w="med"/>
            <a:tailEnd len="med" type="triangle" w="med"/>
          </a:ln>
        </p:spPr>
      </p:sp>
      <p:sp>
        <p:nvSpPr>
          <p:cNvPr id="116" name="CustomShape 24"/>
          <p:cNvSpPr/>
          <p:nvPr/>
        </p:nvSpPr>
        <p:spPr>
          <a:xfrm>
            <a:off x="1089720" y="2103120"/>
            <a:ext cx="270360" cy="3474720"/>
          </a:xfrm>
          <a:prstGeom prst="rect">
            <a:avLst/>
          </a:prstGeom>
          <a:solidFill>
            <a:srgbClr val="0000ff"/>
          </a:solidFill>
          <a:ln>
            <a:solidFill>
              <a:srgbClr val="808080"/>
            </a:solidFill>
          </a:ln>
        </p:spPr>
      </p:sp>
      <p:sp>
        <p:nvSpPr>
          <p:cNvPr id="117" name="Line 25"/>
          <p:cNvSpPr/>
          <p:nvPr/>
        </p:nvSpPr>
        <p:spPr>
          <a:xfrm>
            <a:off x="1225080" y="2103120"/>
            <a:ext cx="0" cy="3474720"/>
          </a:xfrm>
          <a:prstGeom prst="line">
            <a:avLst/>
          </a:prstGeom>
          <a:ln>
            <a:solidFill>
              <a:srgbClr val="000000"/>
            </a:solidFill>
            <a:tailEnd len="med" type="triangle" w="med"/>
          </a:ln>
        </p:spPr>
      </p:sp>
      <p:sp>
        <p:nvSpPr>
          <p:cNvPr id="118" name="TextShape 26"/>
          <p:cNvSpPr txBox="1"/>
          <p:nvPr/>
        </p:nvSpPr>
        <p:spPr>
          <a:xfrm>
            <a:off x="640080" y="5943600"/>
            <a:ext cx="7206120" cy="1392120"/>
          </a:xfrm>
          <a:prstGeom prst="rect">
            <a:avLst/>
          </a:prstGeom>
        </p:spPr>
        <p:txBody>
          <a:bodyPr lIns="90000" rIns="90000" tIns="45000" bIns="45000"/>
          <a:p>
            <a:pPr>
              <a:buSzPct val="45000"/>
              <a:buFont typeface="StarSymbol"/>
              <a:buChar char=""/>
            </a:pPr>
            <a:r>
              <a:rPr lang="en-US" sz="2200">
                <a:latin typeface="Arial"/>
              </a:rPr>
              <a:t>Total track length = L </a:t>
            </a:r>
            <a:endParaRPr/>
          </a:p>
          <a:p>
            <a:pPr>
              <a:buSzPct val="45000"/>
              <a:buFont typeface="StarSymbol"/>
              <a:buChar char=""/>
            </a:pPr>
            <a:r>
              <a:rPr lang="en-US" sz="2200">
                <a:latin typeface="Arial"/>
              </a:rPr>
              <a:t>L also called “</a:t>
            </a:r>
            <a:r>
              <a:rPr b="1" lang="en-US" sz="2200">
                <a:latin typeface="Arial"/>
              </a:rPr>
              <a:t>Effort</a:t>
            </a:r>
            <a:r>
              <a:rPr lang="en-US" sz="2200">
                <a:latin typeface="Arial"/>
              </a:rPr>
              <a:t>” --- related to time spent searching</a:t>
            </a:r>
            <a:endParaRPr/>
          </a:p>
          <a:p>
            <a:pPr>
              <a:buSzPct val="45000"/>
              <a:buFont typeface="StarSymbol"/>
              <a:buChar char=""/>
            </a:pPr>
            <a:r>
              <a:rPr lang="en-US" sz="2200">
                <a:latin typeface="Arial"/>
              </a:rPr>
              <a:t>Area seen by detector = W</a:t>
            </a:r>
            <a:r>
              <a:rPr lang="en-US" sz="2200">
                <a:latin typeface="Standard Symbols L"/>
                <a:ea typeface="Standard Symbols L"/>
              </a:rPr>
              <a:t>´</a:t>
            </a:r>
            <a:r>
              <a:rPr lang="en-US" sz="2200">
                <a:latin typeface="Arial"/>
                <a:ea typeface="Standard Symbols L"/>
              </a:rPr>
              <a:t>L: </a:t>
            </a:r>
            <a:r>
              <a:rPr lang="en-US" sz="2200">
                <a:latin typeface="Arial"/>
              </a:rPr>
              <a:t> </a:t>
            </a:r>
            <a:r>
              <a:rPr b="1" lang="en-US" sz="2200">
                <a:latin typeface="Arial"/>
              </a:rPr>
              <a:t>Area Swept, Z</a:t>
            </a:r>
            <a:endParaRPr/>
          </a:p>
          <a:p>
            <a:pPr>
              <a:buSzPct val="45000"/>
              <a:buFont typeface="StarSymbol"/>
              <a:buChar char=""/>
            </a:pPr>
            <a:r>
              <a:rPr lang="en-US" sz="2200">
                <a:latin typeface="Arial"/>
              </a:rPr>
              <a:t>Area Swept/Search Area = Z/A = “</a:t>
            </a:r>
            <a:r>
              <a:rPr b="1" lang="en-US" sz="2200">
                <a:latin typeface="Arial"/>
              </a:rPr>
              <a:t>Coverage</a:t>
            </a:r>
            <a:r>
              <a:rPr lang="en-US" sz="2200">
                <a:latin typeface="Arial"/>
              </a:rPr>
              <a:t>” = C</a:t>
            </a:r>
            <a:endParaRPr/>
          </a:p>
        </p:txBody>
      </p:sp>
    </p:spTree>
  </p:cSld>
  <p:timing>
    <p:tnLst>
      <p:par>
        <p:cTn id="73" dur="indefinite" restart="never" nodeType="tmRoot">
          <p:childTnLst>
            <p:seq>
              <p:cTn id="74" nodeType="mainSeq">
                <p:childTnLst>
                  <p:par>
                    <p:cTn id="75" fill="freeze">
                      <p:stCondLst>
                        <p:cond delay="indefinite"/>
                      </p:stCondLst>
                      <p:childTnLst>
                        <p:par>
                          <p:cTn id="76" fill="freeze">
                            <p:stCondLst>
                              <p:cond delay="0"/>
                            </p:stCondLst>
                            <p:childTnLst>
                              <p:par>
                                <p:cTn id="77" nodeType="clickEffect" fill="hold" presetClass="entr" presetID="1">
                                  <p:stCondLst>
                                    <p:cond delay="0"/>
                                  </p:stCondLst>
                                  <p:childTnLst>
                                    <p:set>
                                      <p:cBhvr>
                                        <p:cTn id="78" dur="1" fill="hold">
                                          <p:stCondLst>
                                            <p:cond delay="0"/>
                                          </p:stCondLst>
                                        </p:cTn>
                                        <p:tgtEl>
                                          <p:spTgt spid="-1"/>
                                        </p:tgtEl>
                                        <p:attrNameLst>
                                          <p:attrName>style.visibility</p:attrName>
                                        </p:attrNameLst>
                                      </p:cBhvr>
                                      <p:to>
                                        <p:strVal val="visible"/>
                                      </p:to>
                                    </p:set>
                                  </p:childTnLst>
                                </p:cTn>
                              </p:par>
                            </p:childTnLst>
                          </p:cTn>
                        </p:par>
                      </p:childTnLst>
                    </p:cTn>
                  </p:par>
                  <p:par>
                    <p:cTn id="79" fill="freeze">
                      <p:stCondLst>
                        <p:cond delay="indefinite"/>
                      </p:stCondLst>
                      <p:childTnLst>
                        <p:par>
                          <p:cTn id="80" fill="freeze">
                            <p:stCondLst>
                              <p:cond delay="0"/>
                            </p:stCondLst>
                            <p:childTnLst>
                              <p:par>
                                <p:cTn id="81" nodeType="clickEffect" fill="hold" presetClass="entr" presetID="1">
                                  <p:stCondLst>
                                    <p:cond delay="0"/>
                                  </p:stCondLst>
                                  <p:childTnLst>
                                    <p:set>
                                      <p:cBhvr>
                                        <p:cTn id="82" dur="1" fill="hold">
                                          <p:stCondLst>
                                            <p:cond delay="0"/>
                                          </p:stCondLst>
                                        </p:cTn>
                                        <p:tgtEl>
                                          <p:spTgt spid="-1"/>
                                        </p:tgtEl>
                                        <p:attrNameLst>
                                          <p:attrName>style.visibility</p:attrName>
                                        </p:attrNameLst>
                                      </p:cBhvr>
                                      <p:to>
                                        <p:strVal val="visible"/>
                                      </p:to>
                                    </p:set>
                                  </p:childTnLst>
                                </p:cTn>
                              </p:par>
                            </p:childTnLst>
                          </p:cTn>
                        </p:par>
                      </p:childTnLst>
                    </p:cTn>
                  </p:par>
                  <p:par>
                    <p:cTn id="83" fill="freeze">
                      <p:stCondLst>
                        <p:cond delay="indefinite"/>
                      </p:stCondLst>
                      <p:childTnLst>
                        <p:par>
                          <p:cTn id="84" fill="freeze">
                            <p:stCondLst>
                              <p:cond delay="0"/>
                            </p:stCondLst>
                            <p:childTnLst>
                              <p:par>
                                <p:cTn id="85" nodeType="clickEffect" fill="hold" presetClass="entr" presetID="1">
                                  <p:stCondLst>
                                    <p:cond delay="0"/>
                                  </p:stCondLst>
                                  <p:childTnLst>
                                    <p:set>
                                      <p:cBhvr>
                                        <p:cTn id="86" dur="1" fill="hold">
                                          <p:stCondLst>
                                            <p:cond delay="0"/>
                                          </p:stCondLst>
                                        </p:cTn>
                                        <p:tgtEl>
                                          <p:spTgt spid="-1"/>
                                        </p:tgtEl>
                                        <p:attrNameLst>
                                          <p:attrName>style.visibility</p:attrName>
                                        </p:attrNameLst>
                                      </p:cBhvr>
                                      <p:to>
                                        <p:strVal val="visible"/>
                                      </p:to>
                                    </p:set>
                                  </p:childTnLst>
                                </p:cTn>
                              </p:par>
                            </p:childTnLst>
                          </p:cTn>
                        </p:par>
                      </p:childTnLst>
                    </p:cTn>
                  </p:par>
                  <p:par>
                    <p:cTn id="87" fill="freeze">
                      <p:stCondLst>
                        <p:cond delay="indefinite"/>
                      </p:stCondLst>
                      <p:childTnLst>
                        <p:par>
                          <p:cTn id="88" fill="freeze">
                            <p:stCondLst>
                              <p:cond delay="0"/>
                            </p:stCondLst>
                            <p:childTnLst>
                              <p:par>
                                <p:cTn id="89" nodeType="clickEffect" fill="hold" presetClass="entr" presetID="1">
                                  <p:stCondLst>
                                    <p:cond delay="0"/>
                                  </p:stCondLst>
                                  <p:childTnLst>
                                    <p:set>
                                      <p:cBhvr>
                                        <p:cTn id="90" dur="1" fill="hold">
                                          <p:stCondLst>
                                            <p:cond delay="0"/>
                                          </p:stCondLst>
                                        </p:cTn>
                                        <p:tgtEl>
                                          <p:spTgt spid="118">
                                            <p:txEl>
                                              <p:pRg st="0" end="24"/>
                                            </p:txEl>
                                          </p:spTgt>
                                        </p:tgtEl>
                                        <p:attrNameLst>
                                          <p:attrName>style.visibility</p:attrName>
                                        </p:attrNameLst>
                                      </p:cBhvr>
                                      <p:to>
                                        <p:strVal val="visible"/>
                                      </p:to>
                                    </p:set>
                                  </p:childTnLst>
                                </p:cTn>
                              </p:par>
                            </p:childTnLst>
                          </p:cTn>
                        </p:par>
                      </p:childTnLst>
                    </p:cTn>
                  </p:par>
                  <p:par>
                    <p:cTn id="91" fill="freeze">
                      <p:stCondLst>
                        <p:cond delay="indefinite"/>
                      </p:stCondLst>
                      <p:childTnLst>
                        <p:par>
                          <p:cTn id="92" fill="freeze">
                            <p:stCondLst>
                              <p:cond delay="0"/>
                            </p:stCondLst>
                            <p:childTnLst>
                              <p:par>
                                <p:cTn id="93" nodeType="clickEffect" fill="hold" presetClass="entr" presetID="1">
                                  <p:stCondLst>
                                    <p:cond delay="0"/>
                                  </p:stCondLst>
                                  <p:childTnLst>
                                    <p:set>
                                      <p:cBhvr>
                                        <p:cTn id="94" dur="1" fill="hold">
                                          <p:stCondLst>
                                            <p:cond delay="0"/>
                                          </p:stCondLst>
                                        </p:cTn>
                                        <p:tgtEl>
                                          <p:spTgt spid="118">
                                            <p:txEl>
                                              <p:pRg st="24" end="83"/>
                                            </p:txEl>
                                          </p:spTgt>
                                        </p:tgtEl>
                                        <p:attrNameLst>
                                          <p:attrName>style.visibility</p:attrName>
                                        </p:attrNameLst>
                                      </p:cBhvr>
                                      <p:to>
                                        <p:strVal val="visible"/>
                                      </p:to>
                                    </p:set>
                                  </p:childTnLst>
                                </p:cTn>
                              </p:par>
                              <p:par>
                                <p:cTn id="95" nodeType="withEffect" fill="hold" presetClass="entr" presetID="1">
                                  <p:stCondLst>
                                    <p:cond delay="0"/>
                                  </p:stCondLst>
                                  <p:childTnLst>
                                    <p:set>
                                      <p:cBhvr>
                                        <p:cTn id="96" dur="1" fill="hold">
                                          <p:stCondLst>
                                            <p:cond delay="0"/>
                                          </p:stCondLst>
                                        </p:cTn>
                                        <p:tgtEl>
                                          <p:spTgt spid="95"/>
                                        </p:tgtEl>
                                        <p:attrNameLst>
                                          <p:attrName>style.visibility</p:attrName>
                                        </p:attrNameLst>
                                      </p:cBhvr>
                                      <p:to>
                                        <p:strVal val="visible"/>
                                      </p:to>
                                    </p:set>
                                  </p:childTnLst>
                                </p:cTn>
                              </p:par>
                            </p:childTnLst>
                          </p:cTn>
                        </p:par>
                      </p:childTnLst>
                    </p:cTn>
                  </p:par>
                  <p:par>
                    <p:cTn id="97" fill="freeze">
                      <p:stCondLst>
                        <p:cond delay="indefinite"/>
                      </p:stCondLst>
                      <p:childTnLst>
                        <p:par>
                          <p:cTn id="98" fill="freeze">
                            <p:stCondLst>
                              <p:cond delay="0"/>
                            </p:stCondLst>
                            <p:childTnLst>
                              <p:par>
                                <p:cTn id="99" nodeType="clickEffect" fill="hold" presetClass="entr" presetID="1">
                                  <p:stCondLst>
                                    <p:cond delay="0"/>
                                  </p:stCondLst>
                                  <p:childTnLst>
                                    <p:set>
                                      <p:cBhvr>
                                        <p:cTn id="100" dur="1" fill="hold">
                                          <p:stCondLst>
                                            <p:cond delay="0"/>
                                          </p:stCondLst>
                                        </p:cTn>
                                        <p:tgtEl>
                                          <p:spTgt spid="118">
                                            <p:txEl>
                                              <p:pRg st="83" end="127"/>
                                            </p:txEl>
                                          </p:spTgt>
                                        </p:tgtEl>
                                        <p:attrNameLst>
                                          <p:attrName>style.visibility</p:attrName>
                                        </p:attrNameLst>
                                      </p:cBhvr>
                                      <p:to>
                                        <p:strVal val="visible"/>
                                      </p:to>
                                    </p:set>
                                  </p:childTnLst>
                                </p:cTn>
                              </p:par>
                              <p:par>
                                <p:cTn id="101" nodeType="withEffect" fill="hold" presetClass="entr" presetID="1">
                                  <p:stCondLst>
                                    <p:cond delay="0"/>
                                  </p:stCondLst>
                                  <p:childTnLst>
                                    <p:set>
                                      <p:cBhvr>
                                        <p:cTn id="102" dur="1" fill="hold">
                                          <p:stCondLst>
                                            <p:cond delay="0"/>
                                          </p:stCondLst>
                                        </p:cTn>
                                        <p:tgtEl>
                                          <p:spTgt spid="94"/>
                                        </p:tgtEl>
                                        <p:attrNameLst>
                                          <p:attrName>style.visibility</p:attrName>
                                        </p:attrNameLst>
                                      </p:cBhvr>
                                      <p:to>
                                        <p:strVal val="visible"/>
                                      </p:to>
                                    </p:set>
                                  </p:childTnLst>
                                </p:cTn>
                              </p:par>
                            </p:childTnLst>
                          </p:cTn>
                        </p:par>
                      </p:childTnLst>
                    </p:cTn>
                  </p:par>
                  <p:par>
                    <p:cTn id="103" fill="freeze">
                      <p:stCondLst>
                        <p:cond delay="indefinite"/>
                      </p:stCondLst>
                      <p:childTnLst>
                        <p:par>
                          <p:cTn id="104" fill="freeze">
                            <p:stCondLst>
                              <p:cond delay="0"/>
                            </p:stCondLst>
                            <p:childTnLst>
                              <p:par>
                                <p:cTn id="105" nodeType="clickEffect" fill="hold" presetClass="entr" presetID="1">
                                  <p:stCondLst>
                                    <p:cond delay="0"/>
                                  </p:stCondLst>
                                  <p:childTnLst>
                                    <p:set>
                                      <p:cBhvr>
                                        <p:cTn id="106" dur="1" fill="hold">
                                          <p:stCondLst>
                                            <p:cond delay="0"/>
                                          </p:stCondLst>
                                        </p:cTn>
                                        <p:tgtEl>
                                          <p:spTgt spid="118">
                                            <p:txEl>
                                              <p:pRg st="127" end="173"/>
                                            </p:txEl>
                                          </p:spTgt>
                                        </p:tgtEl>
                                        <p:attrNameLst>
                                          <p:attrName>style.visibility</p:attrName>
                                        </p:attrNameLst>
                                      </p:cBhvr>
                                      <p:to>
                                        <p:strVal val="visible"/>
                                      </p:to>
                                    </p:set>
                                  </p:childTnLst>
                                </p:cTn>
                              </p:par>
                              <p:par>
                                <p:cTn id="107" nodeType="withEffect" fill="hold" presetClass="entr" presetID="1">
                                  <p:stCondLst>
                                    <p:cond delay="0"/>
                                  </p:stCondLst>
                                  <p:childTnLst>
                                    <p:set>
                                      <p:cBhvr>
                                        <p:cTn id="108"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9" name="TextShape 1"/>
          <p:cNvSpPr txBox="1"/>
          <p:nvPr/>
        </p:nvSpPr>
        <p:spPr>
          <a:xfrm>
            <a:off x="504000" y="233640"/>
            <a:ext cx="7020000" cy="1356840"/>
          </a:xfrm>
          <a:prstGeom prst="rect">
            <a:avLst/>
          </a:prstGeom>
        </p:spPr>
        <p:txBody>
          <a:bodyPr lIns="0" rIns="0" tIns="0" bIns="0" anchor="ctr"/>
          <a:p>
            <a:r>
              <a:rPr lang="en-US" sz="4760">
                <a:latin typeface="Arial"/>
              </a:rPr>
              <a:t>POD vs. Coverage: Definite Detector</a:t>
            </a:r>
            <a:endParaRPr/>
          </a:p>
        </p:txBody>
      </p:sp>
      <p:pic>
        <p:nvPicPr>
          <p:cNvPr id="120" name="" descr=""/>
          <p:cNvPicPr/>
          <p:nvPr/>
        </p:nvPicPr>
        <p:blipFill>
          <a:blip r:embed="rId1"/>
          <a:stretch>
            <a:fillRect/>
          </a:stretch>
        </p:blipFill>
        <p:spPr>
          <a:xfrm>
            <a:off x="1994760" y="1953360"/>
            <a:ext cx="6095520" cy="3657240"/>
          </a:xfrm>
          <a:prstGeom prst="rect">
            <a:avLst/>
          </a:prstGeom>
          <a:ln>
            <a:noFill/>
          </a:ln>
        </p:spPr>
      </p:pic>
      <p:sp>
        <p:nvSpPr>
          <p:cNvPr id="121" name="TextShape 2"/>
          <p:cNvSpPr txBox="1"/>
          <p:nvPr/>
        </p:nvSpPr>
        <p:spPr>
          <a:xfrm>
            <a:off x="914400" y="5669280"/>
            <a:ext cx="8321040" cy="1805760"/>
          </a:xfrm>
          <a:prstGeom prst="rect">
            <a:avLst/>
          </a:prstGeom>
        </p:spPr>
        <p:txBody>
          <a:bodyPr lIns="90000" rIns="90000" tIns="45000" bIns="45000"/>
          <a:p>
            <a:pPr>
              <a:buSzPct val="45000"/>
              <a:buFont typeface="StarSymbol"/>
              <a:buChar char=""/>
            </a:pPr>
            <a:r>
              <a:rPr lang="en-US" sz="2400">
                <a:latin typeface="Arial"/>
              </a:rPr>
              <a:t>POD = Coverage until dark blue fills area, 100% after that.  Overlap waste of effort.</a:t>
            </a:r>
            <a:endParaRPr/>
          </a:p>
          <a:p>
            <a:pPr>
              <a:buSzPct val="45000"/>
              <a:buFont typeface="StarSymbol"/>
              <a:buChar char=""/>
            </a:pPr>
            <a:r>
              <a:rPr b="1" lang="en-US" sz="2400">
                <a:latin typeface="Arial"/>
              </a:rPr>
              <a:t>Best case</a:t>
            </a:r>
            <a:r>
              <a:rPr lang="en-US" sz="2400">
                <a:latin typeface="Arial"/>
              </a:rPr>
              <a:t> possible, </a:t>
            </a:r>
            <a:r>
              <a:rPr b="1" lang="en-US" sz="2400">
                <a:latin typeface="Arial"/>
              </a:rPr>
              <a:t>perfect</a:t>
            </a:r>
            <a:r>
              <a:rPr lang="en-US" sz="2400">
                <a:latin typeface="Arial"/>
              </a:rPr>
              <a:t> detector, </a:t>
            </a:r>
            <a:r>
              <a:rPr b="1" lang="en-US" sz="2400">
                <a:latin typeface="Arial"/>
              </a:rPr>
              <a:t>perfect</a:t>
            </a:r>
            <a:r>
              <a:rPr lang="en-US" sz="2400">
                <a:latin typeface="Arial"/>
              </a:rPr>
              <a:t> pattern</a:t>
            </a:r>
            <a:endParaRPr/>
          </a:p>
          <a:p>
            <a:pPr>
              <a:buSzPct val="45000"/>
              <a:buFont typeface="StarSymbol"/>
              <a:buChar char=""/>
            </a:pPr>
            <a:r>
              <a:rPr i="1" lang="en-US" sz="2400">
                <a:latin typeface="Arial"/>
              </a:rPr>
              <a:t>All other detectors require detailed analysis</a:t>
            </a:r>
            <a:r>
              <a:rPr lang="en-US" sz="2400">
                <a:latin typeface="Arial"/>
              </a:rPr>
              <a:t> for POD vs Coverage: detection profile, search pattern, etc.</a:t>
            </a: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22" name="" descr=""/>
          <p:cNvPicPr/>
          <p:nvPr/>
        </p:nvPicPr>
        <p:blipFill>
          <a:blip r:embed="rId1"/>
          <a:stretch>
            <a:fillRect/>
          </a:stretch>
        </p:blipFill>
        <p:spPr>
          <a:xfrm>
            <a:off x="7498080" y="5394960"/>
            <a:ext cx="2485800" cy="2085480"/>
          </a:xfrm>
          <a:prstGeom prst="rect">
            <a:avLst/>
          </a:prstGeom>
          <a:ln>
            <a:noFill/>
          </a:ln>
        </p:spPr>
      </p:pic>
      <p:sp>
        <p:nvSpPr>
          <p:cNvPr id="123" name="TextShape 1"/>
          <p:cNvSpPr txBox="1"/>
          <p:nvPr/>
        </p:nvSpPr>
        <p:spPr>
          <a:xfrm>
            <a:off x="504000" y="288000"/>
            <a:ext cx="7020000" cy="1248120"/>
          </a:xfrm>
          <a:prstGeom prst="rect">
            <a:avLst/>
          </a:prstGeom>
        </p:spPr>
        <p:txBody>
          <a:bodyPr lIns="0" rIns="0" tIns="0" bIns="0" anchor="ctr"/>
          <a:p>
            <a:r>
              <a:rPr lang="en-US" sz="4760">
                <a:latin typeface="Arial"/>
              </a:rPr>
              <a:t>Useful consequences</a:t>
            </a:r>
            <a:endParaRPr/>
          </a:p>
        </p:txBody>
      </p:sp>
      <p:sp>
        <p:nvSpPr>
          <p:cNvPr id="124" name="TextShape 2"/>
          <p:cNvSpPr txBox="1"/>
          <p:nvPr/>
        </p:nvSpPr>
        <p:spPr>
          <a:xfrm>
            <a:off x="504000" y="1823760"/>
            <a:ext cx="9072000" cy="4384440"/>
          </a:xfrm>
          <a:prstGeom prst="rect">
            <a:avLst/>
          </a:prstGeom>
        </p:spPr>
        <p:txBody>
          <a:bodyPr lIns="0" rIns="0" tIns="0" bIns="0"/>
          <a:p>
            <a:pPr>
              <a:buSzPct val="45000"/>
              <a:buFont typeface="StarSymbol"/>
              <a:buChar char=""/>
            </a:pPr>
            <a:r>
              <a:rPr lang="en-US" sz="3470">
                <a:latin typeface="Arial"/>
              </a:rPr>
              <a:t>Uniform distribution, density “</a:t>
            </a:r>
            <a:r>
              <a:rPr lang="en-US" sz="3470">
                <a:latin typeface="Standard Symbols L"/>
                <a:ea typeface="Standard Symbols L"/>
              </a:rPr>
              <a:t>r</a:t>
            </a:r>
            <a:r>
              <a:rPr lang="en-US" sz="3470">
                <a:latin typeface="Arial"/>
                <a:ea typeface="Standard Symbols L"/>
              </a:rPr>
              <a:t>” objects/unit area.</a:t>
            </a:r>
            <a:endParaRPr/>
          </a:p>
          <a:p>
            <a:pPr>
              <a:buSzPct val="45000"/>
              <a:buFont typeface="StarSymbol"/>
              <a:buChar char=""/>
            </a:pPr>
            <a:r>
              <a:rPr lang="en-US" sz="3470">
                <a:latin typeface="Arial"/>
              </a:rPr>
              <a:t>All objects inside range found</a:t>
            </a:r>
            <a:endParaRPr/>
          </a:p>
          <a:p>
            <a:pPr>
              <a:buSzPct val="45000"/>
              <a:buFont typeface="StarSymbol"/>
              <a:buChar char=""/>
            </a:pPr>
            <a:r>
              <a:rPr lang="en-US" sz="3470">
                <a:latin typeface="Arial"/>
              </a:rPr>
              <a:t>N = </a:t>
            </a:r>
            <a:r>
              <a:rPr lang="en-US" sz="3470">
                <a:latin typeface="Standard Symbols L"/>
              </a:rPr>
              <a:t>r</a:t>
            </a:r>
            <a:r>
              <a:rPr lang="en-US" sz="3470">
                <a:latin typeface="Standard Symbols L"/>
                <a:ea typeface="Standard Symbols L"/>
              </a:rPr>
              <a:t>´</a:t>
            </a:r>
            <a:r>
              <a:rPr lang="en-US" sz="3470">
                <a:latin typeface="Arial"/>
                <a:ea typeface="Standard Symbols L"/>
              </a:rPr>
              <a:t>W</a:t>
            </a:r>
            <a:r>
              <a:rPr lang="en-US" sz="3470">
                <a:latin typeface="Standard Symbols L"/>
                <a:ea typeface="Standard Symbols L"/>
              </a:rPr>
              <a:t>´</a:t>
            </a:r>
            <a:r>
              <a:rPr lang="en-US" sz="3470">
                <a:latin typeface="Arial"/>
                <a:ea typeface="Standard Symbols L"/>
              </a:rPr>
              <a:t>L</a:t>
            </a:r>
            <a:r>
              <a:rPr lang="en-US" sz="3470">
                <a:latin typeface="Arial"/>
              </a:rPr>
              <a:t> = </a:t>
            </a:r>
            <a:r>
              <a:rPr lang="en-US" sz="3470">
                <a:latin typeface="Standard Symbols L"/>
              </a:rPr>
              <a:t>r</a:t>
            </a:r>
            <a:r>
              <a:rPr lang="en-US" sz="3470">
                <a:latin typeface="Standard Symbols L"/>
                <a:ea typeface="Standard Symbols L"/>
              </a:rPr>
              <a:t>´</a:t>
            </a:r>
            <a:r>
              <a:rPr lang="en-US" sz="3470">
                <a:latin typeface="Arial"/>
                <a:ea typeface="Standard Symbols L"/>
              </a:rPr>
              <a:t>W</a:t>
            </a:r>
            <a:r>
              <a:rPr lang="en-US" sz="3470">
                <a:latin typeface="Standard Symbols L"/>
                <a:ea typeface="Standard Symbols L"/>
              </a:rPr>
              <a:t>´</a:t>
            </a:r>
            <a:r>
              <a:rPr lang="en-US" sz="3470">
                <a:latin typeface="Arial"/>
                <a:ea typeface="Standard Symbols L"/>
              </a:rPr>
              <a:t>v</a:t>
            </a:r>
            <a:r>
              <a:rPr lang="en-US" sz="3470">
                <a:latin typeface="Standard Symbols L"/>
                <a:ea typeface="Standard Symbols L"/>
              </a:rPr>
              <a:t>´</a:t>
            </a:r>
            <a:r>
              <a:rPr lang="en-US" sz="3470">
                <a:latin typeface="Arial"/>
                <a:ea typeface="Standard Symbols L"/>
              </a:rPr>
              <a:t>t objects found</a:t>
            </a:r>
            <a:endParaRPr/>
          </a:p>
          <a:p>
            <a:pPr>
              <a:buSzPct val="45000"/>
              <a:buFont typeface="StarSymbol"/>
              <a:buChar char=""/>
            </a:pPr>
            <a:r>
              <a:rPr lang="en-US" sz="3470">
                <a:latin typeface="Arial"/>
                <a:ea typeface="Standard Symbols L"/>
              </a:rPr>
              <a:t>Rearrange:</a:t>
            </a:r>
            <a:endParaRPr/>
          </a:p>
          <a:p>
            <a:pPr>
              <a:buSzPct val="45000"/>
              <a:buFont typeface="StarSymbol"/>
              <a:buChar char=""/>
            </a:pPr>
            <a:r>
              <a:rPr lang="en-US" sz="3470">
                <a:latin typeface="Arial"/>
                <a:ea typeface="Standard Symbols L"/>
              </a:rPr>
              <a:t>W is also area under detection profile  </a:t>
            </a:r>
            <a:endParaRPr/>
          </a:p>
        </p:txBody>
      </p:sp>
      <p:sp>
        <p:nvSpPr>
          <p:cNvPr id="125" name="CustomShape 3"/>
          <p:cNvSpPr/>
          <p:nvPr/>
        </p:nvSpPr>
        <p:spPr>
          <a:xfrm>
            <a:off x="8357760" y="5705640"/>
            <a:ext cx="550800" cy="1587600"/>
          </a:xfrm>
          <a:prstGeom prst="rect">
            <a:avLst/>
          </a:prstGeom>
          <a:ln>
            <a:solidFill>
              <a:srgbClr val="808080"/>
            </a:solidFill>
          </a:ln>
        </p:spPr>
      </p:sp>
      <p:sp>
        <p:nvSpPr>
          <p:cNvPr id="126" name="TextShape 4"/>
          <p:cNvSpPr txBox="1"/>
          <p:nvPr/>
        </p:nvSpPr>
        <p:spPr>
          <a:xfrm>
            <a:off x="8245440" y="5509800"/>
            <a:ext cx="394200" cy="262440"/>
          </a:xfrm>
          <a:prstGeom prst="rect">
            <a:avLst/>
          </a:prstGeom>
        </p:spPr>
        <p:txBody>
          <a:bodyPr lIns="90000" rIns="90000" tIns="45000" bIns="45000"/>
          <a:p>
            <a:r>
              <a:rPr lang="en-US" sz="1200">
                <a:latin typeface="Arial"/>
              </a:rPr>
              <a:t>1.0</a:t>
            </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7" name="CustomShape 1"/>
          <p:cNvSpPr/>
          <p:nvPr/>
        </p:nvSpPr>
        <p:spPr>
          <a:xfrm>
            <a:off x="7223760" y="3384000"/>
            <a:ext cx="2864520" cy="1553760"/>
          </a:xfrm>
          <a:prstGeom prst="rect">
            <a:avLst/>
          </a:prstGeom>
          <a:solidFill>
            <a:srgbClr val="00ff00"/>
          </a:solidFill>
          <a:ln>
            <a:solidFill>
              <a:srgbClr val="808080"/>
            </a:solidFill>
          </a:ln>
        </p:spPr>
      </p:sp>
      <p:sp>
        <p:nvSpPr>
          <p:cNvPr id="128" name="CustomShape 2"/>
          <p:cNvSpPr/>
          <p:nvPr/>
        </p:nvSpPr>
        <p:spPr>
          <a:xfrm>
            <a:off x="7315200" y="1737360"/>
            <a:ext cx="2651760" cy="938880"/>
          </a:xfrm>
          <a:prstGeom prst="rect">
            <a:avLst/>
          </a:prstGeom>
          <a:solidFill>
            <a:srgbClr val="94bd5e"/>
          </a:solidFill>
          <a:ln>
            <a:solidFill>
              <a:srgbClr val="808080"/>
            </a:solidFill>
          </a:ln>
        </p:spPr>
      </p:sp>
      <p:sp>
        <p:nvSpPr>
          <p:cNvPr id="129" name="TextShape 3"/>
          <p:cNvSpPr txBox="1"/>
          <p:nvPr/>
        </p:nvSpPr>
        <p:spPr>
          <a:xfrm>
            <a:off x="504000" y="288000"/>
            <a:ext cx="7020000" cy="1248120"/>
          </a:xfrm>
          <a:prstGeom prst="rect">
            <a:avLst/>
          </a:prstGeom>
        </p:spPr>
        <p:txBody>
          <a:bodyPr lIns="0" rIns="0" tIns="0" bIns="0" anchor="ctr"/>
          <a:p>
            <a:r>
              <a:rPr lang="en-US" sz="4760">
                <a:latin typeface="Arial"/>
              </a:rPr>
              <a:t>Random Search</a:t>
            </a:r>
            <a:endParaRPr/>
          </a:p>
        </p:txBody>
      </p:sp>
      <p:sp>
        <p:nvSpPr>
          <p:cNvPr id="130" name="CustomShape 4"/>
          <p:cNvSpPr/>
          <p:nvPr/>
        </p:nvSpPr>
        <p:spPr>
          <a:xfrm>
            <a:off x="548640" y="1828800"/>
            <a:ext cx="6492240" cy="3474720"/>
          </a:xfrm>
          <a:prstGeom prst="rect">
            <a:avLst/>
          </a:prstGeom>
          <a:solidFill>
            <a:srgbClr val="cfe7f5"/>
          </a:solidFill>
          <a:ln>
            <a:solidFill>
              <a:srgbClr val="808080"/>
            </a:solidFill>
          </a:ln>
        </p:spPr>
      </p:sp>
      <p:sp>
        <p:nvSpPr>
          <p:cNvPr id="131" name="Freeform 5"/>
          <p:cNvSpPr/>
          <p:nvPr/>
        </p:nvSpPr>
        <p:spPr>
          <a:xfrm>
            <a:off x="182880" y="1005840"/>
            <a:ext cx="7315560" cy="4938120"/>
          </a:xfrm>
          <a:custGeom>
            <a:avLst/>
            <a:gdLst/>
            <a:ahLst/>
            <a:rect l="0" t="0" r="r" b="b"/>
            <a:pathLst>
              <a:path w="20321" h="13717">
                <a:moveTo>
                  <a:pt x="3556" y="11430"/>
                </a:moveTo>
                <a:cubicBezTo>
                  <a:pt x="1778" y="9144"/>
                  <a:pt x="0" y="5842"/>
                  <a:pt x="3302" y="7112"/>
                </a:cubicBezTo>
                <a:cubicBezTo>
                  <a:pt x="6604" y="8382"/>
                  <a:pt x="4572" y="10414"/>
                  <a:pt x="3302" y="8381"/>
                </a:cubicBezTo>
                <a:cubicBezTo>
                  <a:pt x="2032" y="6350"/>
                  <a:pt x="2540" y="8636"/>
                  <a:pt x="2540" y="8636"/>
                </a:cubicBezTo>
                <a:cubicBezTo>
                  <a:pt x="2540" y="8636"/>
                  <a:pt x="3302" y="11684"/>
                  <a:pt x="4064" y="11430"/>
                </a:cubicBezTo>
                <a:cubicBezTo>
                  <a:pt x="4826" y="11177"/>
                  <a:pt x="9144" y="6858"/>
                  <a:pt x="7112" y="7112"/>
                </a:cubicBezTo>
                <a:cubicBezTo>
                  <a:pt x="5080" y="7366"/>
                  <a:pt x="1270" y="6604"/>
                  <a:pt x="2286" y="5842"/>
                </a:cubicBezTo>
                <a:cubicBezTo>
                  <a:pt x="3302" y="5080"/>
                  <a:pt x="762" y="5334"/>
                  <a:pt x="1524" y="4572"/>
                </a:cubicBezTo>
                <a:cubicBezTo>
                  <a:pt x="2286" y="3810"/>
                  <a:pt x="762" y="2794"/>
                  <a:pt x="1524" y="2794"/>
                </a:cubicBezTo>
                <a:cubicBezTo>
                  <a:pt x="2286" y="2794"/>
                  <a:pt x="2794" y="5842"/>
                  <a:pt x="3302" y="5080"/>
                </a:cubicBezTo>
                <a:cubicBezTo>
                  <a:pt x="3810" y="4318"/>
                  <a:pt x="2032" y="3048"/>
                  <a:pt x="2540" y="2795"/>
                </a:cubicBezTo>
                <a:cubicBezTo>
                  <a:pt x="3048" y="2540"/>
                  <a:pt x="5080" y="4826"/>
                  <a:pt x="4318" y="5588"/>
                </a:cubicBezTo>
                <a:cubicBezTo>
                  <a:pt x="3555" y="6350"/>
                  <a:pt x="3556" y="4826"/>
                  <a:pt x="3302" y="5588"/>
                </a:cubicBezTo>
                <a:cubicBezTo>
                  <a:pt x="3047" y="6350"/>
                  <a:pt x="3810" y="6350"/>
                  <a:pt x="3810" y="6350"/>
                </a:cubicBezTo>
                <a:cubicBezTo>
                  <a:pt x="3810" y="6350"/>
                  <a:pt x="7366" y="6350"/>
                  <a:pt x="6096" y="5588"/>
                </a:cubicBezTo>
                <a:cubicBezTo>
                  <a:pt x="4826" y="4826"/>
                  <a:pt x="5080" y="2795"/>
                  <a:pt x="6350" y="3048"/>
                </a:cubicBezTo>
                <a:cubicBezTo>
                  <a:pt x="7620" y="3302"/>
                  <a:pt x="9144" y="6858"/>
                  <a:pt x="9144" y="6858"/>
                </a:cubicBezTo>
                <a:cubicBezTo>
                  <a:pt x="9144" y="6858"/>
                  <a:pt x="10923" y="10668"/>
                  <a:pt x="7874" y="10669"/>
                </a:cubicBezTo>
                <a:cubicBezTo>
                  <a:pt x="4826" y="10669"/>
                  <a:pt x="7112" y="11176"/>
                  <a:pt x="7112" y="11176"/>
                </a:cubicBezTo>
                <a:cubicBezTo>
                  <a:pt x="7112" y="11176"/>
                  <a:pt x="11177" y="12192"/>
                  <a:pt x="11176" y="11684"/>
                </a:cubicBezTo>
                <a:cubicBezTo>
                  <a:pt x="11176" y="11176"/>
                  <a:pt x="10414" y="2794"/>
                  <a:pt x="9145" y="3302"/>
                </a:cubicBezTo>
                <a:cubicBezTo>
                  <a:pt x="7874" y="3810"/>
                  <a:pt x="7620" y="2794"/>
                  <a:pt x="7620" y="2794"/>
                </a:cubicBezTo>
                <a:cubicBezTo>
                  <a:pt x="7620" y="2794"/>
                  <a:pt x="11176" y="1778"/>
                  <a:pt x="10922" y="3302"/>
                </a:cubicBezTo>
                <a:cubicBezTo>
                  <a:pt x="10668" y="4826"/>
                  <a:pt x="11177" y="6096"/>
                  <a:pt x="11177" y="6096"/>
                </a:cubicBezTo>
                <a:cubicBezTo>
                  <a:pt x="11177" y="6096"/>
                  <a:pt x="12446" y="9906"/>
                  <a:pt x="12701" y="8890"/>
                </a:cubicBezTo>
                <a:cubicBezTo>
                  <a:pt x="12954" y="7874"/>
                  <a:pt x="12192" y="3302"/>
                  <a:pt x="12192" y="3302"/>
                </a:cubicBezTo>
                <a:cubicBezTo>
                  <a:pt x="12192" y="3302"/>
                  <a:pt x="11684" y="0"/>
                  <a:pt x="14478" y="5842"/>
                </a:cubicBezTo>
                <a:cubicBezTo>
                  <a:pt x="17272" y="11684"/>
                  <a:pt x="11938" y="9652"/>
                  <a:pt x="11938" y="9652"/>
                </a:cubicBezTo>
                <a:cubicBezTo>
                  <a:pt x="11938" y="9652"/>
                  <a:pt x="10669" y="9144"/>
                  <a:pt x="12192" y="11430"/>
                </a:cubicBezTo>
                <a:cubicBezTo>
                  <a:pt x="13716" y="13716"/>
                  <a:pt x="17526" y="5334"/>
                  <a:pt x="17526" y="5334"/>
                </a:cubicBezTo>
                <a:cubicBezTo>
                  <a:pt x="17526" y="5334"/>
                  <a:pt x="18288" y="2286"/>
                  <a:pt x="14732" y="4064"/>
                </a:cubicBezTo>
                <a:cubicBezTo>
                  <a:pt x="11176" y="5842"/>
                  <a:pt x="14477" y="3048"/>
                  <a:pt x="14477" y="3048"/>
                </a:cubicBezTo>
                <a:cubicBezTo>
                  <a:pt x="14477" y="3048"/>
                  <a:pt x="19812" y="2032"/>
                  <a:pt x="18542" y="4572"/>
                </a:cubicBezTo>
                <a:cubicBezTo>
                  <a:pt x="17272" y="7112"/>
                  <a:pt x="18542" y="8128"/>
                  <a:pt x="18542" y="8128"/>
                </a:cubicBezTo>
                <a:cubicBezTo>
                  <a:pt x="18542" y="8128"/>
                  <a:pt x="20320" y="10414"/>
                  <a:pt x="16764" y="10415"/>
                </a:cubicBezTo>
                <a:cubicBezTo>
                  <a:pt x="13208" y="10414"/>
                  <a:pt x="17018" y="7874"/>
                  <a:pt x="17526" y="8128"/>
                </a:cubicBezTo>
                <a:cubicBezTo>
                  <a:pt x="18034" y="8382"/>
                  <a:pt x="17018" y="11176"/>
                  <a:pt x="17018" y="11176"/>
                </a:cubicBezTo>
              </a:path>
            </a:pathLst>
          </a:custGeom>
          <a:ln>
            <a:solidFill>
              <a:srgbClr val="000000"/>
            </a:solidFill>
          </a:ln>
        </p:spPr>
      </p:sp>
      <p:sp>
        <p:nvSpPr>
          <p:cNvPr id="132" name="Line 6"/>
          <p:cNvSpPr/>
          <p:nvPr/>
        </p:nvSpPr>
        <p:spPr>
          <a:xfrm flipV="1">
            <a:off x="1188720" y="4572000"/>
            <a:ext cx="1097280" cy="1371600"/>
          </a:xfrm>
          <a:prstGeom prst="line">
            <a:avLst/>
          </a:prstGeom>
          <a:ln>
            <a:solidFill>
              <a:srgbClr val="000000"/>
            </a:solidFill>
            <a:tailEnd len="med" type="triangle" w="med"/>
          </a:ln>
        </p:spPr>
      </p:sp>
      <p:sp>
        <p:nvSpPr>
          <p:cNvPr id="133" name="TextShape 7"/>
          <p:cNvSpPr txBox="1"/>
          <p:nvPr/>
        </p:nvSpPr>
        <p:spPr>
          <a:xfrm>
            <a:off x="651240" y="5943600"/>
            <a:ext cx="3466440" cy="433440"/>
          </a:xfrm>
          <a:prstGeom prst="rect">
            <a:avLst/>
          </a:prstGeom>
        </p:spPr>
        <p:txBody>
          <a:bodyPr lIns="90000" rIns="90000" tIns="45000" bIns="45000"/>
          <a:p>
            <a:r>
              <a:rPr lang="en-US" sz="2400">
                <a:latin typeface="Arial"/>
              </a:rPr>
              <a:t>Divide into “n” segments</a:t>
            </a:r>
            <a:endParaRPr/>
          </a:p>
        </p:txBody>
      </p:sp>
      <p:sp>
        <p:nvSpPr>
          <p:cNvPr id="134" name="TextShape 8"/>
          <p:cNvSpPr txBox="1"/>
          <p:nvPr/>
        </p:nvSpPr>
        <p:spPr>
          <a:xfrm>
            <a:off x="640080" y="5760720"/>
            <a:ext cx="8229600" cy="776520"/>
          </a:xfrm>
          <a:prstGeom prst="rect">
            <a:avLst/>
          </a:prstGeom>
        </p:spPr>
        <p:txBody>
          <a:bodyPr lIns="90000" rIns="90000" tIns="45000" bIns="45000"/>
          <a:p>
            <a:pPr>
              <a:buSzPct val="45000"/>
              <a:buFont typeface="StarSymbol"/>
              <a:buChar char=""/>
            </a:pPr>
            <a:r>
              <a:rPr lang="en-US" sz="2400">
                <a:latin typeface="Arial"/>
              </a:rPr>
              <a:t>Takeaway message:  random search POD = 1 – exp(-C) (POD = 1-exp(-WL/A))</a:t>
            </a:r>
            <a:endParaRPr/>
          </a:p>
        </p:txBody>
      </p:sp>
      <p:sp>
        <p:nvSpPr>
          <p:cNvPr id="135" name="Line 9"/>
          <p:cNvSpPr/>
          <p:nvPr/>
        </p:nvSpPr>
        <p:spPr>
          <a:xfrm flipH="1">
            <a:off x="6675120" y="3146400"/>
            <a:ext cx="914400" cy="365760"/>
          </a:xfrm>
          <a:prstGeom prst="line">
            <a:avLst/>
          </a:prstGeom>
          <a:ln>
            <a:solidFill>
              <a:srgbClr val="000000"/>
            </a:solidFill>
            <a:tailEnd len="med" type="triangle" w="med"/>
          </a:ln>
        </p:spPr>
      </p:sp>
      <p:sp>
        <p:nvSpPr>
          <p:cNvPr id="136" name="TextShape 10"/>
          <p:cNvSpPr txBox="1"/>
          <p:nvPr/>
        </p:nvSpPr>
        <p:spPr>
          <a:xfrm>
            <a:off x="7498080" y="2982960"/>
            <a:ext cx="2302200" cy="346320"/>
          </a:xfrm>
          <a:prstGeom prst="rect">
            <a:avLst/>
          </a:prstGeom>
        </p:spPr>
        <p:txBody>
          <a:bodyPr lIns="90000" rIns="90000" tIns="45000" bIns="45000"/>
          <a:p>
            <a:r>
              <a:rPr lang="en-US">
                <a:latin typeface="Arial"/>
              </a:rPr>
              <a:t>Total Track Length=L</a:t>
            </a:r>
            <a:endParaRPr/>
          </a:p>
        </p:txBody>
      </p:sp>
    </p:spTree>
  </p:cSld>
  <p:timing>
    <p:tnLst>
      <p:par>
        <p:cTn id="109" dur="indefinite" restart="never" nodeType="tmRoot">
          <p:childTnLst>
            <p:seq>
              <p:cTn id="110" nodeType="mainSeq">
                <p:childTnLst>
                  <p:par>
                    <p:cTn id="111" fill="freeze">
                      <p:stCondLst>
                        <p:cond delay="indefinite"/>
                      </p:stCondLst>
                      <p:childTnLst>
                        <p:par>
                          <p:cTn id="112" fill="freeze">
                            <p:stCondLst>
                              <p:cond delay="0"/>
                            </p:stCondLst>
                            <p:childTnLst>
                              <p:par>
                                <p:cTn id="113" nodeType="clickEffect" fill="hold" presetClass="entr" presetID="1">
                                  <p:stCondLst>
                                    <p:cond delay="0"/>
                                  </p:stCondLst>
                                  <p:childTnLst>
                                    <p:set>
                                      <p:cBhvr>
                                        <p:cTn id="114" dur="1" fill="hold">
                                          <p:stCondLst>
                                            <p:cond delay="0"/>
                                          </p:stCondLst>
                                        </p:cTn>
                                        <p:tgtEl>
                                          <p:spTgt spid="134">
                                            <p:txEl>
                                              <p:pRg st="0" end="72"/>
                                            </p:txEl>
                                          </p:spTgt>
                                        </p:tgtEl>
                                        <p:attrNameLst>
                                          <p:attrName>style.visibility</p:attrName>
                                        </p:attrNameLst>
                                      </p:cBhvr>
                                      <p:to>
                                        <p:strVal val="visible"/>
                                      </p:to>
                                    </p:set>
                                  </p:childTnLst>
                                </p:cTn>
                              </p:par>
                            </p:childTnLst>
                          </p:cTn>
                        </p:par>
                      </p:childTnLst>
                    </p:cTn>
                  </p:par>
                  <p:par>
                    <p:cTn id="115" fill="freeze">
                      <p:stCondLst>
                        <p:cond delay="indefinite"/>
                      </p:stCondLst>
                      <p:childTnLst>
                        <p:par>
                          <p:cTn id="116" fill="freeze">
                            <p:stCondLst>
                              <p:cond delay="0"/>
                            </p:stCondLst>
                            <p:childTnLst>
                              <p:par>
                                <p:cTn id="117" nodeType="clickEffect" fill="hold" presetClass="entr" presetID="1">
                                  <p:stCondLst>
                                    <p:cond delay="0"/>
                                  </p:stCondLst>
                                  <p:childTnLst>
                                    <p:set>
                                      <p:cBhvr>
                                        <p:cTn id="118" dur="1" fill="hold">
                                          <p:stCondLst>
                                            <p:cond delay="0"/>
                                          </p:stCondLst>
                                        </p:cTn>
                                        <p:tgtEl>
                                          <p:spTgt spid="-1"/>
                                        </p:tgtEl>
                                        <p:attrNameLst>
                                          <p:attrName>style.visibility</p:attrName>
                                        </p:attrNameLst>
                                      </p:cBhvr>
                                      <p:to>
                                        <p:strVal val="visible"/>
                                      </p:to>
                                    </p:set>
                                  </p:childTnLst>
                                </p:cTn>
                              </p:par>
                              <p:par>
                                <p:cTn id="119" nodeType="withEffect" fill="hold" presetClass="entr" presetID="1">
                                  <p:stCondLst>
                                    <p:cond delay="0"/>
                                  </p:stCondLst>
                                  <p:childTnLst>
                                    <p:set>
                                      <p:cBhvr>
                                        <p:cTn id="120" dur="1" fill="hold">
                                          <p:stCondLst>
                                            <p:cond delay="0"/>
                                          </p:stCondLst>
                                        </p:cTn>
                                        <p:tgtEl>
                                          <p:spTgt spid="-1"/>
                                        </p:tgtEl>
                                        <p:attrNameLst>
                                          <p:attrName>style.visibility</p:attrName>
                                        </p:attrNameLst>
                                      </p:cBhvr>
                                      <p:to>
                                        <p:strVal val="visible"/>
                                      </p:to>
                                    </p:set>
                                  </p:childTnLst>
                                </p:cTn>
                              </p:par>
                              <p:par>
                                <p:cTn id="121" nodeType="withEffect" fill="hold" presetClass="exit" presetID="1">
                                  <p:stCondLst>
                                    <p:cond delay="0"/>
                                  </p:stCondLst>
                                  <p:childTnLst>
                                    <p:set>
                                      <p:cBhvr>
                                        <p:cTn id="122" dur="1" fill="hold">
                                          <p:stCondLst>
                                            <p:cond delay="0"/>
                                          </p:stCondLst>
                                        </p:cTn>
                                        <p:tgtEl>
                                          <p:spTgt spid="134">
                                            <p:txEl>
                                              <p:pRg st="0" end="72"/>
                                            </p:txEl>
                                          </p:spTgt>
                                        </p:tgtEl>
                                        <p:attrNameLst>
                                          <p:attrName>style.visibility</p:attrName>
                                        </p:attrNameLst>
                                      </p:cBhvr>
                                      <p:to>
                                        <p:strVal val="hidden"/>
                                      </p:to>
                                    </p:set>
                                  </p:childTnLst>
                                </p:cTn>
                              </p:par>
                            </p:childTnLst>
                          </p:cTn>
                        </p:par>
                      </p:childTnLst>
                    </p:cTn>
                  </p:par>
                  <p:par>
                    <p:cTn id="123" fill="freeze">
                      <p:stCondLst>
                        <p:cond delay="indefinite"/>
                      </p:stCondLst>
                      <p:childTnLst>
                        <p:par>
                          <p:cTn id="124" fill="freeze">
                            <p:stCondLst>
                              <p:cond delay="0"/>
                            </p:stCondLst>
                            <p:childTnLst>
                              <p:par>
                                <p:cTn id="125" nodeType="clickEffect" fill="hold" presetClass="exit" presetID="1">
                                  <p:stCondLst>
                                    <p:cond delay="0"/>
                                  </p:stCondLst>
                                  <p:childTnLst>
                                    <p:set>
                                      <p:cBhvr>
                                        <p:cTn id="126" dur="1" fill="hold">
                                          <p:stCondLst>
                                            <p:cond delay="0"/>
                                          </p:stCondLst>
                                        </p:cTn>
                                        <p:tgtEl>
                                          <p:spTgt spid="131"/>
                                        </p:tgtEl>
                                        <p:attrNameLst>
                                          <p:attrName>style.visibility</p:attrName>
                                        </p:attrNameLst>
                                      </p:cBhvr>
                                      <p:to>
                                        <p:strVal val="hidden"/>
                                      </p:to>
                                    </p:set>
                                  </p:childTnLst>
                                </p:cTn>
                              </p:par>
                              <p:par>
                                <p:cTn id="127" nodeType="withEffect" fill="hold" presetClass="exit" presetID="1">
                                  <p:stCondLst>
                                    <p:cond delay="0"/>
                                  </p:stCondLst>
                                  <p:childTnLst>
                                    <p:set>
                                      <p:cBhvr>
                                        <p:cTn id="128" dur="1" fill="hold">
                                          <p:stCondLst>
                                            <p:cond delay="0"/>
                                          </p:stCondLst>
                                        </p:cTn>
                                        <p:tgtEl>
                                          <p:spTgt spid="-1"/>
                                        </p:tgtEl>
                                        <p:attrNameLst>
                                          <p:attrName>style.visibility</p:attrName>
                                        </p:attrNameLst>
                                      </p:cBhvr>
                                      <p:to>
                                        <p:strVal val="hidden"/>
                                      </p:to>
                                    </p:set>
                                  </p:childTnLst>
                                </p:cTn>
                              </p:par>
                              <p:par>
                                <p:cTn id="129" nodeType="withEffect" fill="hold" presetClass="exit" presetID="1">
                                  <p:stCondLst>
                                    <p:cond delay="0"/>
                                  </p:stCondLst>
                                  <p:childTnLst>
                                    <p:set>
                                      <p:cBhvr>
                                        <p:cTn id="130" dur="1" fill="hold">
                                          <p:stCondLst>
                                            <p:cond delay="0"/>
                                          </p:stCondLst>
                                        </p:cTn>
                                        <p:tgtEl>
                                          <p:spTgt spid="-1"/>
                                        </p:tgtEl>
                                        <p:attrNameLst>
                                          <p:attrName>style.visibility</p:attrName>
                                        </p:attrNameLst>
                                      </p:cBhvr>
                                      <p:to>
                                        <p:strVal val="hidden"/>
                                      </p:to>
                                    </p:set>
                                  </p:childTnLst>
                                </p:cTn>
                              </p:par>
                            </p:childTnLst>
                          </p:cTn>
                        </p:par>
                      </p:childTnLst>
                    </p:cTn>
                  </p:par>
                  <p:par>
                    <p:cTn id="131" fill="freeze">
                      <p:stCondLst>
                        <p:cond delay="indefinite"/>
                      </p:stCondLst>
                      <p:childTnLst>
                        <p:par>
                          <p:cTn id="132" fill="freeze">
                            <p:stCondLst>
                              <p:cond delay="0"/>
                            </p:stCondLst>
                            <p:childTnLst>
                              <p:par>
                                <p:cTn id="133" nodeType="clickEffect" fill="hold" presetClass="entr" presetID="1">
                                  <p:stCondLst>
                                    <p:cond delay="0"/>
                                  </p:stCondLst>
                                  <p:childTnLst>
                                    <p:set>
                                      <p:cBhvr>
                                        <p:cTn id="134" dur="1" fill="hold">
                                          <p:stCondLst>
                                            <p:cond delay="0"/>
                                          </p:stCondLst>
                                        </p:cTn>
                                        <p:tgtEl>
                                          <p:spTgt spid="-1"/>
                                        </p:tgtEl>
                                        <p:attrNameLst>
                                          <p:attrName>style.visibility</p:attrName>
                                        </p:attrNameLst>
                                      </p:cBhvr>
                                      <p:to>
                                        <p:strVal val="visible"/>
                                      </p:to>
                                    </p:set>
                                  </p:childTnLst>
                                </p:cTn>
                              </p:par>
                            </p:childTnLst>
                          </p:cTn>
                        </p:par>
                      </p:childTnLst>
                    </p:cTn>
                  </p:par>
                  <p:par>
                    <p:cTn id="135" fill="freeze">
                      <p:stCondLst>
                        <p:cond delay="indefinite"/>
                      </p:stCondLst>
                      <p:childTnLst>
                        <p:par>
                          <p:cTn id="136" fill="freeze">
                            <p:stCondLst>
                              <p:cond delay="0"/>
                            </p:stCondLst>
                            <p:childTnLst>
                              <p:par>
                                <p:cTn id="137" nodeType="clickEffect" fill="hold" presetClass="entr" presetID="1">
                                  <p:stCondLst>
                                    <p:cond delay="0"/>
                                  </p:stCondLst>
                                  <p:childTnLst>
                                    <p:set>
                                      <p:cBhvr>
                                        <p:cTn id="138" dur="1" fill="hold">
                                          <p:stCondLst>
                                            <p:cond delay="0"/>
                                          </p:stCondLst>
                                        </p:cTn>
                                        <p:tgtEl>
                                          <p:spTgt spid="128"/>
                                        </p:tgtEl>
                                        <p:attrNameLst>
                                          <p:attrName>style.visibility</p:attrName>
                                        </p:attrNameLst>
                                      </p:cBhvr>
                                      <p:to>
                                        <p:strVal val="visible"/>
                                      </p:to>
                                    </p:set>
                                  </p:childTnLst>
                                </p:cTn>
                              </p:par>
                              <p:par>
                                <p:cTn id="139" nodeType="withEffect" fill="hold" presetClass="entr" presetID="1">
                                  <p:stCondLst>
                                    <p:cond delay="0"/>
                                  </p:stCondLst>
                                  <p:childTnLst>
                                    <p:set>
                                      <p:cBhvr>
                                        <p:cTn id="140" dur="1" fill="hold">
                                          <p:stCondLst>
                                            <p:cond delay="0"/>
                                          </p:stCondLst>
                                        </p:cTn>
                                        <p:tgtEl>
                                          <p:spTgt spid="-1"/>
                                        </p:tgtEl>
                                        <p:attrNameLst>
                                          <p:attrName>style.visibility</p:attrName>
                                        </p:attrNameLst>
                                      </p:cBhvr>
                                      <p:to>
                                        <p:strVal val="visible"/>
                                      </p:to>
                                    </p:set>
                                  </p:childTnLst>
                                </p:cTn>
                              </p:par>
                              <p:par>
                                <p:cTn id="141" nodeType="withEffect" fill="hold" presetClass="entr" presetID="1">
                                  <p:stCondLst>
                                    <p:cond delay="0"/>
                                  </p:stCondLst>
                                  <p:childTnLst>
                                    <p:set>
                                      <p:cBhvr>
                                        <p:cTn id="142" dur="1" fill="hold">
                                          <p:stCondLst>
                                            <p:cond delay="0"/>
                                          </p:stCondLst>
                                        </p:cTn>
                                        <p:tgtEl>
                                          <p:spTgt spid="-1"/>
                                        </p:tgtEl>
                                        <p:attrNameLst>
                                          <p:attrName>style.visibility</p:attrName>
                                        </p:attrNameLst>
                                      </p:cBhvr>
                                      <p:to>
                                        <p:strVal val="visible"/>
                                      </p:to>
                                    </p:set>
                                  </p:childTnLst>
                                </p:cTn>
                              </p:par>
                            </p:childTnLst>
                          </p:cTn>
                        </p:par>
                      </p:childTnLst>
                    </p:cTn>
                  </p:par>
                  <p:par>
                    <p:cTn id="143" fill="freeze">
                      <p:stCondLst>
                        <p:cond delay="indefinite"/>
                      </p:stCondLst>
                      <p:childTnLst>
                        <p:par>
                          <p:cTn id="144" fill="freeze">
                            <p:stCondLst>
                              <p:cond delay="0"/>
                            </p:stCondLst>
                            <p:childTnLst>
                              <p:par>
                                <p:cTn id="145" nodeType="clickEffect" fill="hold" presetClass="entr" presetID="1">
                                  <p:stCondLst>
                                    <p:cond delay="0"/>
                                  </p:stCondLst>
                                  <p:childTnLst>
                                    <p:set>
                                      <p:cBhvr>
                                        <p:cTn id="146" dur="1" fill="hold">
                                          <p:stCondLst>
                                            <p:cond delay="0"/>
                                          </p:stCondLst>
                                        </p:cTn>
                                        <p:tgtEl>
                                          <p:spTgt spid="-1"/>
                                        </p:tgtEl>
                                        <p:attrNameLst>
                                          <p:attrName>style.visibility</p:attrName>
                                        </p:attrNameLst>
                                      </p:cBhvr>
                                      <p:to>
                                        <p:strVal val="visible"/>
                                      </p:to>
                                    </p:set>
                                  </p:childTnLst>
                                </p:cTn>
                              </p:par>
                            </p:childTnLst>
                          </p:cTn>
                        </p:par>
                      </p:childTnLst>
                    </p:cTn>
                  </p:par>
                  <p:par>
                    <p:cTn id="147" fill="freeze">
                      <p:stCondLst>
                        <p:cond delay="indefinite"/>
                      </p:stCondLst>
                      <p:childTnLst>
                        <p:par>
                          <p:cTn id="148" fill="freeze">
                            <p:stCondLst>
                              <p:cond delay="0"/>
                            </p:stCondLst>
                            <p:childTnLst>
                              <p:par>
                                <p:cTn id="149" nodeType="clickEffect" fill="hold" presetClass="entr" presetID="1">
                                  <p:stCondLst>
                                    <p:cond delay="0"/>
                                  </p:stCondLst>
                                  <p:childTnLst>
                                    <p:set>
                                      <p:cBhvr>
                                        <p:cTn id="150" dur="1" fill="hold">
                                          <p:stCondLst>
                                            <p:cond delay="0"/>
                                          </p:stCondLst>
                                        </p:cTn>
                                        <p:tgtEl>
                                          <p:spTgt spid="131"/>
                                        </p:tgtEl>
                                        <p:attrNameLst>
                                          <p:attrName>style.visibility</p:attrName>
                                        </p:attrNameLst>
                                      </p:cBhvr>
                                      <p:to>
                                        <p:strVal val="visible"/>
                                      </p:to>
                                    </p:set>
                                  </p:childTnLst>
                                </p:cTn>
                              </p:par>
                            </p:childTnLst>
                          </p:cTn>
                        </p:par>
                      </p:childTnLst>
                    </p:cTn>
                  </p:par>
                  <p:par>
                    <p:cTn id="151" fill="freeze">
                      <p:stCondLst>
                        <p:cond delay="indefinite"/>
                      </p:stCondLst>
                      <p:childTnLst>
                        <p:par>
                          <p:cTn id="152" fill="freeze">
                            <p:stCondLst>
                              <p:cond delay="0"/>
                            </p:stCondLst>
                            <p:childTnLst>
                              <p:par>
                                <p:cTn id="153" nodeType="clickEffect" fill="hold" presetClass="entr" presetID="1">
                                  <p:stCondLst>
                                    <p:cond delay="0"/>
                                  </p:stCondLst>
                                  <p:childTnLst>
                                    <p:set>
                                      <p:cBhvr>
                                        <p:cTn id="154" dur="1" fill="hold">
                                          <p:stCondLst>
                                            <p:cond delay="0"/>
                                          </p:stCondLst>
                                        </p:cTn>
                                        <p:tgtEl>
                                          <p:spTgt spid="127"/>
                                        </p:tgtEl>
                                        <p:attrNameLst>
                                          <p:attrName>style.visibility</p:attrName>
                                        </p:attrNameLst>
                                      </p:cBhvr>
                                      <p:to>
                                        <p:strVal val="visible"/>
                                      </p:to>
                                    </p:set>
                                  </p:childTnLst>
                                </p:cTn>
                              </p:par>
                              <p:par>
                                <p:cTn id="155" nodeType="withEffect" fill="hold" presetClass="entr" presetID="1">
                                  <p:stCondLst>
                                    <p:cond delay="0"/>
                                  </p:stCondLst>
                                  <p:childTnLst>
                                    <p:set>
                                      <p:cBhvr>
                                        <p:cTn id="156" dur="1" fill="hold">
                                          <p:stCondLst>
                                            <p:cond delay="0"/>
                                          </p:stCondLst>
                                        </p:cTn>
                                        <p:tgtEl>
                                          <p:spTgt spid="-1"/>
                                        </p:tgtEl>
                                        <p:attrNameLst>
                                          <p:attrName>style.visibility</p:attrName>
                                        </p:attrNameLst>
                                      </p:cBhvr>
                                      <p:to>
                                        <p:strVal val="visible"/>
                                      </p:to>
                                    </p:set>
                                  </p:childTnLst>
                                </p:cTn>
                              </p:par>
                              <p:par>
                                <p:cTn id="157" nodeType="withEffect" fill="hold" presetClass="entr" presetID="1">
                                  <p:stCondLst>
                                    <p:cond delay="0"/>
                                  </p:stCondLst>
                                  <p:childTnLst>
                                    <p:set>
                                      <p:cBhvr>
                                        <p:cTn id="158" dur="1" fill="hold">
                                          <p:stCondLst>
                                            <p:cond delay="0"/>
                                          </p:stCondLst>
                                        </p:cTn>
                                        <p:tgtEl>
                                          <p:spTgt spid="-1"/>
                                        </p:tgtEl>
                                        <p:attrNameLst>
                                          <p:attrName>style.visibility</p:attrName>
                                        </p:attrNameLst>
                                      </p:cBhvr>
                                      <p:to>
                                        <p:strVal val="visible"/>
                                      </p:to>
                                    </p:set>
                                  </p:childTnLst>
                                </p:cTn>
                              </p:par>
                            </p:childTnLst>
                          </p:cTn>
                        </p:par>
                      </p:childTnLst>
                    </p:cTn>
                  </p:par>
                  <p:par>
                    <p:cTn id="159" fill="freeze">
                      <p:stCondLst>
                        <p:cond delay="indefinite"/>
                      </p:stCondLst>
                      <p:childTnLst>
                        <p:par>
                          <p:cTn id="160" fill="freeze">
                            <p:stCondLst>
                              <p:cond delay="0"/>
                            </p:stCondLst>
                            <p:childTnLst>
                              <p:par>
                                <p:cTn id="161" nodeType="clickEffect" fill="hold" presetClass="entr" presetID="1">
                                  <p:stCondLst>
                                    <p:cond delay="0"/>
                                  </p:stCondLst>
                                  <p:childTnLst>
                                    <p:set>
                                      <p:cBhvr>
                                        <p:cTn id="162" dur="1" fill="hold">
                                          <p:stCondLst>
                                            <p:cond delay="0"/>
                                          </p:stCondLst>
                                        </p:cTn>
                                        <p:tgtEl>
                                          <p:spTgt spid="-1"/>
                                        </p:tgtEl>
                                        <p:attrNameLst>
                                          <p:attrName>style.visibility</p:attrName>
                                        </p:attrNameLst>
                                      </p:cBhvr>
                                      <p:to>
                                        <p:strVal val="visible"/>
                                      </p:to>
                                    </p:set>
                                  </p:childTnLst>
                                </p:cTn>
                              </p:par>
                            </p:childTnLst>
                          </p:cTn>
                        </p:par>
                      </p:childTnLst>
                    </p:cTn>
                  </p:par>
                  <p:par>
                    <p:cTn id="163" fill="freeze">
                      <p:stCondLst>
                        <p:cond delay="indefinite"/>
                      </p:stCondLst>
                      <p:childTnLst>
                        <p:par>
                          <p:cTn id="164" fill="freeze">
                            <p:stCondLst>
                              <p:cond delay="0"/>
                            </p:stCondLst>
                            <p:childTnLst>
                              <p:par>
                                <p:cTn id="165" nodeType="clickEffect" fill="hold" presetClass="entr" presetID="1">
                                  <p:stCondLst>
                                    <p:cond delay="0"/>
                                  </p:stCondLst>
                                  <p:childTnLst>
                                    <p:set>
                                      <p:cBhvr>
                                        <p:cTn id="166" dur="1" fill="hold">
                                          <p:stCondLst>
                                            <p:cond delay="0"/>
                                          </p:stCondLst>
                                        </p:cTn>
                                        <p:tgtEl>
                                          <p:spTgt spid="-1"/>
                                        </p:tgtEl>
                                        <p:attrNameLst>
                                          <p:attrName>style.visibility</p:attrName>
                                        </p:attrNameLst>
                                      </p:cBhvr>
                                      <p:to>
                                        <p:strVal val="visible"/>
                                      </p:to>
                                    </p:set>
                                  </p:childTnLst>
                                </p:cTn>
                              </p:par>
                              <p:par>
                                <p:cTn id="167" nodeType="withEffect" fill="hold" presetClass="entr" presetID="1">
                                  <p:stCondLst>
                                    <p:cond delay="0"/>
                                  </p:stCondLst>
                                  <p:childTnLst>
                                    <p:set>
                                      <p:cBhvr>
                                        <p:cTn id="168" dur="1" fill="hold">
                                          <p:stCondLst>
                                            <p:cond delay="0"/>
                                          </p:stCondLst>
                                        </p:cTn>
                                        <p:tgtEl>
                                          <p:spTgt spid="134">
                                            <p:txEl>
                                              <p:pRg st="0" end="72"/>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7" name="TextShape 1"/>
          <p:cNvSpPr txBox="1"/>
          <p:nvPr/>
        </p:nvSpPr>
        <p:spPr>
          <a:xfrm>
            <a:off x="504000" y="233640"/>
            <a:ext cx="7020000" cy="1356840"/>
          </a:xfrm>
          <a:prstGeom prst="rect">
            <a:avLst/>
          </a:prstGeom>
        </p:spPr>
        <p:txBody>
          <a:bodyPr lIns="0" rIns="0" tIns="0" bIns="0" anchor="ctr"/>
          <a:p>
            <a:r>
              <a:rPr lang="en-US" sz="4760">
                <a:latin typeface="Arial"/>
              </a:rPr>
              <a:t>POD vs. Coverage: Random Search</a:t>
            </a:r>
            <a:endParaRPr/>
          </a:p>
        </p:txBody>
      </p:sp>
      <p:pic>
        <p:nvPicPr>
          <p:cNvPr id="138" name="" descr=""/>
          <p:cNvPicPr/>
          <p:nvPr/>
        </p:nvPicPr>
        <p:blipFill>
          <a:blip r:embed="rId1"/>
          <a:stretch>
            <a:fillRect/>
          </a:stretch>
        </p:blipFill>
        <p:spPr>
          <a:xfrm>
            <a:off x="1270800" y="1934640"/>
            <a:ext cx="6095520" cy="3657240"/>
          </a:xfrm>
          <a:prstGeom prst="rect">
            <a:avLst/>
          </a:prstGeom>
          <a:ln>
            <a:noFill/>
          </a:ln>
        </p:spPr>
      </p:pic>
      <p:sp>
        <p:nvSpPr>
          <p:cNvPr id="139" name="TextShape 2"/>
          <p:cNvSpPr txBox="1"/>
          <p:nvPr/>
        </p:nvSpPr>
        <p:spPr>
          <a:xfrm>
            <a:off x="731520" y="5852160"/>
            <a:ext cx="7926840" cy="1119600"/>
          </a:xfrm>
          <a:prstGeom prst="rect">
            <a:avLst/>
          </a:prstGeom>
        </p:spPr>
        <p:txBody>
          <a:bodyPr lIns="90000" rIns="90000" tIns="45000" bIns="45000"/>
          <a:p>
            <a:pPr>
              <a:buSzPct val="45000"/>
              <a:buFont typeface="StarSymbol"/>
              <a:buChar char=""/>
            </a:pPr>
            <a:r>
              <a:rPr lang="en-US" sz="2400">
                <a:latin typeface="Arial"/>
              </a:rPr>
              <a:t>Random search “worst case.”</a:t>
            </a:r>
            <a:endParaRPr/>
          </a:p>
          <a:p>
            <a:pPr>
              <a:buSzPct val="45000"/>
              <a:buFont typeface="StarSymbol"/>
              <a:buChar char=""/>
            </a:pPr>
            <a:r>
              <a:rPr lang="en-US" sz="2400">
                <a:latin typeface="Arial"/>
              </a:rPr>
              <a:t>Diminishing returns: double coverage not double payoff.</a:t>
            </a:r>
            <a:endParaRPr/>
          </a:p>
          <a:p>
            <a:pPr>
              <a:buSzPct val="45000"/>
              <a:buFont typeface="StarSymbol"/>
              <a:buChar char=""/>
            </a:pP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40" name="" descr=""/>
          <p:cNvPicPr/>
          <p:nvPr/>
        </p:nvPicPr>
        <p:blipFill>
          <a:blip r:embed="rId1"/>
          <a:stretch>
            <a:fillRect/>
          </a:stretch>
        </p:blipFill>
        <p:spPr>
          <a:xfrm>
            <a:off x="4267080" y="3200400"/>
            <a:ext cx="5812920" cy="4359600"/>
          </a:xfrm>
          <a:prstGeom prst="rect">
            <a:avLst/>
          </a:prstGeom>
          <a:ln>
            <a:noFill/>
          </a:ln>
        </p:spPr>
      </p:pic>
      <p:sp>
        <p:nvSpPr>
          <p:cNvPr id="141" name="TextShape 1"/>
          <p:cNvSpPr txBox="1"/>
          <p:nvPr/>
        </p:nvSpPr>
        <p:spPr>
          <a:xfrm>
            <a:off x="504000" y="233640"/>
            <a:ext cx="7020000" cy="1356840"/>
          </a:xfrm>
          <a:prstGeom prst="rect">
            <a:avLst/>
          </a:prstGeom>
        </p:spPr>
        <p:txBody>
          <a:bodyPr lIns="0" rIns="0" tIns="0" bIns="0" anchor="ctr"/>
          <a:p>
            <a:r>
              <a:rPr lang="en-US" sz="4760">
                <a:latin typeface="Arial"/>
              </a:rPr>
              <a:t>Quantifying Detectability: real detector</a:t>
            </a:r>
            <a:endParaRPr/>
          </a:p>
        </p:txBody>
      </p:sp>
      <p:sp>
        <p:nvSpPr>
          <p:cNvPr id="142" name="TextShape 2"/>
          <p:cNvSpPr txBox="1"/>
          <p:nvPr/>
        </p:nvSpPr>
        <p:spPr>
          <a:xfrm>
            <a:off x="504000" y="1823760"/>
            <a:ext cx="9072000" cy="4384440"/>
          </a:xfrm>
          <a:prstGeom prst="rect">
            <a:avLst/>
          </a:prstGeom>
        </p:spPr>
        <p:txBody>
          <a:bodyPr lIns="0" rIns="0" tIns="0" bIns="0"/>
          <a:p>
            <a:pPr>
              <a:buSzPct val="45000"/>
              <a:buFont typeface="StarSymbol"/>
              <a:buChar char=""/>
            </a:pPr>
            <a:r>
              <a:rPr lang="en-US" sz="3470">
                <a:latin typeface="Arial"/>
              </a:rPr>
              <a:t>Real detection profiles may be complicated</a:t>
            </a:r>
            <a:endParaRPr/>
          </a:p>
          <a:p>
            <a:pPr>
              <a:buSzPct val="45000"/>
              <a:buFont typeface="StarSymbol"/>
              <a:buChar char=""/>
            </a:pPr>
            <a:r>
              <a:rPr lang="en-US" sz="3470">
                <a:latin typeface="Arial"/>
              </a:rPr>
              <a:t>Define “effective sweep width”: Detection index</a:t>
            </a:r>
            <a:endParaRPr/>
          </a:p>
          <a:p>
            <a:pPr>
              <a:buSzPct val="45000"/>
              <a:buFont typeface="StarSymbol"/>
              <a:buChar char=""/>
            </a:pPr>
            <a:endParaRPr/>
          </a:p>
          <a:p>
            <a:pPr>
              <a:buSzPct val="45000"/>
              <a:buFont typeface="StarSymbol"/>
              <a:buChar char=""/>
            </a:pPr>
            <a:r>
              <a:rPr lang="en-US" sz="3470">
                <a:latin typeface="Arial"/>
              </a:rPr>
              <a:t>W=area under curve</a:t>
            </a:r>
            <a:endParaRPr/>
          </a:p>
          <a:p>
            <a:pPr>
              <a:buSzPct val="45000"/>
              <a:buFont typeface="StarSymbol"/>
              <a:buChar char=""/>
            </a:pPr>
            <a:r>
              <a:rPr lang="en-US" sz="3470">
                <a:latin typeface="Arial"/>
              </a:rPr>
              <a:t>Coverage vs. POD</a:t>
            </a:r>
            <a:endParaRPr/>
          </a:p>
          <a:p>
            <a:pPr>
              <a:buSzPct val="45000"/>
              <a:buFont typeface="StarSymbol"/>
              <a:buChar char=""/>
            </a:pPr>
            <a:r>
              <a:rPr lang="en-US" sz="3470">
                <a:latin typeface="Arial"/>
              </a:rPr>
              <a:t>Random search law</a:t>
            </a:r>
            <a:endParaRPr/>
          </a:p>
          <a:p>
            <a:pPr>
              <a:buSzPct val="45000"/>
              <a:buFont typeface="StarSymbol"/>
              <a:buChar char=""/>
            </a:pPr>
            <a:r>
              <a:rPr lang="en-US" sz="3470">
                <a:latin typeface="Arial"/>
              </a:rPr>
              <a:t>Finding W?</a:t>
            </a:r>
            <a:endParaRPr/>
          </a:p>
          <a:p>
            <a:pPr>
              <a:buSzPct val="45000"/>
              <a:buFont typeface="StarSymbol"/>
              <a:buChar char=""/>
            </a:pPr>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3" name="CustomShape 1"/>
          <p:cNvSpPr/>
          <p:nvPr/>
        </p:nvSpPr>
        <p:spPr>
          <a:xfrm>
            <a:off x="1097280" y="2011680"/>
            <a:ext cx="5577840" cy="3383280"/>
          </a:xfrm>
          <a:prstGeom prst="rect">
            <a:avLst/>
          </a:prstGeom>
          <a:solidFill>
            <a:srgbClr val="cfe7f5"/>
          </a:solidFill>
          <a:ln>
            <a:solidFill>
              <a:srgbClr val="808080"/>
            </a:solidFill>
          </a:ln>
        </p:spPr>
      </p:sp>
      <p:sp>
        <p:nvSpPr>
          <p:cNvPr id="144" name="CustomShape 2"/>
          <p:cNvSpPr/>
          <p:nvPr/>
        </p:nvSpPr>
        <p:spPr>
          <a:xfrm>
            <a:off x="3200400" y="2011680"/>
            <a:ext cx="1371600" cy="3383280"/>
          </a:xfrm>
          <a:prstGeom prst="rect">
            <a:avLst/>
          </a:prstGeom>
          <a:gradFill>
            <a:gsLst>
              <a:gs pos="0">
                <a:srgbClr val="0000ff"/>
              </a:gs>
              <a:gs pos="50000">
                <a:srgbClr val="000080"/>
              </a:gs>
              <a:gs pos="100000">
                <a:srgbClr val="0000ff"/>
              </a:gs>
            </a:gsLst>
            <a:lin ang="0"/>
          </a:gradFill>
          <a:ln>
            <a:solidFill>
              <a:srgbClr val="808080"/>
            </a:solidFill>
          </a:ln>
        </p:spPr>
      </p:sp>
      <p:sp>
        <p:nvSpPr>
          <p:cNvPr id="145" name="TextShape 3"/>
          <p:cNvSpPr txBox="1"/>
          <p:nvPr/>
        </p:nvSpPr>
        <p:spPr>
          <a:xfrm>
            <a:off x="504000" y="288000"/>
            <a:ext cx="7020000" cy="1248120"/>
          </a:xfrm>
          <a:prstGeom prst="rect">
            <a:avLst/>
          </a:prstGeom>
        </p:spPr>
        <p:txBody>
          <a:bodyPr lIns="0" rIns="0" tIns="0" bIns="0" anchor="ctr"/>
          <a:p>
            <a:r>
              <a:rPr lang="en-US" sz="4400">
                <a:latin typeface="Arial"/>
              </a:rPr>
              <a:t>More Useful Consequences</a:t>
            </a:r>
            <a:endParaRPr/>
          </a:p>
        </p:txBody>
      </p:sp>
      <p:sp>
        <p:nvSpPr>
          <p:cNvPr id="146" name="CustomShape 4"/>
          <p:cNvSpPr/>
          <p:nvPr/>
        </p:nvSpPr>
        <p:spPr>
          <a:xfrm>
            <a:off x="4114440" y="4305240"/>
            <a:ext cx="182880" cy="182880"/>
          </a:xfrm>
          <a:prstGeom prst="ellipse">
            <a:avLst/>
          </a:prstGeom>
          <a:solidFill>
            <a:srgbClr val="000000"/>
          </a:solidFill>
          <a:ln>
            <a:solidFill>
              <a:srgbClr val="808080"/>
            </a:solidFill>
          </a:ln>
        </p:spPr>
      </p:sp>
      <p:sp>
        <p:nvSpPr>
          <p:cNvPr id="147" name="CustomShape 5"/>
          <p:cNvSpPr/>
          <p:nvPr/>
        </p:nvSpPr>
        <p:spPr>
          <a:xfrm>
            <a:off x="2011320" y="3025080"/>
            <a:ext cx="182880" cy="182880"/>
          </a:xfrm>
          <a:prstGeom prst="ellipse">
            <a:avLst/>
          </a:prstGeom>
          <a:solidFill>
            <a:srgbClr val="000000"/>
          </a:solidFill>
          <a:ln>
            <a:solidFill>
              <a:srgbClr val="808080"/>
            </a:solidFill>
          </a:ln>
        </p:spPr>
      </p:sp>
      <p:sp>
        <p:nvSpPr>
          <p:cNvPr id="148" name="CustomShape 6"/>
          <p:cNvSpPr/>
          <p:nvPr/>
        </p:nvSpPr>
        <p:spPr>
          <a:xfrm>
            <a:off x="1279800" y="3207960"/>
            <a:ext cx="182880" cy="182880"/>
          </a:xfrm>
          <a:prstGeom prst="ellipse">
            <a:avLst/>
          </a:prstGeom>
          <a:solidFill>
            <a:srgbClr val="000000"/>
          </a:solidFill>
          <a:ln>
            <a:solidFill>
              <a:srgbClr val="808080"/>
            </a:solidFill>
          </a:ln>
        </p:spPr>
      </p:sp>
      <p:sp>
        <p:nvSpPr>
          <p:cNvPr id="149" name="CustomShape 7"/>
          <p:cNvSpPr/>
          <p:nvPr/>
        </p:nvSpPr>
        <p:spPr>
          <a:xfrm>
            <a:off x="1737000" y="2202120"/>
            <a:ext cx="182880" cy="182880"/>
          </a:xfrm>
          <a:prstGeom prst="ellipse">
            <a:avLst/>
          </a:prstGeom>
          <a:solidFill>
            <a:srgbClr val="000000"/>
          </a:solidFill>
          <a:ln>
            <a:solidFill>
              <a:srgbClr val="808080"/>
            </a:solidFill>
          </a:ln>
        </p:spPr>
      </p:sp>
      <p:sp>
        <p:nvSpPr>
          <p:cNvPr id="150" name="CustomShape 8"/>
          <p:cNvSpPr/>
          <p:nvPr/>
        </p:nvSpPr>
        <p:spPr>
          <a:xfrm>
            <a:off x="5851800" y="5036760"/>
            <a:ext cx="182880" cy="182880"/>
          </a:xfrm>
          <a:prstGeom prst="ellipse">
            <a:avLst/>
          </a:prstGeom>
          <a:solidFill>
            <a:srgbClr val="000000"/>
          </a:solidFill>
          <a:ln>
            <a:solidFill>
              <a:srgbClr val="808080"/>
            </a:solidFill>
          </a:ln>
        </p:spPr>
      </p:sp>
      <p:sp>
        <p:nvSpPr>
          <p:cNvPr id="151" name="CustomShape 9"/>
          <p:cNvSpPr/>
          <p:nvPr/>
        </p:nvSpPr>
        <p:spPr>
          <a:xfrm>
            <a:off x="2925720" y="4122360"/>
            <a:ext cx="182880" cy="182880"/>
          </a:xfrm>
          <a:prstGeom prst="ellipse">
            <a:avLst/>
          </a:prstGeom>
          <a:solidFill>
            <a:srgbClr val="000000"/>
          </a:solidFill>
          <a:ln>
            <a:solidFill>
              <a:srgbClr val="808080"/>
            </a:solidFill>
          </a:ln>
        </p:spPr>
      </p:sp>
      <p:sp>
        <p:nvSpPr>
          <p:cNvPr id="152" name="CustomShape 10"/>
          <p:cNvSpPr/>
          <p:nvPr/>
        </p:nvSpPr>
        <p:spPr>
          <a:xfrm>
            <a:off x="4114440" y="2567880"/>
            <a:ext cx="182880" cy="182880"/>
          </a:xfrm>
          <a:prstGeom prst="ellipse">
            <a:avLst/>
          </a:prstGeom>
          <a:solidFill>
            <a:srgbClr val="000000"/>
          </a:solidFill>
          <a:ln>
            <a:solidFill>
              <a:srgbClr val="808080"/>
            </a:solidFill>
          </a:ln>
        </p:spPr>
      </p:sp>
      <p:sp>
        <p:nvSpPr>
          <p:cNvPr id="153" name="CustomShape 11"/>
          <p:cNvSpPr/>
          <p:nvPr/>
        </p:nvSpPr>
        <p:spPr>
          <a:xfrm>
            <a:off x="4845960" y="4122360"/>
            <a:ext cx="182880" cy="182880"/>
          </a:xfrm>
          <a:prstGeom prst="ellipse">
            <a:avLst/>
          </a:prstGeom>
          <a:solidFill>
            <a:srgbClr val="000000"/>
          </a:solidFill>
          <a:ln>
            <a:solidFill>
              <a:srgbClr val="808080"/>
            </a:solidFill>
          </a:ln>
        </p:spPr>
      </p:sp>
      <p:sp>
        <p:nvSpPr>
          <p:cNvPr id="154" name="CustomShape 12"/>
          <p:cNvSpPr/>
          <p:nvPr/>
        </p:nvSpPr>
        <p:spPr>
          <a:xfrm>
            <a:off x="1645560" y="4305240"/>
            <a:ext cx="182880" cy="182880"/>
          </a:xfrm>
          <a:prstGeom prst="ellipse">
            <a:avLst/>
          </a:prstGeom>
          <a:solidFill>
            <a:srgbClr val="000000"/>
          </a:solidFill>
          <a:ln>
            <a:solidFill>
              <a:srgbClr val="808080"/>
            </a:solidFill>
          </a:ln>
        </p:spPr>
      </p:sp>
      <p:sp>
        <p:nvSpPr>
          <p:cNvPr id="155" name="CustomShape 13"/>
          <p:cNvSpPr/>
          <p:nvPr/>
        </p:nvSpPr>
        <p:spPr>
          <a:xfrm>
            <a:off x="6034680" y="2110680"/>
            <a:ext cx="182880" cy="182880"/>
          </a:xfrm>
          <a:prstGeom prst="ellipse">
            <a:avLst/>
          </a:prstGeom>
          <a:solidFill>
            <a:srgbClr val="000000"/>
          </a:solidFill>
          <a:ln>
            <a:solidFill>
              <a:srgbClr val="808080"/>
            </a:solidFill>
          </a:ln>
        </p:spPr>
      </p:sp>
      <p:sp>
        <p:nvSpPr>
          <p:cNvPr id="156" name="CustomShape 14"/>
          <p:cNvSpPr/>
          <p:nvPr/>
        </p:nvSpPr>
        <p:spPr>
          <a:xfrm>
            <a:off x="5851800" y="3025080"/>
            <a:ext cx="182880" cy="182880"/>
          </a:xfrm>
          <a:prstGeom prst="ellipse">
            <a:avLst/>
          </a:prstGeom>
          <a:solidFill>
            <a:srgbClr val="000000"/>
          </a:solidFill>
          <a:ln>
            <a:solidFill>
              <a:srgbClr val="808080"/>
            </a:solidFill>
          </a:ln>
        </p:spPr>
      </p:sp>
      <p:sp>
        <p:nvSpPr>
          <p:cNvPr id="157" name="CustomShape 15"/>
          <p:cNvSpPr/>
          <p:nvPr/>
        </p:nvSpPr>
        <p:spPr>
          <a:xfrm>
            <a:off x="1097280" y="2019600"/>
            <a:ext cx="182880" cy="182880"/>
          </a:xfrm>
          <a:prstGeom prst="ellipse">
            <a:avLst/>
          </a:prstGeom>
          <a:solidFill>
            <a:srgbClr val="000000"/>
          </a:solidFill>
          <a:ln>
            <a:solidFill>
              <a:srgbClr val="808080"/>
            </a:solidFill>
          </a:ln>
        </p:spPr>
      </p:sp>
      <p:sp>
        <p:nvSpPr>
          <p:cNvPr id="158" name="CustomShape 16"/>
          <p:cNvSpPr/>
          <p:nvPr/>
        </p:nvSpPr>
        <p:spPr>
          <a:xfrm>
            <a:off x="2834280" y="2293560"/>
            <a:ext cx="182880" cy="182880"/>
          </a:xfrm>
          <a:prstGeom prst="ellipse">
            <a:avLst/>
          </a:prstGeom>
          <a:solidFill>
            <a:srgbClr val="000000"/>
          </a:solidFill>
          <a:ln>
            <a:solidFill>
              <a:srgbClr val="808080"/>
            </a:solidFill>
          </a:ln>
        </p:spPr>
      </p:sp>
      <p:sp>
        <p:nvSpPr>
          <p:cNvPr id="159" name="CustomShape 17"/>
          <p:cNvSpPr/>
          <p:nvPr/>
        </p:nvSpPr>
        <p:spPr>
          <a:xfrm>
            <a:off x="2194200" y="4762440"/>
            <a:ext cx="182880" cy="182880"/>
          </a:xfrm>
          <a:prstGeom prst="ellipse">
            <a:avLst/>
          </a:prstGeom>
          <a:solidFill>
            <a:srgbClr val="000000"/>
          </a:solidFill>
          <a:ln>
            <a:solidFill>
              <a:srgbClr val="808080"/>
            </a:solidFill>
          </a:ln>
        </p:spPr>
      </p:sp>
      <p:sp>
        <p:nvSpPr>
          <p:cNvPr id="160" name="CustomShape 18"/>
          <p:cNvSpPr/>
          <p:nvPr/>
        </p:nvSpPr>
        <p:spPr>
          <a:xfrm>
            <a:off x="3565800" y="3299400"/>
            <a:ext cx="182880" cy="182880"/>
          </a:xfrm>
          <a:prstGeom prst="ellipse">
            <a:avLst/>
          </a:prstGeom>
          <a:solidFill>
            <a:srgbClr val="000000"/>
          </a:solidFill>
          <a:ln>
            <a:solidFill>
              <a:srgbClr val="808080"/>
            </a:solidFill>
          </a:ln>
        </p:spPr>
      </p:sp>
      <p:sp>
        <p:nvSpPr>
          <p:cNvPr id="161" name="CustomShape 19"/>
          <p:cNvSpPr/>
          <p:nvPr/>
        </p:nvSpPr>
        <p:spPr>
          <a:xfrm>
            <a:off x="4663080" y="3207960"/>
            <a:ext cx="182880" cy="182880"/>
          </a:xfrm>
          <a:prstGeom prst="ellipse">
            <a:avLst/>
          </a:prstGeom>
          <a:solidFill>
            <a:srgbClr val="000000"/>
          </a:solidFill>
          <a:ln>
            <a:solidFill>
              <a:srgbClr val="808080"/>
            </a:solidFill>
          </a:ln>
        </p:spPr>
      </p:sp>
      <p:sp>
        <p:nvSpPr>
          <p:cNvPr id="162" name="CustomShape 20"/>
          <p:cNvSpPr/>
          <p:nvPr/>
        </p:nvSpPr>
        <p:spPr>
          <a:xfrm>
            <a:off x="5211720" y="2385000"/>
            <a:ext cx="182880" cy="182880"/>
          </a:xfrm>
          <a:prstGeom prst="ellipse">
            <a:avLst/>
          </a:prstGeom>
          <a:solidFill>
            <a:srgbClr val="000000"/>
          </a:solidFill>
          <a:ln>
            <a:solidFill>
              <a:srgbClr val="808080"/>
            </a:solidFill>
          </a:ln>
        </p:spPr>
      </p:sp>
      <p:sp>
        <p:nvSpPr>
          <p:cNvPr id="163" name="CustomShape 21"/>
          <p:cNvSpPr/>
          <p:nvPr/>
        </p:nvSpPr>
        <p:spPr>
          <a:xfrm>
            <a:off x="5577480" y="4122360"/>
            <a:ext cx="182880" cy="182880"/>
          </a:xfrm>
          <a:prstGeom prst="ellipse">
            <a:avLst/>
          </a:prstGeom>
          <a:solidFill>
            <a:srgbClr val="000000"/>
          </a:solidFill>
          <a:ln>
            <a:solidFill>
              <a:srgbClr val="808080"/>
            </a:solidFill>
          </a:ln>
        </p:spPr>
      </p:sp>
      <p:sp>
        <p:nvSpPr>
          <p:cNvPr id="164" name="CustomShape 22"/>
          <p:cNvSpPr/>
          <p:nvPr/>
        </p:nvSpPr>
        <p:spPr>
          <a:xfrm>
            <a:off x="3200040" y="4853880"/>
            <a:ext cx="182880" cy="182880"/>
          </a:xfrm>
          <a:prstGeom prst="ellipse">
            <a:avLst/>
          </a:prstGeom>
          <a:solidFill>
            <a:srgbClr val="000000"/>
          </a:solidFill>
          <a:ln>
            <a:solidFill>
              <a:srgbClr val="808080"/>
            </a:solidFill>
          </a:ln>
        </p:spPr>
      </p:sp>
      <p:sp>
        <p:nvSpPr>
          <p:cNvPr id="165" name="CustomShape 23"/>
          <p:cNvSpPr/>
          <p:nvPr/>
        </p:nvSpPr>
        <p:spPr>
          <a:xfrm>
            <a:off x="2742840" y="3390840"/>
            <a:ext cx="182880" cy="182880"/>
          </a:xfrm>
          <a:prstGeom prst="ellipse">
            <a:avLst/>
          </a:prstGeom>
          <a:solidFill>
            <a:srgbClr val="000000"/>
          </a:solidFill>
          <a:ln>
            <a:solidFill>
              <a:srgbClr val="808080"/>
            </a:solidFill>
          </a:ln>
        </p:spPr>
      </p:sp>
      <p:sp>
        <p:nvSpPr>
          <p:cNvPr id="166" name="CustomShape 24"/>
          <p:cNvSpPr/>
          <p:nvPr/>
        </p:nvSpPr>
        <p:spPr>
          <a:xfrm>
            <a:off x="4754520" y="4762440"/>
            <a:ext cx="182880" cy="182880"/>
          </a:xfrm>
          <a:prstGeom prst="ellipse">
            <a:avLst/>
          </a:prstGeom>
          <a:solidFill>
            <a:srgbClr val="000000"/>
          </a:solidFill>
          <a:ln>
            <a:solidFill>
              <a:srgbClr val="808080"/>
            </a:solidFill>
          </a:ln>
        </p:spPr>
      </p:sp>
      <p:sp>
        <p:nvSpPr>
          <p:cNvPr id="167" name="CustomShape 25"/>
          <p:cNvSpPr/>
          <p:nvPr/>
        </p:nvSpPr>
        <p:spPr>
          <a:xfrm>
            <a:off x="3299400" y="2147400"/>
            <a:ext cx="182880" cy="182880"/>
          </a:xfrm>
          <a:prstGeom prst="ellipse">
            <a:avLst/>
          </a:prstGeom>
          <a:solidFill>
            <a:srgbClr val="000000"/>
          </a:solidFill>
          <a:ln>
            <a:solidFill>
              <a:srgbClr val="808080"/>
            </a:solidFill>
          </a:ln>
        </p:spPr>
      </p:sp>
      <p:sp>
        <p:nvSpPr>
          <p:cNvPr id="168" name="CustomShape 26"/>
          <p:cNvSpPr/>
          <p:nvPr/>
        </p:nvSpPr>
        <p:spPr>
          <a:xfrm>
            <a:off x="3690000" y="2652120"/>
            <a:ext cx="182880" cy="182880"/>
          </a:xfrm>
          <a:prstGeom prst="ellipse">
            <a:avLst/>
          </a:prstGeom>
          <a:solidFill>
            <a:srgbClr val="000000"/>
          </a:solidFill>
          <a:ln>
            <a:solidFill>
              <a:srgbClr val="808080"/>
            </a:solidFill>
          </a:ln>
        </p:spPr>
      </p:sp>
      <p:sp>
        <p:nvSpPr>
          <p:cNvPr id="169" name="CustomShape 27"/>
          <p:cNvSpPr/>
          <p:nvPr/>
        </p:nvSpPr>
        <p:spPr>
          <a:xfrm>
            <a:off x="3975840" y="3690000"/>
            <a:ext cx="182880" cy="182880"/>
          </a:xfrm>
          <a:prstGeom prst="ellipse">
            <a:avLst/>
          </a:prstGeom>
          <a:solidFill>
            <a:srgbClr val="000000"/>
          </a:solidFill>
          <a:ln>
            <a:solidFill>
              <a:srgbClr val="808080"/>
            </a:solidFill>
          </a:ln>
        </p:spPr>
      </p:sp>
      <p:sp>
        <p:nvSpPr>
          <p:cNvPr id="170" name="CustomShape 28"/>
          <p:cNvSpPr/>
          <p:nvPr/>
        </p:nvSpPr>
        <p:spPr>
          <a:xfrm>
            <a:off x="3308760" y="4080960"/>
            <a:ext cx="182880" cy="182880"/>
          </a:xfrm>
          <a:prstGeom prst="ellipse">
            <a:avLst/>
          </a:prstGeom>
          <a:solidFill>
            <a:srgbClr val="000000"/>
          </a:solidFill>
          <a:ln>
            <a:solidFill>
              <a:srgbClr val="808080"/>
            </a:solidFill>
          </a:ln>
        </p:spPr>
      </p:sp>
      <p:sp>
        <p:nvSpPr>
          <p:cNvPr id="171" name="CustomShape 29"/>
          <p:cNvSpPr/>
          <p:nvPr/>
        </p:nvSpPr>
        <p:spPr>
          <a:xfrm>
            <a:off x="4014000" y="4899960"/>
            <a:ext cx="182880" cy="182880"/>
          </a:xfrm>
          <a:prstGeom prst="ellipse">
            <a:avLst/>
          </a:prstGeom>
          <a:solidFill>
            <a:srgbClr val="000000"/>
          </a:solidFill>
          <a:ln>
            <a:solidFill>
              <a:srgbClr val="808080"/>
            </a:solidFill>
          </a:ln>
        </p:spPr>
      </p:sp>
      <p:sp>
        <p:nvSpPr>
          <p:cNvPr id="172" name="CustomShape 30"/>
          <p:cNvSpPr/>
          <p:nvPr/>
        </p:nvSpPr>
        <p:spPr>
          <a:xfrm>
            <a:off x="4261680" y="3242880"/>
            <a:ext cx="182880" cy="182880"/>
          </a:xfrm>
          <a:prstGeom prst="ellipse">
            <a:avLst/>
          </a:prstGeom>
          <a:solidFill>
            <a:srgbClr val="000000"/>
          </a:solidFill>
          <a:ln>
            <a:solidFill>
              <a:srgbClr val="808080"/>
            </a:solidFill>
          </a:ln>
        </p:spPr>
      </p:sp>
      <p:sp>
        <p:nvSpPr>
          <p:cNvPr id="173" name="CustomShape 31"/>
          <p:cNvSpPr/>
          <p:nvPr/>
        </p:nvSpPr>
        <p:spPr>
          <a:xfrm>
            <a:off x="3299400" y="2737800"/>
            <a:ext cx="182880" cy="182880"/>
          </a:xfrm>
          <a:prstGeom prst="ellipse">
            <a:avLst/>
          </a:prstGeom>
          <a:solidFill>
            <a:srgbClr val="000000"/>
          </a:solidFill>
          <a:ln>
            <a:solidFill>
              <a:srgbClr val="808080"/>
            </a:solidFill>
          </a:ln>
        </p:spPr>
      </p:sp>
      <p:sp>
        <p:nvSpPr>
          <p:cNvPr id="174" name="CustomShape 32"/>
          <p:cNvSpPr/>
          <p:nvPr/>
        </p:nvSpPr>
        <p:spPr>
          <a:xfrm>
            <a:off x="3528360" y="5138280"/>
            <a:ext cx="182880" cy="182880"/>
          </a:xfrm>
          <a:prstGeom prst="ellipse">
            <a:avLst/>
          </a:prstGeom>
          <a:solidFill>
            <a:srgbClr val="000000"/>
          </a:solidFill>
          <a:ln>
            <a:solidFill>
              <a:srgbClr val="808080"/>
            </a:solidFill>
          </a:ln>
        </p:spPr>
      </p:sp>
      <p:sp>
        <p:nvSpPr>
          <p:cNvPr id="175" name="CustomShape 33"/>
          <p:cNvSpPr/>
          <p:nvPr/>
        </p:nvSpPr>
        <p:spPr>
          <a:xfrm>
            <a:off x="3785400" y="4214160"/>
            <a:ext cx="182880" cy="182880"/>
          </a:xfrm>
          <a:prstGeom prst="ellipse">
            <a:avLst/>
          </a:prstGeom>
          <a:solidFill>
            <a:srgbClr val="000000"/>
          </a:solidFill>
          <a:ln>
            <a:solidFill>
              <a:srgbClr val="808080"/>
            </a:solidFill>
          </a:ln>
        </p:spPr>
      </p:sp>
      <p:sp>
        <p:nvSpPr>
          <p:cNvPr id="176" name="CustomShape 34"/>
          <p:cNvSpPr/>
          <p:nvPr/>
        </p:nvSpPr>
        <p:spPr>
          <a:xfrm>
            <a:off x="5290200" y="3414240"/>
            <a:ext cx="182880" cy="182880"/>
          </a:xfrm>
          <a:prstGeom prst="ellipse">
            <a:avLst/>
          </a:prstGeom>
          <a:solidFill>
            <a:srgbClr val="000000"/>
          </a:solidFill>
          <a:ln>
            <a:solidFill>
              <a:srgbClr val="808080"/>
            </a:solidFill>
          </a:ln>
        </p:spPr>
      </p:sp>
      <p:sp>
        <p:nvSpPr>
          <p:cNvPr id="177" name="CustomShape 35"/>
          <p:cNvSpPr/>
          <p:nvPr/>
        </p:nvSpPr>
        <p:spPr>
          <a:xfrm>
            <a:off x="4747320" y="2556720"/>
            <a:ext cx="182880" cy="182880"/>
          </a:xfrm>
          <a:prstGeom prst="ellipse">
            <a:avLst/>
          </a:prstGeom>
          <a:solidFill>
            <a:srgbClr val="000000"/>
          </a:solidFill>
          <a:ln>
            <a:solidFill>
              <a:srgbClr val="808080"/>
            </a:solidFill>
          </a:ln>
        </p:spPr>
      </p:sp>
      <p:sp>
        <p:nvSpPr>
          <p:cNvPr id="178" name="CustomShape 36"/>
          <p:cNvSpPr/>
          <p:nvPr/>
        </p:nvSpPr>
        <p:spPr>
          <a:xfrm>
            <a:off x="5166360" y="2909160"/>
            <a:ext cx="182880" cy="182880"/>
          </a:xfrm>
          <a:prstGeom prst="ellipse">
            <a:avLst/>
          </a:prstGeom>
          <a:solidFill>
            <a:srgbClr val="000000"/>
          </a:solidFill>
          <a:ln>
            <a:solidFill>
              <a:srgbClr val="808080"/>
            </a:solidFill>
          </a:ln>
        </p:spPr>
      </p:sp>
      <p:sp>
        <p:nvSpPr>
          <p:cNvPr id="179" name="CustomShape 37"/>
          <p:cNvSpPr/>
          <p:nvPr/>
        </p:nvSpPr>
        <p:spPr>
          <a:xfrm>
            <a:off x="5956920" y="3766680"/>
            <a:ext cx="182880" cy="182880"/>
          </a:xfrm>
          <a:prstGeom prst="ellipse">
            <a:avLst/>
          </a:prstGeom>
          <a:solidFill>
            <a:srgbClr val="000000"/>
          </a:solidFill>
          <a:ln>
            <a:solidFill>
              <a:srgbClr val="808080"/>
            </a:solidFill>
          </a:ln>
        </p:spPr>
      </p:sp>
      <p:sp>
        <p:nvSpPr>
          <p:cNvPr id="180" name="CustomShape 38"/>
          <p:cNvSpPr/>
          <p:nvPr/>
        </p:nvSpPr>
        <p:spPr>
          <a:xfrm>
            <a:off x="6213960" y="2594880"/>
            <a:ext cx="182880" cy="182880"/>
          </a:xfrm>
          <a:prstGeom prst="ellipse">
            <a:avLst/>
          </a:prstGeom>
          <a:solidFill>
            <a:srgbClr val="000000"/>
          </a:solidFill>
          <a:ln>
            <a:solidFill>
              <a:srgbClr val="808080"/>
            </a:solidFill>
          </a:ln>
        </p:spPr>
      </p:sp>
      <p:sp>
        <p:nvSpPr>
          <p:cNvPr id="181" name="CustomShape 39"/>
          <p:cNvSpPr/>
          <p:nvPr/>
        </p:nvSpPr>
        <p:spPr>
          <a:xfrm>
            <a:off x="6052320" y="4490640"/>
            <a:ext cx="182880" cy="182880"/>
          </a:xfrm>
          <a:prstGeom prst="ellipse">
            <a:avLst/>
          </a:prstGeom>
          <a:solidFill>
            <a:srgbClr val="000000"/>
          </a:solidFill>
          <a:ln>
            <a:solidFill>
              <a:srgbClr val="808080"/>
            </a:solidFill>
          </a:ln>
        </p:spPr>
      </p:sp>
      <p:sp>
        <p:nvSpPr>
          <p:cNvPr id="182" name="CustomShape 40"/>
          <p:cNvSpPr/>
          <p:nvPr/>
        </p:nvSpPr>
        <p:spPr>
          <a:xfrm>
            <a:off x="5309280" y="4671360"/>
            <a:ext cx="182880" cy="182880"/>
          </a:xfrm>
          <a:prstGeom prst="ellipse">
            <a:avLst/>
          </a:prstGeom>
          <a:solidFill>
            <a:srgbClr val="000000"/>
          </a:solidFill>
          <a:ln>
            <a:solidFill>
              <a:srgbClr val="808080"/>
            </a:solidFill>
          </a:ln>
        </p:spPr>
      </p:sp>
      <p:sp>
        <p:nvSpPr>
          <p:cNvPr id="183" name="CustomShape 41"/>
          <p:cNvSpPr/>
          <p:nvPr/>
        </p:nvSpPr>
        <p:spPr>
          <a:xfrm>
            <a:off x="2270880" y="3899880"/>
            <a:ext cx="182880" cy="182880"/>
          </a:xfrm>
          <a:prstGeom prst="ellipse">
            <a:avLst/>
          </a:prstGeom>
          <a:solidFill>
            <a:srgbClr val="000000"/>
          </a:solidFill>
          <a:ln>
            <a:solidFill>
              <a:srgbClr val="808080"/>
            </a:solidFill>
          </a:ln>
        </p:spPr>
      </p:sp>
      <p:sp>
        <p:nvSpPr>
          <p:cNvPr id="184" name="CustomShape 42"/>
          <p:cNvSpPr/>
          <p:nvPr/>
        </p:nvSpPr>
        <p:spPr>
          <a:xfrm>
            <a:off x="1642320" y="3623400"/>
            <a:ext cx="182880" cy="182880"/>
          </a:xfrm>
          <a:prstGeom prst="ellipse">
            <a:avLst/>
          </a:prstGeom>
          <a:solidFill>
            <a:srgbClr val="000000"/>
          </a:solidFill>
          <a:ln>
            <a:solidFill>
              <a:srgbClr val="808080"/>
            </a:solidFill>
          </a:ln>
        </p:spPr>
      </p:sp>
      <p:sp>
        <p:nvSpPr>
          <p:cNvPr id="185" name="CustomShape 43"/>
          <p:cNvSpPr/>
          <p:nvPr/>
        </p:nvSpPr>
        <p:spPr>
          <a:xfrm>
            <a:off x="1394640" y="5033160"/>
            <a:ext cx="182880" cy="182880"/>
          </a:xfrm>
          <a:prstGeom prst="ellipse">
            <a:avLst/>
          </a:prstGeom>
          <a:solidFill>
            <a:srgbClr val="000000"/>
          </a:solidFill>
          <a:ln>
            <a:solidFill>
              <a:srgbClr val="808080"/>
            </a:solidFill>
          </a:ln>
        </p:spPr>
      </p:sp>
      <p:sp>
        <p:nvSpPr>
          <p:cNvPr id="186" name="CustomShape 44"/>
          <p:cNvSpPr/>
          <p:nvPr/>
        </p:nvSpPr>
        <p:spPr>
          <a:xfrm>
            <a:off x="2651760" y="5023800"/>
            <a:ext cx="182880" cy="182880"/>
          </a:xfrm>
          <a:prstGeom prst="ellipse">
            <a:avLst/>
          </a:prstGeom>
          <a:solidFill>
            <a:srgbClr val="000000"/>
          </a:solidFill>
          <a:ln>
            <a:solidFill>
              <a:srgbClr val="808080"/>
            </a:solidFill>
          </a:ln>
        </p:spPr>
      </p:sp>
      <p:sp>
        <p:nvSpPr>
          <p:cNvPr id="187" name="CustomShape 45"/>
          <p:cNvSpPr/>
          <p:nvPr/>
        </p:nvSpPr>
        <p:spPr>
          <a:xfrm>
            <a:off x="1546920" y="2699640"/>
            <a:ext cx="182880" cy="182880"/>
          </a:xfrm>
          <a:prstGeom prst="ellipse">
            <a:avLst/>
          </a:prstGeom>
          <a:solidFill>
            <a:srgbClr val="000000"/>
          </a:solidFill>
          <a:ln>
            <a:solidFill>
              <a:srgbClr val="808080"/>
            </a:solidFill>
          </a:ln>
        </p:spPr>
      </p:sp>
      <p:sp>
        <p:nvSpPr>
          <p:cNvPr id="188" name="CustomShape 46"/>
          <p:cNvSpPr/>
          <p:nvPr/>
        </p:nvSpPr>
        <p:spPr>
          <a:xfrm>
            <a:off x="2366280" y="2604600"/>
            <a:ext cx="182880" cy="182880"/>
          </a:xfrm>
          <a:prstGeom prst="ellipse">
            <a:avLst/>
          </a:prstGeom>
          <a:solidFill>
            <a:srgbClr val="000000"/>
          </a:solidFill>
          <a:ln>
            <a:solidFill>
              <a:srgbClr val="808080"/>
            </a:solidFill>
          </a:ln>
        </p:spPr>
      </p:sp>
      <p:sp>
        <p:nvSpPr>
          <p:cNvPr id="189" name="TextShape 47"/>
          <p:cNvSpPr txBox="1"/>
          <p:nvPr/>
        </p:nvSpPr>
        <p:spPr>
          <a:xfrm>
            <a:off x="365760" y="5486400"/>
            <a:ext cx="9072000" cy="1742400"/>
          </a:xfrm>
          <a:prstGeom prst="rect">
            <a:avLst/>
          </a:prstGeom>
        </p:spPr>
        <p:txBody>
          <a:bodyPr lIns="0" rIns="0" tIns="0" bIns="0"/>
          <a:p>
            <a:pPr>
              <a:buSzPct val="45000"/>
              <a:buFont typeface="StarSymbol"/>
              <a:buChar char=""/>
            </a:pPr>
            <a:r>
              <a:rPr lang="en-US" sz="2400">
                <a:latin typeface="Arial"/>
              </a:rPr>
              <a:t>Average number objects detected beyond W = Average number objects missed within W</a:t>
            </a:r>
            <a:endParaRPr/>
          </a:p>
          <a:p>
            <a:pPr>
              <a:buSzPct val="45000"/>
              <a:buFont typeface="StarSymbol"/>
              <a:buChar char=""/>
            </a:pPr>
            <a:r>
              <a:rPr lang="en-US" sz="2400">
                <a:latin typeface="Arial"/>
              </a:rPr>
              <a:t>Provides means of measuring W without knowing detection profile!</a:t>
            </a:r>
            <a:endParaRPr/>
          </a:p>
        </p:txBody>
      </p:sp>
      <p:sp>
        <p:nvSpPr>
          <p:cNvPr id="190" name="CustomShape 48"/>
          <p:cNvSpPr/>
          <p:nvPr/>
        </p:nvSpPr>
        <p:spPr>
          <a:xfrm>
            <a:off x="4114800" y="4305600"/>
            <a:ext cx="182880" cy="182880"/>
          </a:xfrm>
          <a:prstGeom prst="ellipse">
            <a:avLst/>
          </a:prstGeom>
          <a:solidFill>
            <a:srgbClr val="000000"/>
          </a:solidFill>
          <a:ln>
            <a:solidFill>
              <a:srgbClr val="808080"/>
            </a:solidFill>
          </a:ln>
        </p:spPr>
      </p:sp>
      <p:sp>
        <p:nvSpPr>
          <p:cNvPr id="191" name="CustomShape 49"/>
          <p:cNvSpPr/>
          <p:nvPr/>
        </p:nvSpPr>
        <p:spPr>
          <a:xfrm>
            <a:off x="2011680" y="3025440"/>
            <a:ext cx="182880" cy="182880"/>
          </a:xfrm>
          <a:prstGeom prst="ellipse">
            <a:avLst/>
          </a:prstGeom>
          <a:solidFill>
            <a:srgbClr val="ffffff"/>
          </a:solidFill>
          <a:ln>
            <a:solidFill>
              <a:srgbClr val="808080"/>
            </a:solidFill>
          </a:ln>
        </p:spPr>
      </p:sp>
      <p:sp>
        <p:nvSpPr>
          <p:cNvPr id="192" name="CustomShape 50"/>
          <p:cNvSpPr/>
          <p:nvPr/>
        </p:nvSpPr>
        <p:spPr>
          <a:xfrm>
            <a:off x="1280160" y="3208320"/>
            <a:ext cx="182880" cy="182880"/>
          </a:xfrm>
          <a:prstGeom prst="ellipse">
            <a:avLst/>
          </a:prstGeom>
          <a:solidFill>
            <a:srgbClr val="ffffff"/>
          </a:solidFill>
          <a:ln>
            <a:solidFill>
              <a:srgbClr val="808080"/>
            </a:solidFill>
          </a:ln>
        </p:spPr>
      </p:sp>
      <p:sp>
        <p:nvSpPr>
          <p:cNvPr id="193" name="CustomShape 51"/>
          <p:cNvSpPr/>
          <p:nvPr/>
        </p:nvSpPr>
        <p:spPr>
          <a:xfrm>
            <a:off x="1737360" y="2202480"/>
            <a:ext cx="182880" cy="182880"/>
          </a:xfrm>
          <a:prstGeom prst="ellipse">
            <a:avLst/>
          </a:prstGeom>
          <a:solidFill>
            <a:srgbClr val="ffffff"/>
          </a:solidFill>
          <a:ln>
            <a:solidFill>
              <a:srgbClr val="808080"/>
            </a:solidFill>
          </a:ln>
        </p:spPr>
      </p:sp>
      <p:sp>
        <p:nvSpPr>
          <p:cNvPr id="194" name="CustomShape 52"/>
          <p:cNvSpPr/>
          <p:nvPr/>
        </p:nvSpPr>
        <p:spPr>
          <a:xfrm>
            <a:off x="5852160" y="5037120"/>
            <a:ext cx="182880" cy="182880"/>
          </a:xfrm>
          <a:prstGeom prst="ellipse">
            <a:avLst/>
          </a:prstGeom>
          <a:solidFill>
            <a:srgbClr val="ffffff"/>
          </a:solidFill>
          <a:ln>
            <a:solidFill>
              <a:srgbClr val="808080"/>
            </a:solidFill>
          </a:ln>
        </p:spPr>
      </p:sp>
      <p:sp>
        <p:nvSpPr>
          <p:cNvPr id="195" name="CustomShape 53"/>
          <p:cNvSpPr/>
          <p:nvPr/>
        </p:nvSpPr>
        <p:spPr>
          <a:xfrm>
            <a:off x="2926080" y="4122720"/>
            <a:ext cx="182880" cy="182880"/>
          </a:xfrm>
          <a:prstGeom prst="ellipse">
            <a:avLst/>
          </a:prstGeom>
          <a:solidFill>
            <a:srgbClr val="ffffff"/>
          </a:solidFill>
          <a:ln>
            <a:solidFill>
              <a:srgbClr val="808080"/>
            </a:solidFill>
          </a:ln>
        </p:spPr>
      </p:sp>
      <p:sp>
        <p:nvSpPr>
          <p:cNvPr id="196" name="CustomShape 54"/>
          <p:cNvSpPr/>
          <p:nvPr/>
        </p:nvSpPr>
        <p:spPr>
          <a:xfrm>
            <a:off x="4114800" y="2568240"/>
            <a:ext cx="182880" cy="182880"/>
          </a:xfrm>
          <a:prstGeom prst="ellipse">
            <a:avLst/>
          </a:prstGeom>
          <a:solidFill>
            <a:srgbClr val="000000"/>
          </a:solidFill>
          <a:ln>
            <a:solidFill>
              <a:srgbClr val="808080"/>
            </a:solidFill>
          </a:ln>
        </p:spPr>
      </p:sp>
      <p:sp>
        <p:nvSpPr>
          <p:cNvPr id="197" name="CustomShape 55"/>
          <p:cNvSpPr/>
          <p:nvPr/>
        </p:nvSpPr>
        <p:spPr>
          <a:xfrm>
            <a:off x="4817880" y="4122720"/>
            <a:ext cx="182880" cy="182880"/>
          </a:xfrm>
          <a:prstGeom prst="ellipse">
            <a:avLst/>
          </a:prstGeom>
          <a:solidFill>
            <a:srgbClr val="ffffff"/>
          </a:solidFill>
          <a:ln>
            <a:solidFill>
              <a:srgbClr val="808080"/>
            </a:solidFill>
          </a:ln>
        </p:spPr>
      </p:sp>
      <p:sp>
        <p:nvSpPr>
          <p:cNvPr id="198" name="CustomShape 56"/>
          <p:cNvSpPr/>
          <p:nvPr/>
        </p:nvSpPr>
        <p:spPr>
          <a:xfrm>
            <a:off x="1645920" y="4305600"/>
            <a:ext cx="182880" cy="182880"/>
          </a:xfrm>
          <a:prstGeom prst="ellipse">
            <a:avLst/>
          </a:prstGeom>
          <a:solidFill>
            <a:srgbClr val="ffffff"/>
          </a:solidFill>
          <a:ln>
            <a:solidFill>
              <a:srgbClr val="808080"/>
            </a:solidFill>
          </a:ln>
        </p:spPr>
      </p:sp>
      <p:sp>
        <p:nvSpPr>
          <p:cNvPr id="199" name="CustomShape 57"/>
          <p:cNvSpPr/>
          <p:nvPr/>
        </p:nvSpPr>
        <p:spPr>
          <a:xfrm>
            <a:off x="6006600" y="2111040"/>
            <a:ext cx="182880" cy="182880"/>
          </a:xfrm>
          <a:prstGeom prst="ellipse">
            <a:avLst/>
          </a:prstGeom>
          <a:solidFill>
            <a:srgbClr val="ffffff"/>
          </a:solidFill>
          <a:ln>
            <a:solidFill>
              <a:srgbClr val="808080"/>
            </a:solidFill>
          </a:ln>
        </p:spPr>
      </p:sp>
      <p:sp>
        <p:nvSpPr>
          <p:cNvPr id="200" name="CustomShape 58"/>
          <p:cNvSpPr/>
          <p:nvPr/>
        </p:nvSpPr>
        <p:spPr>
          <a:xfrm>
            <a:off x="5852160" y="3025440"/>
            <a:ext cx="182880" cy="182880"/>
          </a:xfrm>
          <a:prstGeom prst="ellipse">
            <a:avLst/>
          </a:prstGeom>
          <a:solidFill>
            <a:srgbClr val="ffffff"/>
          </a:solidFill>
          <a:ln>
            <a:solidFill>
              <a:srgbClr val="808080"/>
            </a:solidFill>
          </a:ln>
        </p:spPr>
      </p:sp>
      <p:sp>
        <p:nvSpPr>
          <p:cNvPr id="201" name="CustomShape 59"/>
          <p:cNvSpPr/>
          <p:nvPr/>
        </p:nvSpPr>
        <p:spPr>
          <a:xfrm>
            <a:off x="1097640" y="2019960"/>
            <a:ext cx="182880" cy="182880"/>
          </a:xfrm>
          <a:prstGeom prst="ellipse">
            <a:avLst/>
          </a:prstGeom>
          <a:solidFill>
            <a:srgbClr val="000000"/>
          </a:solidFill>
          <a:ln>
            <a:solidFill>
              <a:srgbClr val="808080"/>
            </a:solidFill>
          </a:ln>
        </p:spPr>
      </p:sp>
      <p:sp>
        <p:nvSpPr>
          <p:cNvPr id="202" name="CustomShape 60"/>
          <p:cNvSpPr/>
          <p:nvPr/>
        </p:nvSpPr>
        <p:spPr>
          <a:xfrm>
            <a:off x="2834640" y="2293920"/>
            <a:ext cx="182880" cy="182880"/>
          </a:xfrm>
          <a:prstGeom prst="ellipse">
            <a:avLst/>
          </a:prstGeom>
          <a:solidFill>
            <a:srgbClr val="ffffff"/>
          </a:solidFill>
          <a:ln>
            <a:solidFill>
              <a:srgbClr val="808080"/>
            </a:solidFill>
          </a:ln>
        </p:spPr>
      </p:sp>
      <p:sp>
        <p:nvSpPr>
          <p:cNvPr id="203" name="CustomShape 61"/>
          <p:cNvSpPr/>
          <p:nvPr/>
        </p:nvSpPr>
        <p:spPr>
          <a:xfrm>
            <a:off x="2194560" y="4762800"/>
            <a:ext cx="182880" cy="182880"/>
          </a:xfrm>
          <a:prstGeom prst="ellipse">
            <a:avLst/>
          </a:prstGeom>
          <a:solidFill>
            <a:srgbClr val="ffffff"/>
          </a:solidFill>
          <a:ln>
            <a:solidFill>
              <a:srgbClr val="808080"/>
            </a:solidFill>
          </a:ln>
        </p:spPr>
      </p:sp>
      <p:sp>
        <p:nvSpPr>
          <p:cNvPr id="204" name="CustomShape 62"/>
          <p:cNvSpPr/>
          <p:nvPr/>
        </p:nvSpPr>
        <p:spPr>
          <a:xfrm>
            <a:off x="3566160" y="3299760"/>
            <a:ext cx="182880" cy="182880"/>
          </a:xfrm>
          <a:prstGeom prst="ellipse">
            <a:avLst/>
          </a:prstGeom>
          <a:solidFill>
            <a:srgbClr val="000000"/>
          </a:solidFill>
          <a:ln>
            <a:solidFill>
              <a:srgbClr val="808080"/>
            </a:solidFill>
          </a:ln>
        </p:spPr>
      </p:sp>
      <p:sp>
        <p:nvSpPr>
          <p:cNvPr id="205" name="CustomShape 63"/>
          <p:cNvSpPr/>
          <p:nvPr/>
        </p:nvSpPr>
        <p:spPr>
          <a:xfrm>
            <a:off x="4635000" y="3208320"/>
            <a:ext cx="182880" cy="182880"/>
          </a:xfrm>
          <a:prstGeom prst="ellipse">
            <a:avLst/>
          </a:prstGeom>
          <a:solidFill>
            <a:srgbClr val="ffffff"/>
          </a:solidFill>
          <a:ln>
            <a:solidFill>
              <a:srgbClr val="808080"/>
            </a:solidFill>
          </a:ln>
        </p:spPr>
      </p:sp>
      <p:sp>
        <p:nvSpPr>
          <p:cNvPr id="206" name="CustomShape 64"/>
          <p:cNvSpPr/>
          <p:nvPr/>
        </p:nvSpPr>
        <p:spPr>
          <a:xfrm>
            <a:off x="5183640" y="2385360"/>
            <a:ext cx="182880" cy="182880"/>
          </a:xfrm>
          <a:prstGeom prst="ellipse">
            <a:avLst/>
          </a:prstGeom>
          <a:solidFill>
            <a:srgbClr val="ffffff"/>
          </a:solidFill>
          <a:ln>
            <a:solidFill>
              <a:srgbClr val="808080"/>
            </a:solidFill>
          </a:ln>
        </p:spPr>
      </p:sp>
      <p:sp>
        <p:nvSpPr>
          <p:cNvPr id="207" name="CustomShape 65"/>
          <p:cNvSpPr/>
          <p:nvPr/>
        </p:nvSpPr>
        <p:spPr>
          <a:xfrm>
            <a:off x="5577840" y="4122720"/>
            <a:ext cx="182880" cy="182880"/>
          </a:xfrm>
          <a:prstGeom prst="ellipse">
            <a:avLst/>
          </a:prstGeom>
          <a:solidFill>
            <a:srgbClr val="ffffff"/>
          </a:solidFill>
          <a:ln>
            <a:solidFill>
              <a:srgbClr val="808080"/>
            </a:solidFill>
          </a:ln>
        </p:spPr>
      </p:sp>
      <p:sp>
        <p:nvSpPr>
          <p:cNvPr id="208" name="CustomShape 66"/>
          <p:cNvSpPr/>
          <p:nvPr/>
        </p:nvSpPr>
        <p:spPr>
          <a:xfrm>
            <a:off x="3200400" y="4854240"/>
            <a:ext cx="182880" cy="182880"/>
          </a:xfrm>
          <a:prstGeom prst="ellipse">
            <a:avLst/>
          </a:prstGeom>
          <a:solidFill>
            <a:srgbClr val="000000"/>
          </a:solidFill>
          <a:ln>
            <a:solidFill>
              <a:srgbClr val="808080"/>
            </a:solidFill>
          </a:ln>
        </p:spPr>
      </p:sp>
      <p:sp>
        <p:nvSpPr>
          <p:cNvPr id="209" name="CustomShape 67"/>
          <p:cNvSpPr/>
          <p:nvPr/>
        </p:nvSpPr>
        <p:spPr>
          <a:xfrm>
            <a:off x="2743200" y="3391200"/>
            <a:ext cx="182880" cy="182880"/>
          </a:xfrm>
          <a:prstGeom prst="ellipse">
            <a:avLst/>
          </a:prstGeom>
          <a:solidFill>
            <a:srgbClr val="000000"/>
          </a:solidFill>
          <a:ln>
            <a:solidFill>
              <a:srgbClr val="808080"/>
            </a:solidFill>
          </a:ln>
        </p:spPr>
      </p:sp>
      <p:sp>
        <p:nvSpPr>
          <p:cNvPr id="210" name="CustomShape 68"/>
          <p:cNvSpPr/>
          <p:nvPr/>
        </p:nvSpPr>
        <p:spPr>
          <a:xfrm>
            <a:off x="4754880" y="4762800"/>
            <a:ext cx="182880" cy="182880"/>
          </a:xfrm>
          <a:prstGeom prst="ellipse">
            <a:avLst/>
          </a:prstGeom>
          <a:solidFill>
            <a:srgbClr val="ffffff"/>
          </a:solidFill>
          <a:ln>
            <a:solidFill>
              <a:srgbClr val="808080"/>
            </a:solidFill>
          </a:ln>
        </p:spPr>
      </p:sp>
      <p:sp>
        <p:nvSpPr>
          <p:cNvPr id="211" name="CustomShape 69"/>
          <p:cNvSpPr/>
          <p:nvPr/>
        </p:nvSpPr>
        <p:spPr>
          <a:xfrm>
            <a:off x="3299760" y="2147760"/>
            <a:ext cx="182880" cy="182880"/>
          </a:xfrm>
          <a:prstGeom prst="ellipse">
            <a:avLst/>
          </a:prstGeom>
          <a:solidFill>
            <a:srgbClr val="000000"/>
          </a:solidFill>
          <a:ln>
            <a:solidFill>
              <a:srgbClr val="808080"/>
            </a:solidFill>
          </a:ln>
        </p:spPr>
      </p:sp>
      <p:sp>
        <p:nvSpPr>
          <p:cNvPr id="212" name="CustomShape 70"/>
          <p:cNvSpPr/>
          <p:nvPr/>
        </p:nvSpPr>
        <p:spPr>
          <a:xfrm>
            <a:off x="3690360" y="2652480"/>
            <a:ext cx="182880" cy="182880"/>
          </a:xfrm>
          <a:prstGeom prst="ellipse">
            <a:avLst/>
          </a:prstGeom>
          <a:solidFill>
            <a:srgbClr val="ffffff"/>
          </a:solidFill>
          <a:ln>
            <a:solidFill>
              <a:srgbClr val="808080"/>
            </a:solidFill>
          </a:ln>
        </p:spPr>
      </p:sp>
      <p:sp>
        <p:nvSpPr>
          <p:cNvPr id="213" name="CustomShape 71"/>
          <p:cNvSpPr/>
          <p:nvPr/>
        </p:nvSpPr>
        <p:spPr>
          <a:xfrm>
            <a:off x="3976200" y="3690360"/>
            <a:ext cx="182880" cy="182880"/>
          </a:xfrm>
          <a:prstGeom prst="ellipse">
            <a:avLst/>
          </a:prstGeom>
          <a:solidFill>
            <a:srgbClr val="000000"/>
          </a:solidFill>
          <a:ln>
            <a:solidFill>
              <a:srgbClr val="808080"/>
            </a:solidFill>
          </a:ln>
        </p:spPr>
      </p:sp>
      <p:sp>
        <p:nvSpPr>
          <p:cNvPr id="214" name="CustomShape 72"/>
          <p:cNvSpPr/>
          <p:nvPr/>
        </p:nvSpPr>
        <p:spPr>
          <a:xfrm>
            <a:off x="3309120" y="4081320"/>
            <a:ext cx="182880" cy="182880"/>
          </a:xfrm>
          <a:prstGeom prst="ellipse">
            <a:avLst/>
          </a:prstGeom>
          <a:solidFill>
            <a:srgbClr val="ffffff"/>
          </a:solidFill>
          <a:ln>
            <a:solidFill>
              <a:srgbClr val="808080"/>
            </a:solidFill>
          </a:ln>
        </p:spPr>
      </p:sp>
      <p:sp>
        <p:nvSpPr>
          <p:cNvPr id="215" name="CustomShape 73"/>
          <p:cNvSpPr/>
          <p:nvPr/>
        </p:nvSpPr>
        <p:spPr>
          <a:xfrm>
            <a:off x="4014360" y="4900320"/>
            <a:ext cx="182880" cy="182880"/>
          </a:xfrm>
          <a:prstGeom prst="ellipse">
            <a:avLst/>
          </a:prstGeom>
          <a:solidFill>
            <a:srgbClr val="ffffff"/>
          </a:solidFill>
          <a:ln>
            <a:solidFill>
              <a:srgbClr val="808080"/>
            </a:solidFill>
          </a:ln>
        </p:spPr>
      </p:sp>
      <p:sp>
        <p:nvSpPr>
          <p:cNvPr id="216" name="CustomShape 74"/>
          <p:cNvSpPr/>
          <p:nvPr/>
        </p:nvSpPr>
        <p:spPr>
          <a:xfrm>
            <a:off x="4262040" y="3243240"/>
            <a:ext cx="182880" cy="182880"/>
          </a:xfrm>
          <a:prstGeom prst="ellipse">
            <a:avLst/>
          </a:prstGeom>
          <a:solidFill>
            <a:srgbClr val="ffffff"/>
          </a:solidFill>
          <a:ln>
            <a:solidFill>
              <a:srgbClr val="808080"/>
            </a:solidFill>
          </a:ln>
        </p:spPr>
      </p:sp>
      <p:sp>
        <p:nvSpPr>
          <p:cNvPr id="217" name="CustomShape 75"/>
          <p:cNvSpPr/>
          <p:nvPr/>
        </p:nvSpPr>
        <p:spPr>
          <a:xfrm>
            <a:off x="3299760" y="2738160"/>
            <a:ext cx="182880" cy="182880"/>
          </a:xfrm>
          <a:prstGeom prst="ellipse">
            <a:avLst/>
          </a:prstGeom>
          <a:solidFill>
            <a:srgbClr val="000000"/>
          </a:solidFill>
          <a:ln>
            <a:solidFill>
              <a:srgbClr val="808080"/>
            </a:solidFill>
          </a:ln>
        </p:spPr>
      </p:sp>
      <p:sp>
        <p:nvSpPr>
          <p:cNvPr id="218" name="CustomShape 76"/>
          <p:cNvSpPr/>
          <p:nvPr/>
        </p:nvSpPr>
        <p:spPr>
          <a:xfrm>
            <a:off x="3528720" y="5138640"/>
            <a:ext cx="182880" cy="182880"/>
          </a:xfrm>
          <a:prstGeom prst="ellipse">
            <a:avLst/>
          </a:prstGeom>
          <a:solidFill>
            <a:srgbClr val="000000"/>
          </a:solidFill>
          <a:ln>
            <a:solidFill>
              <a:srgbClr val="808080"/>
            </a:solidFill>
          </a:ln>
        </p:spPr>
      </p:sp>
      <p:sp>
        <p:nvSpPr>
          <p:cNvPr id="219" name="CustomShape 77"/>
          <p:cNvSpPr/>
          <p:nvPr/>
        </p:nvSpPr>
        <p:spPr>
          <a:xfrm>
            <a:off x="3785760" y="4214520"/>
            <a:ext cx="182880" cy="182880"/>
          </a:xfrm>
          <a:prstGeom prst="ellipse">
            <a:avLst/>
          </a:prstGeom>
          <a:solidFill>
            <a:srgbClr val="000000"/>
          </a:solidFill>
          <a:ln>
            <a:solidFill>
              <a:srgbClr val="808080"/>
            </a:solidFill>
          </a:ln>
        </p:spPr>
      </p:sp>
      <p:sp>
        <p:nvSpPr>
          <p:cNvPr id="220" name="CustomShape 78"/>
          <p:cNvSpPr/>
          <p:nvPr/>
        </p:nvSpPr>
        <p:spPr>
          <a:xfrm>
            <a:off x="5262120" y="3414600"/>
            <a:ext cx="182880" cy="182880"/>
          </a:xfrm>
          <a:prstGeom prst="ellipse">
            <a:avLst/>
          </a:prstGeom>
          <a:solidFill>
            <a:srgbClr val="ffffff"/>
          </a:solidFill>
          <a:ln>
            <a:solidFill>
              <a:srgbClr val="808080"/>
            </a:solidFill>
          </a:ln>
        </p:spPr>
      </p:sp>
      <p:sp>
        <p:nvSpPr>
          <p:cNvPr id="221" name="CustomShape 79"/>
          <p:cNvSpPr/>
          <p:nvPr/>
        </p:nvSpPr>
        <p:spPr>
          <a:xfrm>
            <a:off x="4719240" y="2557080"/>
            <a:ext cx="182880" cy="182880"/>
          </a:xfrm>
          <a:prstGeom prst="ellipse">
            <a:avLst/>
          </a:prstGeom>
          <a:solidFill>
            <a:srgbClr val="ffffff"/>
          </a:solidFill>
          <a:ln>
            <a:solidFill>
              <a:srgbClr val="808080"/>
            </a:solidFill>
          </a:ln>
        </p:spPr>
      </p:sp>
      <p:sp>
        <p:nvSpPr>
          <p:cNvPr id="222" name="CustomShape 80"/>
          <p:cNvSpPr/>
          <p:nvPr/>
        </p:nvSpPr>
        <p:spPr>
          <a:xfrm>
            <a:off x="5166720" y="2909520"/>
            <a:ext cx="182880" cy="182880"/>
          </a:xfrm>
          <a:prstGeom prst="ellipse">
            <a:avLst/>
          </a:prstGeom>
          <a:solidFill>
            <a:srgbClr val="000000"/>
          </a:solidFill>
          <a:ln>
            <a:solidFill>
              <a:srgbClr val="808080"/>
            </a:solidFill>
          </a:ln>
        </p:spPr>
      </p:sp>
      <p:sp>
        <p:nvSpPr>
          <p:cNvPr id="223" name="CustomShape 81"/>
          <p:cNvSpPr/>
          <p:nvPr/>
        </p:nvSpPr>
        <p:spPr>
          <a:xfrm>
            <a:off x="5928840" y="3767040"/>
            <a:ext cx="182880" cy="182880"/>
          </a:xfrm>
          <a:prstGeom prst="ellipse">
            <a:avLst/>
          </a:prstGeom>
          <a:solidFill>
            <a:srgbClr val="ffffff"/>
          </a:solidFill>
          <a:ln>
            <a:solidFill>
              <a:srgbClr val="808080"/>
            </a:solidFill>
          </a:ln>
        </p:spPr>
      </p:sp>
      <p:sp>
        <p:nvSpPr>
          <p:cNvPr id="224" name="CustomShape 82"/>
          <p:cNvSpPr/>
          <p:nvPr/>
        </p:nvSpPr>
        <p:spPr>
          <a:xfrm>
            <a:off x="6185880" y="2595240"/>
            <a:ext cx="182880" cy="182880"/>
          </a:xfrm>
          <a:prstGeom prst="ellipse">
            <a:avLst/>
          </a:prstGeom>
          <a:solidFill>
            <a:srgbClr val="ffffff"/>
          </a:solidFill>
          <a:ln>
            <a:solidFill>
              <a:srgbClr val="808080"/>
            </a:solidFill>
          </a:ln>
        </p:spPr>
      </p:sp>
      <p:sp>
        <p:nvSpPr>
          <p:cNvPr id="225" name="CustomShape 83"/>
          <p:cNvSpPr/>
          <p:nvPr/>
        </p:nvSpPr>
        <p:spPr>
          <a:xfrm>
            <a:off x="6052680" y="4491000"/>
            <a:ext cx="182880" cy="182880"/>
          </a:xfrm>
          <a:prstGeom prst="ellipse">
            <a:avLst/>
          </a:prstGeom>
          <a:solidFill>
            <a:srgbClr val="ffffff"/>
          </a:solidFill>
          <a:ln>
            <a:solidFill>
              <a:srgbClr val="808080"/>
            </a:solidFill>
          </a:ln>
        </p:spPr>
      </p:sp>
      <p:sp>
        <p:nvSpPr>
          <p:cNvPr id="226" name="CustomShape 84"/>
          <p:cNvSpPr/>
          <p:nvPr/>
        </p:nvSpPr>
        <p:spPr>
          <a:xfrm>
            <a:off x="5309640" y="4671720"/>
            <a:ext cx="182880" cy="182880"/>
          </a:xfrm>
          <a:prstGeom prst="ellipse">
            <a:avLst/>
          </a:prstGeom>
          <a:solidFill>
            <a:srgbClr val="000000"/>
          </a:solidFill>
          <a:ln>
            <a:solidFill>
              <a:srgbClr val="808080"/>
            </a:solidFill>
          </a:ln>
        </p:spPr>
      </p:sp>
      <p:sp>
        <p:nvSpPr>
          <p:cNvPr id="227" name="CustomShape 85"/>
          <p:cNvSpPr/>
          <p:nvPr/>
        </p:nvSpPr>
        <p:spPr>
          <a:xfrm>
            <a:off x="2271240" y="3900240"/>
            <a:ext cx="182880" cy="182880"/>
          </a:xfrm>
          <a:prstGeom prst="ellipse">
            <a:avLst/>
          </a:prstGeom>
          <a:solidFill>
            <a:srgbClr val="ffffff"/>
          </a:solidFill>
          <a:ln>
            <a:solidFill>
              <a:srgbClr val="808080"/>
            </a:solidFill>
          </a:ln>
        </p:spPr>
      </p:sp>
      <p:sp>
        <p:nvSpPr>
          <p:cNvPr id="228" name="CustomShape 86"/>
          <p:cNvSpPr/>
          <p:nvPr/>
        </p:nvSpPr>
        <p:spPr>
          <a:xfrm>
            <a:off x="1642680" y="3623760"/>
            <a:ext cx="182880" cy="182880"/>
          </a:xfrm>
          <a:prstGeom prst="ellipse">
            <a:avLst/>
          </a:prstGeom>
          <a:solidFill>
            <a:srgbClr val="ffffff"/>
          </a:solidFill>
          <a:ln>
            <a:solidFill>
              <a:srgbClr val="808080"/>
            </a:solidFill>
          </a:ln>
        </p:spPr>
      </p:sp>
      <p:sp>
        <p:nvSpPr>
          <p:cNvPr id="229" name="CustomShape 87"/>
          <p:cNvSpPr/>
          <p:nvPr/>
        </p:nvSpPr>
        <p:spPr>
          <a:xfrm>
            <a:off x="1395000" y="5033520"/>
            <a:ext cx="182880" cy="182880"/>
          </a:xfrm>
          <a:prstGeom prst="ellipse">
            <a:avLst/>
          </a:prstGeom>
          <a:solidFill>
            <a:srgbClr val="ffffff"/>
          </a:solidFill>
          <a:ln>
            <a:solidFill>
              <a:srgbClr val="808080"/>
            </a:solidFill>
          </a:ln>
        </p:spPr>
      </p:sp>
      <p:sp>
        <p:nvSpPr>
          <p:cNvPr id="230" name="CustomShape 88"/>
          <p:cNvSpPr/>
          <p:nvPr/>
        </p:nvSpPr>
        <p:spPr>
          <a:xfrm>
            <a:off x="2652120" y="5024160"/>
            <a:ext cx="182880" cy="182880"/>
          </a:xfrm>
          <a:prstGeom prst="ellipse">
            <a:avLst/>
          </a:prstGeom>
          <a:solidFill>
            <a:srgbClr val="ffffff"/>
          </a:solidFill>
          <a:ln>
            <a:solidFill>
              <a:srgbClr val="808080"/>
            </a:solidFill>
          </a:ln>
        </p:spPr>
      </p:sp>
      <p:sp>
        <p:nvSpPr>
          <p:cNvPr id="231" name="CustomShape 89"/>
          <p:cNvSpPr/>
          <p:nvPr/>
        </p:nvSpPr>
        <p:spPr>
          <a:xfrm>
            <a:off x="1547280" y="2700000"/>
            <a:ext cx="182880" cy="182880"/>
          </a:xfrm>
          <a:prstGeom prst="ellipse">
            <a:avLst/>
          </a:prstGeom>
          <a:solidFill>
            <a:srgbClr val="ffffff"/>
          </a:solidFill>
          <a:ln>
            <a:solidFill>
              <a:srgbClr val="808080"/>
            </a:solidFill>
          </a:ln>
        </p:spPr>
      </p:sp>
      <p:sp>
        <p:nvSpPr>
          <p:cNvPr id="232" name="CustomShape 90"/>
          <p:cNvSpPr/>
          <p:nvPr/>
        </p:nvSpPr>
        <p:spPr>
          <a:xfrm>
            <a:off x="2366640" y="2604960"/>
            <a:ext cx="182880" cy="182880"/>
          </a:xfrm>
          <a:prstGeom prst="ellipse">
            <a:avLst/>
          </a:prstGeom>
          <a:solidFill>
            <a:srgbClr val="ffffff"/>
          </a:solidFill>
          <a:ln>
            <a:solidFill>
              <a:srgbClr val="808080"/>
            </a:solidFill>
          </a:ln>
        </p:spPr>
      </p:sp>
    </p:spTree>
  </p:cSld>
  <p:timing>
    <p:tnLst>
      <p:par>
        <p:cTn id="169" dur="indefinite" restart="never" nodeType="tmRoot">
          <p:childTnLst>
            <p:seq>
              <p:cTn id="170" nodeType="mainSeq">
                <p:childTnLst>
                  <p:par>
                    <p:cTn id="171" fill="freeze">
                      <p:stCondLst>
                        <p:cond delay="indefinite"/>
                      </p:stCondLst>
                      <p:childTnLst>
                        <p:par>
                          <p:cTn id="172" fill="freeze">
                            <p:stCondLst>
                              <p:cond delay="0"/>
                            </p:stCondLst>
                            <p:childTnLst>
                              <p:par>
                                <p:cTn id="173" nodeType="clickEffect" fill="hold" presetClass="exit" presetID="1">
                                  <p:stCondLst>
                                    <p:cond delay="0"/>
                                  </p:stCondLst>
                                  <p:childTnLst>
                                    <p:set>
                                      <p:cBhvr>
                                        <p:cTn id="174" dur="1" fill="hold">
                                          <p:stCondLst>
                                            <p:cond delay="0"/>
                                          </p:stCondLst>
                                        </p:cTn>
                                        <p:tgtEl>
                                          <p:spTgt spid="-1"/>
                                        </p:tgtEl>
                                        <p:attrNameLst>
                                          <p:attrName>style.visibility</p:attrName>
                                        </p:attrNameLst>
                                      </p:cBhvr>
                                      <p:to>
                                        <p:strVal val="hidden"/>
                                      </p:to>
                                    </p:set>
                                  </p:childTnLst>
                                </p:cTn>
                              </p:par>
                              <p:par>
                                <p:cTn id="175" nodeType="withEffect" fill="hold" presetClass="entr" presetID="1">
                                  <p:stCondLst>
                                    <p:cond delay="0"/>
                                  </p:stCondLst>
                                  <p:childTnLst>
                                    <p:set>
                                      <p:cBhvr>
                                        <p:cTn id="176" dur="1" fill="hold">
                                          <p:stCondLst>
                                            <p:cond delay="0"/>
                                          </p:stCondLst>
                                        </p:cTn>
                                        <p:tgtEl>
                                          <p:spTgt spid="144"/>
                                        </p:tgtEl>
                                        <p:attrNameLst>
                                          <p:attrName>style.visibility</p:attrName>
                                        </p:attrNameLst>
                                      </p:cBhvr>
                                      <p:to>
                                        <p:strVal val="visible"/>
                                      </p:to>
                                    </p:set>
                                  </p:childTnLst>
                                </p:cTn>
                              </p:par>
                              <p:par>
                                <p:cTn id="177" nodeType="withEffect" fill="hold" presetClass="entr" presetID="1">
                                  <p:stCondLst>
                                    <p:cond delay="0"/>
                                  </p:stCondLst>
                                  <p:childTnLst>
                                    <p:set>
                                      <p:cBhvr>
                                        <p:cTn id="178" dur="1" fill="hold">
                                          <p:stCondLst>
                                            <p:cond delay="0"/>
                                          </p:stCondLst>
                                        </p:cTn>
                                        <p:tgtEl>
                                          <p:spTgt spid="-1"/>
                                        </p:tgtEl>
                                        <p:attrNameLst>
                                          <p:attrName>style.visibility</p:attrName>
                                        </p:attrNameLst>
                                      </p:cBhvr>
                                      <p:to>
                                        <p:strVal val="visible"/>
                                      </p:to>
                                    </p:set>
                                  </p:childTnLst>
                                </p:cTn>
                              </p:par>
                              <p:par>
                                <p:cTn id="179" nodeType="withEffect" fill="hold" presetClass="entr" presetID="1">
                                  <p:stCondLst>
                                    <p:cond delay="0"/>
                                  </p:stCondLst>
                                  <p:childTnLst>
                                    <p:set>
                                      <p:cBhvr>
                                        <p:cTn id="180" dur="1" fill="hold">
                                          <p:stCondLst>
                                            <p:cond delay="0"/>
                                          </p:stCondLst>
                                        </p:cTn>
                                        <p:tgtEl>
                                          <p:spTgt spid="189">
                                            <p:txEl>
                                              <p:pRg st="0" end="82"/>
                                            </p:txEl>
                                          </p:spTgt>
                                        </p:tgtEl>
                                        <p:attrNameLst>
                                          <p:attrName>style.visibility</p:attrName>
                                        </p:attrNameLst>
                                      </p:cBhvr>
                                      <p:to>
                                        <p:strVal val="visible"/>
                                      </p:to>
                                    </p:set>
                                  </p:childTnLst>
                                </p:cTn>
                              </p:par>
                            </p:childTnLst>
                          </p:cTn>
                        </p:par>
                      </p:childTnLst>
                    </p:cTn>
                  </p:par>
                  <p:par>
                    <p:cTn id="181" fill="freeze">
                      <p:stCondLst>
                        <p:cond delay="indefinite"/>
                      </p:stCondLst>
                      <p:childTnLst>
                        <p:par>
                          <p:cTn id="182" fill="freeze">
                            <p:stCondLst>
                              <p:cond delay="0"/>
                            </p:stCondLst>
                            <p:childTnLst>
                              <p:par>
                                <p:cTn id="183" nodeType="clickEffect" fill="hold" presetClass="entr" presetID="1">
                                  <p:stCondLst>
                                    <p:cond delay="0"/>
                                  </p:stCondLst>
                                  <p:childTnLst>
                                    <p:set>
                                      <p:cBhvr>
                                        <p:cTn id="184" dur="1" fill="hold">
                                          <p:stCondLst>
                                            <p:cond delay="0"/>
                                          </p:stCondLst>
                                        </p:cTn>
                                        <p:tgtEl>
                                          <p:spTgt spid="189">
                                            <p:txEl>
                                              <p:pRg st="82" end="14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7" name="TextShape 1"/>
          <p:cNvSpPr txBox="1"/>
          <p:nvPr/>
        </p:nvSpPr>
        <p:spPr>
          <a:xfrm>
            <a:off x="504000" y="288000"/>
            <a:ext cx="7020000" cy="1248120"/>
          </a:xfrm>
          <a:prstGeom prst="rect">
            <a:avLst/>
          </a:prstGeom>
        </p:spPr>
        <p:txBody>
          <a:bodyPr lIns="0" rIns="0" tIns="0" bIns="0" anchor="ctr"/>
          <a:p>
            <a:r>
              <a:rPr lang="en-US" sz="4760">
                <a:latin typeface="Arial"/>
              </a:rPr>
              <a:t>Welcome</a:t>
            </a:r>
            <a:endParaRPr/>
          </a:p>
        </p:txBody>
      </p:sp>
      <p:pic>
        <p:nvPicPr>
          <p:cNvPr id="48" name="Picture 4" descr=""/>
          <p:cNvPicPr/>
          <p:nvPr/>
        </p:nvPicPr>
        <p:blipFill>
          <a:blip r:embed="rId1"/>
          <a:stretch>
            <a:fillRect/>
          </a:stretch>
        </p:blipFill>
        <p:spPr>
          <a:xfrm>
            <a:off x="548640" y="1416240"/>
            <a:ext cx="8991720" cy="6143760"/>
          </a:xfrm>
          <a:prstGeom prst="rect">
            <a:avLst/>
          </a:prstGeom>
          <a:ln>
            <a:noFill/>
          </a:ln>
        </p:spPr>
      </p:pic>
      <p:graphicFrame>
        <p:nvGraphicFramePr>
          <p:cNvPr id="49" name="Table 2"/>
          <p:cNvGraphicFramePr/>
          <p:nvPr/>
        </p:nvGraphicFramePr>
        <p:xfrm>
          <a:off x="3285720" y="1761840"/>
          <a:ext cx="5801400" cy="4196160"/>
        </p:xfrm>
        <a:graphic>
          <a:graphicData uri="http://schemas.openxmlformats.org/drawingml/2006/table">
            <a:tbl>
              <a:tblPr/>
              <a:tblGrid>
                <a:gridCol w="2278800"/>
                <a:gridCol w="2071800"/>
                <a:gridCol w="1451160"/>
              </a:tblGrid>
              <a:tr h="419400">
                <a:tc>
                  <a:txBody>
                    <a:bodyPr lIns="90000" rIns="90000" tIns="46800" bIns="46800"/>
                    <a:p>
                      <a:pPr>
                        <a:lnSpc>
                          <a:spcPct val="100000"/>
                        </a:lnSpc>
                      </a:pPr>
                      <a:r>
                        <a:rPr lang="en-US" sz="2000">
                          <a:latin typeface="Times New Roman"/>
                          <a:ea typeface="Times New Roman"/>
                        </a:rPr>
                        <a:t>Term</a:t>
                      </a:r>
                      <a:endParaRPr/>
                    </a:p>
                  </a:txBody>
                  <a:tcPr/>
                </a:tc>
                <a:tc>
                  <a:txBody>
                    <a:bodyPr lIns="90000" rIns="90000" tIns="46800" bIns="46800"/>
                    <a:p>
                      <a:pPr algn="ctr">
                        <a:lnSpc>
                          <a:spcPct val="100000"/>
                        </a:lnSpc>
                      </a:pPr>
                      <a:r>
                        <a:rPr lang="en-US" sz="2000">
                          <a:latin typeface="Times New Roman"/>
                          <a:ea typeface="Times New Roman"/>
                        </a:rPr>
                        <a:t>Statistic</a:t>
                      </a:r>
                      <a:endParaRPr/>
                    </a:p>
                  </a:txBody>
                  <a:tcPr/>
                </a:tc>
                <a:tc>
                  <a:txBody>
                    <a:bodyPr lIns="90000" rIns="90000" tIns="46800" bIns="46800"/>
                    <a:p>
                      <a:pPr>
                        <a:lnSpc>
                          <a:spcPct val="100000"/>
                        </a:lnSpc>
                      </a:pPr>
                      <a:r>
                        <a:rPr lang="en-US" sz="2000">
                          <a:latin typeface="Times New Roman"/>
                          <a:ea typeface="Times New Roman"/>
                        </a:rPr>
                        <a:t>Search</a:t>
                      </a:r>
                      <a:endParaRPr/>
                    </a:p>
                  </a:txBody>
                  <a:tcPr/>
                </a:tc>
              </a:tr>
              <a:tr h="419400">
                <a:tc>
                  <a:txBody>
                    <a:bodyPr lIns="90000" rIns="90000" tIns="46800" bIns="46800"/>
                    <a:p>
                      <a:pPr>
                        <a:lnSpc>
                          <a:spcPct val="100000"/>
                        </a:lnSpc>
                      </a:pPr>
                      <a:r>
                        <a:rPr lang="en-US" sz="2000">
                          <a:latin typeface="Times New Roman"/>
                          <a:ea typeface="Times New Roman"/>
                        </a:rPr>
                        <a:t>Count</a:t>
                      </a:r>
                      <a:endParaRPr/>
                    </a:p>
                  </a:txBody>
                  <a:tcPr/>
                </a:tc>
                <a:tc>
                  <a:txBody>
                    <a:bodyPr lIns="90000" rIns="90000" tIns="46800" bIns="46800"/>
                    <a:p>
                      <a:pPr algn="ctr">
                        <a:lnSpc>
                          <a:spcPct val="100000"/>
                        </a:lnSpc>
                      </a:pPr>
                      <a:r>
                        <a:rPr lang="en-US" sz="2000">
                          <a:latin typeface="Times New Roman"/>
                          <a:ea typeface="Times New Roman"/>
                        </a:rPr>
                        <a:t>n</a:t>
                      </a:r>
                      <a:endParaRPr/>
                    </a:p>
                  </a:txBody>
                  <a:tcPr/>
                </a:tc>
                <a:tc>
                  <a:txBody>
                    <a:bodyPr lIns="90000" rIns="90000" tIns="46800" bIns="46800"/>
                    <a:p>
                      <a:pPr algn="r">
                        <a:lnSpc>
                          <a:spcPct val="100000"/>
                        </a:lnSpc>
                      </a:pPr>
                      <a:r>
                        <a:rPr lang="en-US" sz="2000">
                          <a:latin typeface="Times New Roman"/>
                          <a:ea typeface="Times New Roman"/>
                        </a:rPr>
                        <a:t>12,900</a:t>
                      </a:r>
                      <a:endParaRPr/>
                    </a:p>
                  </a:txBody>
                  <a:tcPr/>
                </a:tc>
              </a:tr>
              <a:tr h="419400">
                <a:tc>
                  <a:txBody>
                    <a:bodyPr lIns="90000" rIns="90000" tIns="46800" bIns="46800"/>
                    <a:p>
                      <a:pPr>
                        <a:lnSpc>
                          <a:spcPct val="100000"/>
                        </a:lnSpc>
                      </a:pPr>
                      <a:r>
                        <a:rPr lang="en-US" sz="2000">
                          <a:latin typeface="Times New Roman"/>
                          <a:ea typeface="Times New Roman"/>
                        </a:rPr>
                        <a:t>First quartile</a:t>
                      </a:r>
                      <a:endParaRPr/>
                    </a:p>
                  </a:txBody>
                  <a:tcPr/>
                </a:tc>
                <a:tc>
                  <a:txBody>
                    <a:bodyPr lIns="90000" rIns="90000" tIns="46800" bIns="46800"/>
                    <a:p>
                      <a:pPr algn="ctr">
                        <a:lnSpc>
                          <a:spcPct val="100000"/>
                        </a:lnSpc>
                      </a:pPr>
                      <a:r>
                        <a:rPr lang="en-US" sz="2000">
                          <a:latin typeface="Times New Roman"/>
                          <a:ea typeface="Times New Roman"/>
                        </a:rPr>
                        <a:t>25%</a:t>
                      </a:r>
                      <a:endParaRPr/>
                    </a:p>
                  </a:txBody>
                  <a:tcPr/>
                </a:tc>
                <a:tc>
                  <a:txBody>
                    <a:bodyPr lIns="90000" rIns="90000" tIns="46800" bIns="46800"/>
                    <a:p>
                      <a:pPr algn="r">
                        <a:lnSpc>
                          <a:spcPct val="100000"/>
                        </a:lnSpc>
                      </a:pPr>
                      <a:r>
                        <a:rPr lang="en-US" sz="2000">
                          <a:latin typeface="Times New Roman"/>
                          <a:ea typeface="Times New Roman"/>
                        </a:rPr>
                        <a:t>1:08</a:t>
                      </a:r>
                      <a:endParaRPr/>
                    </a:p>
                  </a:txBody>
                  <a:tcPr/>
                </a:tc>
              </a:tr>
              <a:tr h="419400">
                <a:tc>
                  <a:txBody>
                    <a:bodyPr lIns="90000" rIns="90000" tIns="46800" bIns="46800"/>
                    <a:p>
                      <a:pPr>
                        <a:lnSpc>
                          <a:spcPct val="100000"/>
                        </a:lnSpc>
                      </a:pPr>
                      <a:r>
                        <a:rPr lang="en-US" sz="2000">
                          <a:latin typeface="Times New Roman"/>
                          <a:ea typeface="Times New Roman"/>
                        </a:rPr>
                        <a:t>Median</a:t>
                      </a:r>
                      <a:endParaRPr/>
                    </a:p>
                  </a:txBody>
                  <a:tcPr/>
                </a:tc>
                <a:tc>
                  <a:txBody>
                    <a:bodyPr lIns="90000" rIns="90000" tIns="46800" bIns="46800"/>
                    <a:p>
                      <a:pPr algn="ctr">
                        <a:lnSpc>
                          <a:spcPct val="100000"/>
                        </a:lnSpc>
                      </a:pPr>
                      <a:r>
                        <a:rPr lang="en-US" sz="2000">
                          <a:latin typeface="Times New Roman"/>
                          <a:ea typeface="Times New Roman"/>
                        </a:rPr>
                        <a:t>50%</a:t>
                      </a:r>
                      <a:endParaRPr/>
                    </a:p>
                  </a:txBody>
                  <a:tcPr/>
                </a:tc>
                <a:tc>
                  <a:txBody>
                    <a:bodyPr lIns="90000" rIns="90000" tIns="46800" bIns="46800"/>
                    <a:p>
                      <a:pPr algn="r">
                        <a:lnSpc>
                          <a:spcPct val="100000"/>
                        </a:lnSpc>
                      </a:pPr>
                      <a:r>
                        <a:rPr lang="en-US" sz="2000">
                          <a:latin typeface="Times New Roman"/>
                          <a:ea typeface="Times New Roman"/>
                        </a:rPr>
                        <a:t>3:10</a:t>
                      </a:r>
                      <a:endParaRPr/>
                    </a:p>
                  </a:txBody>
                  <a:tcPr/>
                </a:tc>
              </a:tr>
              <a:tr h="419760">
                <a:tc>
                  <a:txBody>
                    <a:bodyPr lIns="90000" rIns="90000" tIns="46800" bIns="46800"/>
                    <a:p>
                      <a:pPr>
                        <a:lnSpc>
                          <a:spcPct val="100000"/>
                        </a:lnSpc>
                      </a:pPr>
                      <a:r>
                        <a:rPr lang="en-US" sz="2000">
                          <a:latin typeface="Times New Roman"/>
                          <a:ea typeface="Times New Roman"/>
                        </a:rPr>
                        <a:t>Third quartile</a:t>
                      </a:r>
                      <a:endParaRPr/>
                    </a:p>
                  </a:txBody>
                  <a:tcPr/>
                </a:tc>
                <a:tc>
                  <a:txBody>
                    <a:bodyPr lIns="90000" rIns="90000" tIns="46800" bIns="46800"/>
                    <a:p>
                      <a:pPr algn="ctr">
                        <a:lnSpc>
                          <a:spcPct val="100000"/>
                        </a:lnSpc>
                      </a:pPr>
                      <a:r>
                        <a:rPr lang="en-US" sz="2000">
                          <a:latin typeface="Times New Roman"/>
                          <a:ea typeface="Times New Roman"/>
                        </a:rPr>
                        <a:t>75%</a:t>
                      </a:r>
                      <a:endParaRPr/>
                    </a:p>
                  </a:txBody>
                  <a:tcPr/>
                </a:tc>
                <a:tc>
                  <a:txBody>
                    <a:bodyPr lIns="90000" rIns="90000" tIns="46800" bIns="46800"/>
                    <a:p>
                      <a:pPr algn="r">
                        <a:lnSpc>
                          <a:spcPct val="100000"/>
                        </a:lnSpc>
                      </a:pPr>
                      <a:r>
                        <a:rPr lang="en-US" sz="2000">
                          <a:latin typeface="Times New Roman"/>
                          <a:ea typeface="Times New Roman"/>
                        </a:rPr>
                        <a:t>8:45</a:t>
                      </a:r>
                      <a:endParaRPr/>
                    </a:p>
                  </a:txBody>
                  <a:tcPr/>
                </a:tc>
              </a:tr>
              <a:tr h="419400">
                <a:tc>
                  <a:txBody>
                    <a:bodyPr lIns="90000" rIns="90000" tIns="46800" bIns="46800"/>
                    <a:p>
                      <a:pPr>
                        <a:lnSpc>
                          <a:spcPct val="100000"/>
                        </a:lnSpc>
                      </a:pPr>
                      <a:r>
                        <a:rPr lang="en-US" sz="2000">
                          <a:latin typeface="Times New Roman"/>
                        </a:rPr>
                        <a:t>Half-Day</a:t>
                      </a:r>
                      <a:endParaRPr/>
                    </a:p>
                  </a:txBody>
                  <a:tcPr/>
                </a:tc>
                <a:tc>
                  <a:txBody>
                    <a:bodyPr lIns="90000" rIns="90000" tIns="46800" bIns="46800"/>
                    <a:p>
                      <a:pPr algn="ctr">
                        <a:lnSpc>
                          <a:spcPct val="100000"/>
                        </a:lnSpc>
                      </a:pPr>
                      <a:r>
                        <a:rPr lang="en-US" sz="2000">
                          <a:latin typeface="Times New Roman"/>
                        </a:rPr>
                        <a:t>81%</a:t>
                      </a:r>
                      <a:endParaRPr/>
                    </a:p>
                  </a:txBody>
                  <a:tcPr/>
                </a:tc>
                <a:tc>
                  <a:txBody>
                    <a:bodyPr lIns="90000" rIns="90000" tIns="46800" bIns="46800"/>
                    <a:p>
                      <a:pPr algn="r">
                        <a:lnSpc>
                          <a:spcPct val="100000"/>
                        </a:lnSpc>
                      </a:pPr>
                      <a:r>
                        <a:rPr lang="en-US" sz="2000">
                          <a:latin typeface="Times New Roman"/>
                        </a:rPr>
                        <a:t>12:00</a:t>
                      </a:r>
                      <a:endParaRPr/>
                    </a:p>
                  </a:txBody>
                  <a:tcPr/>
                </a:tc>
              </a:tr>
              <a:tr h="419400">
                <a:tc>
                  <a:txBody>
                    <a:bodyPr lIns="90000" rIns="90000" tIns="46800" bIns="46800"/>
                    <a:p>
                      <a:pPr>
                        <a:lnSpc>
                          <a:spcPct val="100000"/>
                        </a:lnSpc>
                      </a:pPr>
                      <a:r>
                        <a:rPr lang="en-US" sz="2000">
                          <a:latin typeface="Times New Roman"/>
                        </a:rPr>
                        <a:t>Day</a:t>
                      </a:r>
                      <a:endParaRPr/>
                    </a:p>
                  </a:txBody>
                  <a:tcPr/>
                </a:tc>
                <a:tc>
                  <a:txBody>
                    <a:bodyPr lIns="90000" rIns="90000" tIns="46800" bIns="46800"/>
                    <a:p>
                      <a:pPr algn="ctr">
                        <a:lnSpc>
                          <a:spcPct val="100000"/>
                        </a:lnSpc>
                      </a:pPr>
                      <a:r>
                        <a:rPr lang="en-US" sz="2000">
                          <a:latin typeface="Times New Roman"/>
                        </a:rPr>
                        <a:t>93%</a:t>
                      </a:r>
                      <a:endParaRPr/>
                    </a:p>
                  </a:txBody>
                  <a:tcPr/>
                </a:tc>
                <a:tc>
                  <a:txBody>
                    <a:bodyPr lIns="90000" rIns="90000" tIns="46800" bIns="46800"/>
                    <a:p>
                      <a:pPr algn="r">
                        <a:lnSpc>
                          <a:spcPct val="100000"/>
                        </a:lnSpc>
                      </a:pPr>
                      <a:r>
                        <a:rPr lang="en-US" sz="2000">
                          <a:latin typeface="Times New Roman"/>
                        </a:rPr>
                        <a:t>24:00</a:t>
                      </a:r>
                      <a:endParaRPr/>
                    </a:p>
                  </a:txBody>
                  <a:tcPr/>
                </a:tc>
              </a:tr>
              <a:tr h="419400">
                <a:tc>
                  <a:txBody>
                    <a:bodyPr lIns="90000" rIns="90000" tIns="46800" bIns="46800"/>
                    <a:p>
                      <a:pPr>
                        <a:lnSpc>
                          <a:spcPct val="100000"/>
                        </a:lnSpc>
                      </a:pPr>
                      <a:r>
                        <a:rPr lang="en-US" sz="2000">
                          <a:latin typeface="Times New Roman"/>
                          <a:ea typeface="Times New Roman"/>
                        </a:rPr>
                        <a:t>Two Σ</a:t>
                      </a:r>
                      <a:endParaRPr/>
                    </a:p>
                  </a:txBody>
                  <a:tcPr/>
                </a:tc>
                <a:tc>
                  <a:txBody>
                    <a:bodyPr lIns="90000" rIns="90000" tIns="46800" bIns="46800"/>
                    <a:p>
                      <a:pPr algn="ctr">
                        <a:lnSpc>
                          <a:spcPct val="100000"/>
                        </a:lnSpc>
                      </a:pPr>
                      <a:r>
                        <a:rPr lang="en-US" sz="2000">
                          <a:latin typeface="Times New Roman"/>
                          <a:ea typeface="Times New Roman"/>
                        </a:rPr>
                        <a:t>95.4%</a:t>
                      </a:r>
                      <a:endParaRPr/>
                    </a:p>
                  </a:txBody>
                  <a:tcPr/>
                </a:tc>
                <a:tc>
                  <a:txBody>
                    <a:bodyPr lIns="90000" rIns="90000" tIns="46800" bIns="46800"/>
                    <a:p>
                      <a:pPr algn="r">
                        <a:lnSpc>
                          <a:spcPct val="100000"/>
                        </a:lnSpc>
                      </a:pPr>
                      <a:r>
                        <a:rPr lang="en-US" sz="2000">
                          <a:latin typeface="Times New Roman"/>
                          <a:ea typeface="Times New Roman"/>
                        </a:rPr>
                        <a:t>33:20</a:t>
                      </a:r>
                      <a:endParaRPr/>
                    </a:p>
                  </a:txBody>
                  <a:tcPr/>
                </a:tc>
              </a:tr>
              <a:tr h="419400">
                <a:tc>
                  <a:txBody>
                    <a:bodyPr lIns="90000" rIns="90000" tIns="46800" bIns="46800"/>
                    <a:p>
                      <a:pPr>
                        <a:lnSpc>
                          <a:spcPct val="100000"/>
                        </a:lnSpc>
                      </a:pPr>
                      <a:r>
                        <a:rPr lang="en-US" sz="2000">
                          <a:latin typeface="Times New Roman"/>
                          <a:ea typeface="Times New Roman"/>
                        </a:rPr>
                        <a:t>Three Σ</a:t>
                      </a:r>
                      <a:endParaRPr/>
                    </a:p>
                  </a:txBody>
                  <a:tcPr/>
                </a:tc>
                <a:tc>
                  <a:txBody>
                    <a:bodyPr lIns="90000" rIns="90000" tIns="46800" bIns="46800"/>
                    <a:p>
                      <a:pPr algn="ctr">
                        <a:lnSpc>
                          <a:spcPct val="100000"/>
                        </a:lnSpc>
                      </a:pPr>
                      <a:r>
                        <a:rPr lang="en-US" sz="2000">
                          <a:latin typeface="Times New Roman"/>
                          <a:ea typeface="Times New Roman"/>
                        </a:rPr>
                        <a:t>99.7%</a:t>
                      </a:r>
                      <a:endParaRPr/>
                    </a:p>
                  </a:txBody>
                  <a:tcPr/>
                </a:tc>
                <a:tc>
                  <a:txBody>
                    <a:bodyPr lIns="90000" rIns="90000" tIns="46800" bIns="46800"/>
                    <a:p>
                      <a:pPr algn="r">
                        <a:lnSpc>
                          <a:spcPct val="100000"/>
                        </a:lnSpc>
                      </a:pPr>
                      <a:r>
                        <a:rPr lang="en-US" sz="2000">
                          <a:latin typeface="Times New Roman"/>
                          <a:ea typeface="Times New Roman"/>
                        </a:rPr>
                        <a:t>576:00</a:t>
                      </a:r>
                      <a:endParaRPr/>
                    </a:p>
                  </a:txBody>
                  <a:tcPr/>
                </a:tc>
              </a:tr>
              <a:tr h="421560">
                <a:tc>
                  <a:txBody>
                    <a:bodyPr lIns="90000" rIns="90000" tIns="46800" bIns="46800"/>
                    <a:p>
                      <a:pPr>
                        <a:lnSpc>
                          <a:spcPct val="100000"/>
                        </a:lnSpc>
                      </a:pPr>
                      <a:r>
                        <a:rPr lang="en-US" sz="2000">
                          <a:latin typeface="Times New Roman"/>
                          <a:ea typeface="Times New Roman"/>
                        </a:rPr>
                        <a:t>Average</a:t>
                      </a:r>
                      <a:endParaRPr/>
                    </a:p>
                  </a:txBody>
                  <a:tcPr/>
                </a:tc>
                <a:tc>
                  <a:txBody>
                    <a:bodyPr lIns="90000" rIns="90000" tIns="46800" bIns="46800"/>
                    <a:p>
                      <a:pPr algn="ctr">
                        <a:lnSpc>
                          <a:spcPct val="100000"/>
                        </a:lnSpc>
                      </a:pPr>
                      <a:r>
                        <a:rPr lang="en-US" sz="2000">
                          <a:latin typeface="Times New Roman"/>
                          <a:ea typeface="Times New Roman"/>
                        </a:rPr>
                        <a:t>X</a:t>
                      </a:r>
                      <a:endParaRPr/>
                    </a:p>
                  </a:txBody>
                  <a:tcPr/>
                </a:tc>
                <a:tc>
                  <a:txBody>
                    <a:bodyPr lIns="90000" rIns="90000" tIns="46800" bIns="46800"/>
                    <a:p>
                      <a:pPr algn="r">
                        <a:lnSpc>
                          <a:spcPct val="100000"/>
                        </a:lnSpc>
                      </a:pPr>
                      <a:r>
                        <a:rPr lang="en-US" sz="2000">
                          <a:latin typeface="Times New Roman"/>
                          <a:ea typeface="Times New Roman"/>
                        </a:rPr>
                        <a:t>16:20</a:t>
                      </a:r>
                      <a:endParaRPr/>
                    </a:p>
                  </a:txBody>
                  <a:tcPr/>
                </a:tc>
              </a:tr>
            </a:tbl>
          </a:graphicData>
        </a:graphic>
      </p:graphicFrame>
    </p:spTree>
  </p:cSld>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3" name="TextShape 1"/>
          <p:cNvSpPr txBox="1"/>
          <p:nvPr/>
        </p:nvSpPr>
        <p:spPr>
          <a:xfrm>
            <a:off x="504000" y="288000"/>
            <a:ext cx="7020000" cy="1248120"/>
          </a:xfrm>
          <a:prstGeom prst="rect">
            <a:avLst/>
          </a:prstGeom>
        </p:spPr>
        <p:txBody>
          <a:bodyPr lIns="0" rIns="0" tIns="0" bIns="0" anchor="ctr"/>
          <a:p>
            <a:r>
              <a:rPr lang="en-US" sz="4760">
                <a:latin typeface="Arial"/>
              </a:rPr>
              <a:t>Measuring W</a:t>
            </a:r>
            <a:endParaRPr/>
          </a:p>
        </p:txBody>
      </p:sp>
      <p:pic>
        <p:nvPicPr>
          <p:cNvPr id="234" name="" descr=""/>
          <p:cNvPicPr/>
          <p:nvPr/>
        </p:nvPicPr>
        <p:blipFill>
          <a:blip r:embed="rId1"/>
          <a:stretch>
            <a:fillRect/>
          </a:stretch>
        </p:blipFill>
        <p:spPr>
          <a:xfrm>
            <a:off x="2520" y="453600"/>
            <a:ext cx="10079640" cy="6657120"/>
          </a:xfrm>
          <a:prstGeom prst="rect">
            <a:avLst/>
          </a:prstGeom>
          <a:ln>
            <a:noFill/>
          </a:ln>
        </p:spPr>
      </p:pic>
      <p:sp>
        <p:nvSpPr>
          <p:cNvPr id="235" name="TextShape 2"/>
          <p:cNvSpPr txBox="1"/>
          <p:nvPr/>
        </p:nvSpPr>
        <p:spPr>
          <a:xfrm>
            <a:off x="1188720" y="6126480"/>
            <a:ext cx="8882280" cy="1462680"/>
          </a:xfrm>
          <a:prstGeom prst="rect">
            <a:avLst/>
          </a:prstGeom>
        </p:spPr>
        <p:txBody>
          <a:bodyPr lIns="90000" rIns="90000" tIns="45000" bIns="45000"/>
          <a:p>
            <a:pPr>
              <a:buSzPct val="45000"/>
              <a:buFont typeface="StarSymbol"/>
              <a:buChar char=""/>
            </a:pPr>
            <a:r>
              <a:rPr lang="en-US" sz="2400">
                <a:latin typeface="Arial"/>
              </a:rPr>
              <a:t>ESCAPE 2004 data, Ruidoso, Lincoln NF</a:t>
            </a:r>
            <a:endParaRPr/>
          </a:p>
          <a:p>
            <a:pPr>
              <a:buSzPct val="45000"/>
              <a:buFont typeface="StarSymbol"/>
              <a:buChar char=""/>
            </a:pPr>
            <a:r>
              <a:rPr lang="en-US" sz="2400">
                <a:latin typeface="Arial"/>
              </a:rPr>
              <a:t>Search object = manikin, blue coveralls</a:t>
            </a:r>
            <a:endParaRPr/>
          </a:p>
          <a:p>
            <a:pPr>
              <a:buSzPct val="45000"/>
              <a:buFont typeface="StarSymbol"/>
              <a:buChar char=""/>
            </a:pPr>
            <a:r>
              <a:rPr lang="en-US" sz="2400">
                <a:latin typeface="Arial"/>
              </a:rPr>
              <a:t>W = 60 meters</a:t>
            </a:r>
            <a:endParaRPr/>
          </a:p>
          <a:p>
            <a:pPr>
              <a:buSzPct val="45000"/>
              <a:buFont typeface="StarSymbol"/>
              <a:buChar char=""/>
            </a:pPr>
            <a:r>
              <a:rPr lang="en-US" sz="2400">
                <a:latin typeface="Arial"/>
              </a:rPr>
              <a:t>Enormous effort!  Repeat for every object, place, environment?</a:t>
            </a:r>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6" name="TextShape 1"/>
          <p:cNvSpPr txBox="1"/>
          <p:nvPr/>
        </p:nvSpPr>
        <p:spPr>
          <a:xfrm>
            <a:off x="504000" y="288000"/>
            <a:ext cx="7020000" cy="1248120"/>
          </a:xfrm>
          <a:prstGeom prst="rect">
            <a:avLst/>
          </a:prstGeom>
        </p:spPr>
        <p:txBody>
          <a:bodyPr lIns="0" rIns="0" tIns="0" bIns="0" anchor="ctr"/>
          <a:p>
            <a:r>
              <a:rPr lang="en-US" sz="4760">
                <a:latin typeface="Arial"/>
              </a:rPr>
              <a:t>Estimating W - Shortcut</a:t>
            </a:r>
            <a:endParaRPr/>
          </a:p>
        </p:txBody>
      </p:sp>
      <p:sp>
        <p:nvSpPr>
          <p:cNvPr id="237" name="TextShape 2"/>
          <p:cNvSpPr txBox="1"/>
          <p:nvPr/>
        </p:nvSpPr>
        <p:spPr>
          <a:xfrm>
            <a:off x="504000" y="1823760"/>
            <a:ext cx="9072000" cy="4384440"/>
          </a:xfrm>
          <a:prstGeom prst="rect">
            <a:avLst/>
          </a:prstGeom>
        </p:spPr>
        <p:txBody>
          <a:bodyPr lIns="0" rIns="0" tIns="0" bIns="0"/>
          <a:p>
            <a:pPr>
              <a:buSzPct val="45000"/>
              <a:buFont typeface="StarSymbol"/>
              <a:buChar char=""/>
            </a:pPr>
            <a:r>
              <a:rPr lang="en-US" sz="3200">
                <a:latin typeface="Arial"/>
              </a:rPr>
              <a:t>Wilderness &amp; Environmental Medicine, 25, 132-142 (2014)</a:t>
            </a:r>
            <a:endParaRPr/>
          </a:p>
        </p:txBody>
      </p:sp>
      <p:pic>
        <p:nvPicPr>
          <p:cNvPr id="238" name="" descr=""/>
          <p:cNvPicPr/>
          <p:nvPr/>
        </p:nvPicPr>
        <p:blipFill>
          <a:blip r:embed="rId1"/>
          <a:stretch>
            <a:fillRect/>
          </a:stretch>
        </p:blipFill>
        <p:spPr>
          <a:xfrm>
            <a:off x="7476480" y="4917600"/>
            <a:ext cx="2603520" cy="2603520"/>
          </a:xfrm>
          <a:prstGeom prst="rect">
            <a:avLst/>
          </a:prstGeom>
          <a:ln>
            <a:noFill/>
          </a:ln>
        </p:spPr>
      </p:pic>
      <p:pic>
        <p:nvPicPr>
          <p:cNvPr id="239" name="" descr=""/>
          <p:cNvPicPr/>
          <p:nvPr/>
        </p:nvPicPr>
        <p:blipFill>
          <a:blip r:embed="rId2"/>
          <a:stretch>
            <a:fillRect/>
          </a:stretch>
        </p:blipFill>
        <p:spPr>
          <a:xfrm>
            <a:off x="504000" y="2867040"/>
            <a:ext cx="4133520" cy="4692960"/>
          </a:xfrm>
          <a:prstGeom prst="rect">
            <a:avLst/>
          </a:prstGeom>
          <a:ln>
            <a:noFill/>
          </a:ln>
        </p:spPr>
      </p:pic>
      <p:pic>
        <p:nvPicPr>
          <p:cNvPr id="240" name="" descr=""/>
          <p:cNvPicPr/>
          <p:nvPr/>
        </p:nvPicPr>
        <p:blipFill>
          <a:blip r:embed="rId3"/>
          <a:stretch>
            <a:fillRect/>
          </a:stretch>
        </p:blipFill>
        <p:spPr>
          <a:xfrm>
            <a:off x="5029200" y="2286000"/>
            <a:ext cx="3809160" cy="2631600"/>
          </a:xfrm>
          <a:prstGeom prst="rect">
            <a:avLst/>
          </a:prstGeom>
          <a:ln>
            <a:noFill/>
          </a:ln>
        </p:spPr>
      </p:pic>
      <p:sp>
        <p:nvSpPr>
          <p:cNvPr id="241" name="CustomShape 3"/>
          <p:cNvSpPr/>
          <p:nvPr/>
        </p:nvSpPr>
        <p:spPr>
          <a:xfrm>
            <a:off x="4583520" y="6118200"/>
            <a:ext cx="3017520" cy="1371600"/>
          </a:xfrm>
          <a:prstGeom prst="rect">
            <a:avLst/>
          </a:prstGeom>
          <a:solidFill>
            <a:srgbClr val="00ae00"/>
          </a:solidFill>
          <a:ln>
            <a:solidFill>
              <a:srgbClr val="808080"/>
            </a:solidFill>
          </a:ln>
        </p:spPr>
      </p:sp>
      <p:sp>
        <p:nvSpPr>
          <p:cNvPr id="242" name="TextShape 4"/>
          <p:cNvSpPr txBox="1"/>
          <p:nvPr/>
        </p:nvSpPr>
        <p:spPr>
          <a:xfrm>
            <a:off x="4090320" y="5532120"/>
            <a:ext cx="3057840" cy="840240"/>
          </a:xfrm>
          <a:prstGeom prst="rect">
            <a:avLst/>
          </a:prstGeom>
        </p:spPr>
        <p:txBody>
          <a:bodyPr lIns="90000" rIns="90000" tIns="45000" bIns="45000"/>
          <a:p>
            <a:pPr>
              <a:buSzPct val="45000"/>
              <a:buFont typeface="StarSymbol"/>
              <a:buChar char=""/>
            </a:pPr>
            <a:r>
              <a:rPr lang="en-US" sz="3470">
                <a:latin typeface="Arial"/>
              </a:rPr>
              <a:t>Operationally</a:t>
            </a:r>
            <a:r>
              <a:rPr lang="en-US">
                <a:latin typeface="Arial"/>
              </a:rPr>
              <a:t>:</a:t>
            </a:r>
            <a:r>
              <a:rPr lang="en-US">
                <a:latin typeface="Arial"/>
              </a:rPr>
              <a:t>
</a:t>
            </a:r>
            <a:r>
              <a:rPr lang="en-US">
                <a:latin typeface="Arial"/>
              </a:rPr>
              <a:t> </a:t>
            </a:r>
            <a:endParaRPr/>
          </a:p>
        </p:txBody>
      </p:sp>
      <p:sp>
        <p:nvSpPr>
          <p:cNvPr id="243" name="TextShape 5"/>
          <p:cNvSpPr txBox="1"/>
          <p:nvPr/>
        </p:nvSpPr>
        <p:spPr>
          <a:xfrm>
            <a:off x="0" y="4536720"/>
            <a:ext cx="10058400" cy="402840"/>
          </a:xfrm>
          <a:prstGeom prst="rect">
            <a:avLst/>
          </a:prstGeom>
        </p:spPr>
        <p:txBody>
          <a:bodyPr lIns="90000" rIns="90000" tIns="45000" bIns="45000"/>
          <a:p>
            <a:r>
              <a:rPr lang="en-US" sz="2200">
                <a:latin typeface="Arial"/>
              </a:rPr>
              <a:t>http://www.wemjournal.org/article/S1080-6032%2813%2900266-4/abstract</a:t>
            </a:r>
            <a:endParaRPr/>
          </a:p>
        </p:txBody>
      </p:sp>
    </p:spTree>
  </p:cSld>
  <p:timing>
    <p:tnLst>
      <p:par>
        <p:cTn id="185" dur="indefinite" restart="never" nodeType="tmRoot">
          <p:childTnLst>
            <p:seq>
              <p:cTn id="186" nodeType="mainSeq">
                <p:childTnLst>
                  <p:par>
                    <p:cTn id="187" fill="freeze">
                      <p:stCondLst>
                        <p:cond delay="indefinite"/>
                      </p:stCondLst>
                      <p:childTnLst>
                        <p:par>
                          <p:cTn id="188" fill="freeze">
                            <p:stCondLst>
                              <p:cond delay="0"/>
                            </p:stCondLst>
                            <p:childTnLst>
                              <p:par>
                                <p:cTn id="189" nodeType="clickEffect" fill="hold" presetClass="entr" presetID="1">
                                  <p:stCondLst>
                                    <p:cond delay="0"/>
                                  </p:stCondLst>
                                  <p:childTnLst>
                                    <p:set>
                                      <p:cBhvr>
                                        <p:cTn id="190" dur="1" fill="hold">
                                          <p:stCondLst>
                                            <p:cond delay="0"/>
                                          </p:stCondLst>
                                        </p:cTn>
                                        <p:tgtEl>
                                          <p:spTgt spid="239"/>
                                        </p:tgtEl>
                                        <p:attrNameLst>
                                          <p:attrName>style.visibility</p:attrName>
                                        </p:attrNameLst>
                                      </p:cBhvr>
                                      <p:to>
                                        <p:strVal val="visible"/>
                                      </p:to>
                                    </p:set>
                                  </p:childTnLst>
                                </p:cTn>
                              </p:par>
                            </p:childTnLst>
                          </p:cTn>
                        </p:par>
                      </p:childTnLst>
                    </p:cTn>
                  </p:par>
                  <p:par>
                    <p:cTn id="191" fill="freeze">
                      <p:stCondLst>
                        <p:cond delay="indefinite"/>
                      </p:stCondLst>
                      <p:childTnLst>
                        <p:par>
                          <p:cTn id="192" fill="freeze">
                            <p:stCondLst>
                              <p:cond delay="0"/>
                            </p:stCondLst>
                            <p:childTnLst>
                              <p:par>
                                <p:cTn id="193" nodeType="clickEffect" fill="hold" presetClass="entr" presetID="1">
                                  <p:stCondLst>
                                    <p:cond delay="0"/>
                                  </p:stCondLst>
                                  <p:childTnLst>
                                    <p:set>
                                      <p:cBhvr>
                                        <p:cTn id="194" dur="1" fill="hold">
                                          <p:stCondLst>
                                            <p:cond delay="0"/>
                                          </p:stCondLst>
                                        </p:cTn>
                                        <p:tgtEl>
                                          <p:spTgt spid="240"/>
                                        </p:tgtEl>
                                        <p:attrNameLst>
                                          <p:attrName>style.visibility</p:attrName>
                                        </p:attrNameLst>
                                      </p:cBhvr>
                                      <p:to>
                                        <p:strVal val="visible"/>
                                      </p:to>
                                    </p:set>
                                  </p:childTnLst>
                                </p:cTn>
                              </p:par>
                            </p:childTnLst>
                          </p:cTn>
                        </p:par>
                      </p:childTnLst>
                    </p:cTn>
                  </p:par>
                  <p:par>
                    <p:cTn id="195" fill="freeze">
                      <p:stCondLst>
                        <p:cond delay="indefinite"/>
                      </p:stCondLst>
                      <p:childTnLst>
                        <p:par>
                          <p:cTn id="196" fill="freeze">
                            <p:stCondLst>
                              <p:cond delay="0"/>
                            </p:stCondLst>
                            <p:childTnLst>
                              <p:par>
                                <p:cTn id="197" nodeType="clickEffect" fill="hold" presetClass="entr" presetID="1">
                                  <p:stCondLst>
                                    <p:cond delay="0"/>
                                  </p:stCondLst>
                                  <p:childTnLst>
                                    <p:set>
                                      <p:cBhvr>
                                        <p:cTn id="198" dur="1" fill="hold">
                                          <p:stCondLst>
                                            <p:cond delay="0"/>
                                          </p:stCondLst>
                                        </p:cTn>
                                        <p:tgtEl>
                                          <p:spTgt spid="-1"/>
                                        </p:tgtEl>
                                        <p:attrNameLst>
                                          <p:attrName>style.visibility</p:attrName>
                                        </p:attrNameLst>
                                      </p:cBhvr>
                                      <p:to>
                                        <p:strVal val="visible"/>
                                      </p:to>
                                    </p:set>
                                  </p:childTnLst>
                                </p:cTn>
                              </p:par>
                            </p:childTnLst>
                          </p:cTn>
                        </p:par>
                      </p:childTnLst>
                    </p:cTn>
                  </p:par>
                  <p:par>
                    <p:cTn id="199" fill="freeze">
                      <p:stCondLst>
                        <p:cond delay="indefinite"/>
                      </p:stCondLst>
                      <p:childTnLst>
                        <p:par>
                          <p:cTn id="200" fill="freeze">
                            <p:stCondLst>
                              <p:cond delay="0"/>
                            </p:stCondLst>
                            <p:childTnLst>
                              <p:par>
                                <p:cTn id="201" nodeType="clickEffect" fill="hold" presetClass="entr" presetID="1">
                                  <p:stCondLst>
                                    <p:cond delay="0"/>
                                  </p:stCondLst>
                                  <p:childTnLst>
                                    <p:set>
                                      <p:cBhvr>
                                        <p:cTn id="202" dur="1" fill="hold">
                                          <p:stCondLst>
                                            <p:cond delay="0"/>
                                          </p:stCondLst>
                                        </p:cTn>
                                        <p:tgtEl>
                                          <p:spTgt spid="238"/>
                                        </p:tgtEl>
                                        <p:attrNameLst>
                                          <p:attrName>style.visibility</p:attrName>
                                        </p:attrNameLst>
                                      </p:cBhvr>
                                      <p:to>
                                        <p:strVal val="visible"/>
                                      </p:to>
                                    </p:set>
                                  </p:childTnLst>
                                </p:cTn>
                              </p:par>
                              <p:par>
                                <p:cTn id="203" nodeType="withEffect" fill="hold" presetClass="entr" presetID="1">
                                  <p:stCondLst>
                                    <p:cond delay="0"/>
                                  </p:stCondLst>
                                  <p:childTnLst>
                                    <p:set>
                                      <p:cBhvr>
                                        <p:cTn id="204" dur="1" fill="hold">
                                          <p:stCondLst>
                                            <p:cond delay="0"/>
                                          </p:stCondLst>
                                        </p:cTn>
                                        <p:tgtEl>
                                          <p:spTgt spid="243">
                                            <p:txEl>
                                              <p:pRg st="0" end="69"/>
                                            </p:txEl>
                                          </p:spTgt>
                                        </p:tgtEl>
                                        <p:attrNameLst>
                                          <p:attrName>style.visibility</p:attrName>
                                        </p:attrNameLst>
                                      </p:cBhvr>
                                      <p:to>
                                        <p:strVal val="visible"/>
                                      </p:to>
                                    </p:set>
                                  </p:childTnLst>
                                </p:cTn>
                              </p:par>
                              <p:par>
                                <p:cTn id="205" nodeType="withEffect" fill="hold" presetClass="exit" presetID="1">
                                  <p:stCondLst>
                                    <p:cond delay="0"/>
                                  </p:stCondLst>
                                  <p:childTnLst>
                                    <p:set>
                                      <p:cBhvr>
                                        <p:cTn id="206" dur="1" fill="hold">
                                          <p:stCondLst>
                                            <p:cond delay="0"/>
                                          </p:stCondLst>
                                        </p:cTn>
                                        <p:tgtEl>
                                          <p:spTgt spid="239"/>
                                        </p:tgtEl>
                                        <p:attrNameLst>
                                          <p:attrName>style.visibility</p:attrName>
                                        </p:attrNameLst>
                                      </p:cBhvr>
                                      <p:to>
                                        <p:strVal val="hidden"/>
                                      </p:to>
                                    </p:set>
                                  </p:childTnLst>
                                </p:cTn>
                              </p:par>
                              <p:par>
                                <p:cTn id="207" nodeType="withEffect" fill="hold" presetClass="exit" presetID="1">
                                  <p:stCondLst>
                                    <p:cond delay="0"/>
                                  </p:stCondLst>
                                  <p:childTnLst>
                                    <p:set>
                                      <p:cBhvr>
                                        <p:cTn id="208" dur="1" fill="hold">
                                          <p:stCondLst>
                                            <p:cond delay="0"/>
                                          </p:stCondLst>
                                        </p:cTn>
                                        <p:tgtEl>
                                          <p:spTgt spid="240"/>
                                        </p:tgtEl>
                                        <p:attrNameLst>
                                          <p:attrName>style.visibility</p:attrName>
                                        </p:attrNameLst>
                                      </p:cBhvr>
                                      <p:to>
                                        <p:strVal val="hidden"/>
                                      </p:to>
                                    </p:set>
                                  </p:childTnLst>
                                </p:cTn>
                              </p:par>
                              <p:par>
                                <p:cTn id="209" nodeType="withEffect" fill="hold" presetClass="exit" presetID="1">
                                  <p:stCondLst>
                                    <p:cond delay="0"/>
                                  </p:stCondLst>
                                  <p:childTnLst>
                                    <p:set>
                                      <p:cBhvr>
                                        <p:cTn id="210" dur="1" fill="hold">
                                          <p:stCondLst>
                                            <p:cond delay="0"/>
                                          </p:stCondLst>
                                        </p:cTn>
                                        <p:tgtEl>
                                          <p:spTgt spid="-1"/>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44" name="" descr=""/>
          <p:cNvPicPr/>
          <p:nvPr/>
        </p:nvPicPr>
        <p:blipFill>
          <a:blip r:embed="rId1"/>
          <a:stretch>
            <a:fillRect/>
          </a:stretch>
        </p:blipFill>
        <p:spPr>
          <a:xfrm>
            <a:off x="4475880" y="4093560"/>
            <a:ext cx="5765400" cy="3459240"/>
          </a:xfrm>
          <a:prstGeom prst="rect">
            <a:avLst/>
          </a:prstGeom>
          <a:ln>
            <a:noFill/>
          </a:ln>
        </p:spPr>
      </p:pic>
      <p:sp>
        <p:nvSpPr>
          <p:cNvPr id="245" name="TextShape 1"/>
          <p:cNvSpPr txBox="1"/>
          <p:nvPr/>
        </p:nvSpPr>
        <p:spPr>
          <a:xfrm>
            <a:off x="504000" y="288000"/>
            <a:ext cx="7020000" cy="1248120"/>
          </a:xfrm>
          <a:prstGeom prst="rect">
            <a:avLst/>
          </a:prstGeom>
        </p:spPr>
        <p:txBody>
          <a:bodyPr lIns="0" rIns="0" tIns="0" bIns="0" anchor="ctr"/>
          <a:p>
            <a:r>
              <a:rPr lang="en-US" sz="4760">
                <a:latin typeface="Arial"/>
              </a:rPr>
              <a:t>Recap</a:t>
            </a:r>
            <a:endParaRPr/>
          </a:p>
        </p:txBody>
      </p:sp>
      <p:sp>
        <p:nvSpPr>
          <p:cNvPr id="246" name="TextShape 2"/>
          <p:cNvSpPr txBox="1"/>
          <p:nvPr/>
        </p:nvSpPr>
        <p:spPr>
          <a:xfrm>
            <a:off x="268560" y="2479680"/>
            <a:ext cx="9072000" cy="4384440"/>
          </a:xfrm>
          <a:prstGeom prst="rect">
            <a:avLst/>
          </a:prstGeom>
        </p:spPr>
        <p:txBody>
          <a:bodyPr lIns="0" rIns="0" tIns="0" bIns="0"/>
          <a:p>
            <a:pPr>
              <a:buSzPct val="45000"/>
              <a:buFont typeface="StarSymbol"/>
              <a:buChar char=""/>
            </a:pPr>
            <a:r>
              <a:rPr lang="en-US" sz="3470">
                <a:latin typeface="Arial"/>
              </a:rPr>
              <a:t>W from sweep width experiments, or field Rd measurements.</a:t>
            </a:r>
            <a:endParaRPr/>
          </a:p>
          <a:p>
            <a:pPr>
              <a:buSzPct val="45000"/>
              <a:buFont typeface="StarSymbol"/>
              <a:buChar char=""/>
            </a:pPr>
            <a:r>
              <a:rPr lang="en-US" sz="3470">
                <a:latin typeface="Arial"/>
              </a:rPr>
              <a:t>L from searcher total track – GPS, time of travel, etc.</a:t>
            </a:r>
            <a:endParaRPr/>
          </a:p>
          <a:p>
            <a:pPr>
              <a:buSzPct val="45000"/>
              <a:buFont typeface="StarSymbol"/>
              <a:buChar char=""/>
            </a:pPr>
            <a:r>
              <a:rPr lang="en-US" sz="3470">
                <a:latin typeface="Arial"/>
              </a:rPr>
              <a:t>C = W</a:t>
            </a:r>
            <a:r>
              <a:rPr lang="en-US" sz="3470">
                <a:latin typeface="Standard Symbols L"/>
                <a:ea typeface="Standard Symbols L"/>
              </a:rPr>
              <a:t>´</a:t>
            </a:r>
            <a:r>
              <a:rPr lang="en-US" sz="3470">
                <a:latin typeface="Arial"/>
              </a:rPr>
              <a:t>L/A</a:t>
            </a:r>
            <a:endParaRPr/>
          </a:p>
          <a:p>
            <a:pPr>
              <a:buSzPct val="45000"/>
              <a:buFont typeface="StarSymbol"/>
              <a:buChar char=""/>
            </a:pPr>
            <a:r>
              <a:rPr lang="en-US" sz="3470">
                <a:latin typeface="Arial"/>
              </a:rPr>
              <a:t>POD = 1 – exp(-C)</a:t>
            </a:r>
            <a:endParaRPr/>
          </a:p>
          <a:p>
            <a:pPr>
              <a:buSzPct val="45000"/>
              <a:buFont typeface="StarSymbol"/>
              <a:buChar char=""/>
            </a:pPr>
            <a:r>
              <a:rPr b="1" i="1" lang="en-US" sz="3470">
                <a:latin typeface="Arial"/>
              </a:rPr>
              <a:t>So what?</a:t>
            </a:r>
            <a:endParaRPr/>
          </a:p>
        </p:txBody>
      </p:sp>
    </p:spTree>
  </p:cSld>
  <p:timing>
    <p:tnLst>
      <p:par>
        <p:cTn id="211" dur="indefinite" restart="never" nodeType="tmRoot">
          <p:childTnLst>
            <p:seq>
              <p:cTn id="212" nodeType="mainSeq">
                <p:childTnLst>
                  <p:par>
                    <p:cTn id="213" fill="freeze">
                      <p:stCondLst>
                        <p:cond delay="indefinite"/>
                      </p:stCondLst>
                      <p:childTnLst>
                        <p:par>
                          <p:cTn id="214" fill="freeze">
                            <p:stCondLst>
                              <p:cond delay="0"/>
                            </p:stCondLst>
                            <p:childTnLst>
                              <p:par>
                                <p:cTn id="215" nodeType="clickEffect" fill="hold" presetClass="entr" presetID="1">
                                  <p:stCondLst>
                                    <p:cond delay="0"/>
                                  </p:stCondLst>
                                  <p:childTnLst>
                                    <p:set>
                                      <p:cBhvr>
                                        <p:cTn id="216" dur="1" fill="hold">
                                          <p:stCondLst>
                                            <p:cond delay="0"/>
                                          </p:stCondLst>
                                        </p:cTn>
                                        <p:tgtEl>
                                          <p:spTgt spid="246">
                                            <p:txEl>
                                              <p:pRg st="0" end="58"/>
                                            </p:txEl>
                                          </p:spTgt>
                                        </p:tgtEl>
                                        <p:attrNameLst>
                                          <p:attrName>style.visibility</p:attrName>
                                        </p:attrNameLst>
                                      </p:cBhvr>
                                      <p:to>
                                        <p:strVal val="visible"/>
                                      </p:to>
                                    </p:set>
                                  </p:childTnLst>
                                </p:cTn>
                              </p:par>
                            </p:childTnLst>
                          </p:cTn>
                        </p:par>
                      </p:childTnLst>
                    </p:cTn>
                  </p:par>
                  <p:par>
                    <p:cTn id="217" fill="freeze">
                      <p:stCondLst>
                        <p:cond delay="indefinite"/>
                      </p:stCondLst>
                      <p:childTnLst>
                        <p:par>
                          <p:cTn id="218" fill="freeze">
                            <p:stCondLst>
                              <p:cond delay="0"/>
                            </p:stCondLst>
                            <p:childTnLst>
                              <p:par>
                                <p:cTn id="219" nodeType="clickEffect" fill="hold" presetClass="entr" presetID="1">
                                  <p:stCondLst>
                                    <p:cond delay="0"/>
                                  </p:stCondLst>
                                  <p:childTnLst>
                                    <p:set>
                                      <p:cBhvr>
                                        <p:cTn id="220" dur="1" fill="hold">
                                          <p:stCondLst>
                                            <p:cond delay="0"/>
                                          </p:stCondLst>
                                        </p:cTn>
                                        <p:tgtEl>
                                          <p:spTgt spid="246">
                                            <p:txEl>
                                              <p:pRg st="58" end="114"/>
                                            </p:txEl>
                                          </p:spTgt>
                                        </p:tgtEl>
                                        <p:attrNameLst>
                                          <p:attrName>style.visibility</p:attrName>
                                        </p:attrNameLst>
                                      </p:cBhvr>
                                      <p:to>
                                        <p:strVal val="visible"/>
                                      </p:to>
                                    </p:set>
                                  </p:childTnLst>
                                </p:cTn>
                              </p:par>
                            </p:childTnLst>
                          </p:cTn>
                        </p:par>
                      </p:childTnLst>
                    </p:cTn>
                  </p:par>
                  <p:par>
                    <p:cTn id="221" fill="freeze">
                      <p:stCondLst>
                        <p:cond delay="indefinite"/>
                      </p:stCondLst>
                      <p:childTnLst>
                        <p:par>
                          <p:cTn id="222" fill="freeze">
                            <p:stCondLst>
                              <p:cond delay="0"/>
                            </p:stCondLst>
                            <p:childTnLst>
                              <p:par>
                                <p:cTn id="223" nodeType="clickEffect" fill="hold" presetClass="entr" presetID="1">
                                  <p:stCondLst>
                                    <p:cond delay="0"/>
                                  </p:stCondLst>
                                  <p:childTnLst>
                                    <p:set>
                                      <p:cBhvr>
                                        <p:cTn id="224" dur="1" fill="hold">
                                          <p:stCondLst>
                                            <p:cond delay="0"/>
                                          </p:stCondLst>
                                        </p:cTn>
                                        <p:tgtEl>
                                          <p:spTgt spid="246">
                                            <p:txEl>
                                              <p:pRg st="114" end="124"/>
                                            </p:txEl>
                                          </p:spTgt>
                                        </p:tgtEl>
                                        <p:attrNameLst>
                                          <p:attrName>style.visibility</p:attrName>
                                        </p:attrNameLst>
                                      </p:cBhvr>
                                      <p:to>
                                        <p:strVal val="visible"/>
                                      </p:to>
                                    </p:set>
                                  </p:childTnLst>
                                </p:cTn>
                              </p:par>
                            </p:childTnLst>
                          </p:cTn>
                        </p:par>
                      </p:childTnLst>
                    </p:cTn>
                  </p:par>
                  <p:par>
                    <p:cTn id="225" fill="freeze">
                      <p:stCondLst>
                        <p:cond delay="indefinite"/>
                      </p:stCondLst>
                      <p:childTnLst>
                        <p:par>
                          <p:cTn id="226" fill="freeze">
                            <p:stCondLst>
                              <p:cond delay="0"/>
                            </p:stCondLst>
                            <p:childTnLst>
                              <p:par>
                                <p:cTn id="227" nodeType="clickEffect" fill="hold" presetClass="entr" presetID="1">
                                  <p:stCondLst>
                                    <p:cond delay="0"/>
                                  </p:stCondLst>
                                  <p:childTnLst>
                                    <p:set>
                                      <p:cBhvr>
                                        <p:cTn id="228" dur="1" fill="hold">
                                          <p:stCondLst>
                                            <p:cond delay="0"/>
                                          </p:stCondLst>
                                        </p:cTn>
                                        <p:tgtEl>
                                          <p:spTgt spid="246">
                                            <p:txEl>
                                              <p:pRg st="124" end="142"/>
                                            </p:txEl>
                                          </p:spTgt>
                                        </p:tgtEl>
                                        <p:attrNameLst>
                                          <p:attrName>style.visibility</p:attrName>
                                        </p:attrNameLst>
                                      </p:cBhvr>
                                      <p:to>
                                        <p:strVal val="visible"/>
                                      </p:to>
                                    </p:set>
                                  </p:childTnLst>
                                </p:cTn>
                              </p:par>
                              <p:par>
                                <p:cTn id="229" nodeType="withEffect" fill="hold" presetClass="entr" presetID="1">
                                  <p:stCondLst>
                                    <p:cond delay="0"/>
                                  </p:stCondLst>
                                  <p:childTnLst>
                                    <p:set>
                                      <p:cBhvr>
                                        <p:cTn id="230" dur="1" fill="hold">
                                          <p:stCondLst>
                                            <p:cond delay="0"/>
                                          </p:stCondLst>
                                        </p:cTn>
                                        <p:tgtEl>
                                          <p:spTgt spid="244"/>
                                        </p:tgtEl>
                                        <p:attrNameLst>
                                          <p:attrName>style.visibility</p:attrName>
                                        </p:attrNameLst>
                                      </p:cBhvr>
                                      <p:to>
                                        <p:strVal val="visible"/>
                                      </p:to>
                                    </p:set>
                                  </p:childTnLst>
                                </p:cTn>
                              </p:par>
                            </p:childTnLst>
                          </p:cTn>
                        </p:par>
                      </p:childTnLst>
                    </p:cTn>
                  </p:par>
                  <p:par>
                    <p:cTn id="231" fill="freeze">
                      <p:stCondLst>
                        <p:cond delay="indefinite"/>
                      </p:stCondLst>
                      <p:childTnLst>
                        <p:par>
                          <p:cTn id="232" fill="freeze">
                            <p:stCondLst>
                              <p:cond delay="0"/>
                            </p:stCondLst>
                            <p:childTnLst>
                              <p:par>
                                <p:cTn id="233" nodeType="clickEffect" fill="hold" presetClass="entr" presetID="1">
                                  <p:stCondLst>
                                    <p:cond delay="0"/>
                                  </p:stCondLst>
                                  <p:childTnLst>
                                    <p:set>
                                      <p:cBhvr>
                                        <p:cTn id="234" dur="1" fill="hold">
                                          <p:stCondLst>
                                            <p:cond delay="0"/>
                                          </p:stCondLst>
                                        </p:cTn>
                                        <p:tgtEl>
                                          <p:spTgt spid="246">
                                            <p:txEl>
                                              <p:pRg st="142" end="151"/>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7" name="TextShape 1"/>
          <p:cNvSpPr txBox="1"/>
          <p:nvPr/>
        </p:nvSpPr>
        <p:spPr>
          <a:xfrm>
            <a:off x="504000" y="288000"/>
            <a:ext cx="7020000" cy="1248120"/>
          </a:xfrm>
          <a:prstGeom prst="rect">
            <a:avLst/>
          </a:prstGeom>
        </p:spPr>
        <p:txBody>
          <a:bodyPr lIns="0" rIns="0" tIns="0" bIns="0" anchor="ctr"/>
          <a:p>
            <a:r>
              <a:rPr lang="en-US" sz="4760">
                <a:latin typeface="Arial"/>
              </a:rPr>
              <a:t>High POD</a:t>
            </a:r>
            <a:endParaRPr/>
          </a:p>
        </p:txBody>
      </p:sp>
      <p:pic>
        <p:nvPicPr>
          <p:cNvPr id="248" name="" descr=""/>
          <p:cNvPicPr/>
          <p:nvPr/>
        </p:nvPicPr>
        <p:blipFill>
          <a:blip r:embed="rId1"/>
          <a:stretch>
            <a:fillRect/>
          </a:stretch>
        </p:blipFill>
        <p:spPr>
          <a:xfrm>
            <a:off x="504000" y="2145240"/>
            <a:ext cx="9072000" cy="3740760"/>
          </a:xfrm>
          <a:prstGeom prst="rect">
            <a:avLst/>
          </a:prstGeom>
          <a:ln>
            <a:noFill/>
          </a:ln>
        </p:spPr>
      </p:pic>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9" name="CustomShape 1"/>
          <p:cNvSpPr/>
          <p:nvPr/>
        </p:nvSpPr>
        <p:spPr>
          <a:xfrm>
            <a:off x="136440" y="4056120"/>
            <a:ext cx="3299040" cy="893160"/>
          </a:xfrm>
          <a:prstGeom prst="rect">
            <a:avLst/>
          </a:prstGeom>
          <a:solidFill>
            <a:srgbClr val="eb613d"/>
          </a:solidFill>
          <a:ln>
            <a:solidFill>
              <a:srgbClr val="808080"/>
            </a:solidFill>
          </a:ln>
        </p:spPr>
      </p:sp>
      <p:pic>
        <p:nvPicPr>
          <p:cNvPr id="250" name="" descr=""/>
          <p:cNvPicPr/>
          <p:nvPr/>
        </p:nvPicPr>
        <p:blipFill>
          <a:blip r:embed="rId1"/>
          <a:stretch>
            <a:fillRect/>
          </a:stretch>
        </p:blipFill>
        <p:spPr>
          <a:xfrm>
            <a:off x="4054320" y="3474720"/>
            <a:ext cx="6095520" cy="3657240"/>
          </a:xfrm>
          <a:prstGeom prst="rect">
            <a:avLst/>
          </a:prstGeom>
          <a:ln>
            <a:noFill/>
          </a:ln>
        </p:spPr>
      </p:pic>
      <p:sp>
        <p:nvSpPr>
          <p:cNvPr id="251" name="TextShape 2"/>
          <p:cNvSpPr txBox="1"/>
          <p:nvPr/>
        </p:nvSpPr>
        <p:spPr>
          <a:xfrm>
            <a:off x="504000" y="288000"/>
            <a:ext cx="7020000" cy="1248120"/>
          </a:xfrm>
          <a:prstGeom prst="rect">
            <a:avLst/>
          </a:prstGeom>
        </p:spPr>
        <p:txBody>
          <a:bodyPr lIns="0" rIns="0" tIns="0" bIns="0" anchor="ctr"/>
          <a:p>
            <a:r>
              <a:rPr lang="en-US" sz="4760">
                <a:latin typeface="Arial"/>
              </a:rPr>
              <a:t>POD ain't free</a:t>
            </a:r>
            <a:endParaRPr/>
          </a:p>
        </p:txBody>
      </p:sp>
      <p:sp>
        <p:nvSpPr>
          <p:cNvPr id="252" name="TextShape 3"/>
          <p:cNvSpPr txBox="1"/>
          <p:nvPr/>
        </p:nvSpPr>
        <p:spPr>
          <a:xfrm>
            <a:off x="504000" y="1823760"/>
            <a:ext cx="9072000" cy="4384440"/>
          </a:xfrm>
          <a:prstGeom prst="rect">
            <a:avLst/>
          </a:prstGeom>
        </p:spPr>
        <p:txBody>
          <a:bodyPr lIns="0" rIns="0" tIns="0" bIns="0"/>
          <a:p>
            <a:pPr>
              <a:buSzPct val="45000"/>
              <a:buFont typeface="StarSymbol"/>
              <a:buChar char=""/>
            </a:pPr>
            <a:r>
              <a:rPr lang="en-US" sz="3470">
                <a:latin typeface="Arial"/>
              </a:rPr>
              <a:t>POD requires effort</a:t>
            </a:r>
            <a:endParaRPr/>
          </a:p>
        </p:txBody>
      </p:sp>
      <p:sp>
        <p:nvSpPr>
          <p:cNvPr id="253" name="TextShape 4"/>
          <p:cNvSpPr txBox="1"/>
          <p:nvPr/>
        </p:nvSpPr>
        <p:spPr>
          <a:xfrm>
            <a:off x="822960" y="4846320"/>
            <a:ext cx="2286360" cy="1119600"/>
          </a:xfrm>
          <a:prstGeom prst="rect">
            <a:avLst/>
          </a:prstGeom>
        </p:spPr>
        <p:txBody>
          <a:bodyPr lIns="90000" rIns="90000" tIns="45000" bIns="45000"/>
          <a:p>
            <a:pPr>
              <a:buSzPct val="45000"/>
              <a:buFont typeface="StarSymbol"/>
              <a:buChar char=""/>
            </a:pPr>
            <a:r>
              <a:rPr b="1" lang="en-US" sz="2400">
                <a:latin typeface="Arial"/>
              </a:rPr>
              <a:t>A=1 sq-mile</a:t>
            </a:r>
            <a:endParaRPr/>
          </a:p>
          <a:p>
            <a:pPr>
              <a:buSzPct val="45000"/>
              <a:buFont typeface="StarSymbol"/>
              <a:buChar char=""/>
            </a:pPr>
            <a:r>
              <a:rPr b="1" lang="en-US" sz="2400">
                <a:latin typeface="Arial"/>
              </a:rPr>
              <a:t>v=1mph</a:t>
            </a:r>
            <a:endParaRPr/>
          </a:p>
          <a:p>
            <a:pPr>
              <a:buSzPct val="45000"/>
              <a:buFont typeface="StarSymbol"/>
              <a:buChar char=""/>
            </a:pPr>
            <a:r>
              <a:rPr b="1" lang="en-US" sz="2400">
                <a:latin typeface="Arial"/>
              </a:rPr>
              <a:t>W=60 meters</a:t>
            </a:r>
            <a:endParaRPr/>
          </a:p>
        </p:txBody>
      </p:sp>
      <p:sp>
        <p:nvSpPr>
          <p:cNvPr id="254" name="TextShape 5"/>
          <p:cNvSpPr txBox="1"/>
          <p:nvPr/>
        </p:nvSpPr>
        <p:spPr>
          <a:xfrm>
            <a:off x="365760" y="6858000"/>
            <a:ext cx="6465600" cy="602280"/>
          </a:xfrm>
          <a:prstGeom prst="rect">
            <a:avLst/>
          </a:prstGeom>
        </p:spPr>
        <p:txBody>
          <a:bodyPr lIns="90000" rIns="90000" tIns="45000" bIns="45000"/>
          <a:p>
            <a:r>
              <a:rPr lang="en-US" sz="3600">
                <a:latin typeface="Arial"/>
              </a:rPr>
              <a:t>Available effort is limiting factor</a:t>
            </a:r>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5" name="TextShape 1"/>
          <p:cNvSpPr txBox="1"/>
          <p:nvPr/>
        </p:nvSpPr>
        <p:spPr>
          <a:xfrm>
            <a:off x="504000" y="288000"/>
            <a:ext cx="7020000" cy="1248120"/>
          </a:xfrm>
          <a:prstGeom prst="rect">
            <a:avLst/>
          </a:prstGeom>
        </p:spPr>
        <p:txBody>
          <a:bodyPr lIns="0" rIns="0" tIns="0" bIns="0" anchor="ctr"/>
          <a:p>
            <a:r>
              <a:rPr lang="en-US" sz="4760">
                <a:latin typeface="Arial"/>
              </a:rPr>
              <a:t>Care about POS</a:t>
            </a:r>
            <a:endParaRPr/>
          </a:p>
        </p:txBody>
      </p:sp>
      <p:sp>
        <p:nvSpPr>
          <p:cNvPr id="256" name="TextShape 2"/>
          <p:cNvSpPr txBox="1"/>
          <p:nvPr/>
        </p:nvSpPr>
        <p:spPr>
          <a:xfrm>
            <a:off x="504000" y="1823760"/>
            <a:ext cx="9072000" cy="4384440"/>
          </a:xfrm>
          <a:prstGeom prst="rect">
            <a:avLst/>
          </a:prstGeom>
        </p:spPr>
        <p:txBody>
          <a:bodyPr lIns="0" rIns="0" tIns="0" bIns="0"/>
          <a:p>
            <a:pPr>
              <a:buSzPct val="45000"/>
              <a:buFont typeface="StarSymbol"/>
              <a:buChar char=""/>
            </a:pPr>
            <a:r>
              <a:rPr lang="en-US" sz="3470">
                <a:latin typeface="Arial"/>
              </a:rPr>
              <a:t>High Overall POS  (OPOS) is key</a:t>
            </a:r>
            <a:endParaRPr/>
          </a:p>
          <a:p>
            <a:pPr>
              <a:buSzPct val="45000"/>
              <a:buFont typeface="StarSymbol"/>
              <a:buChar char=""/>
            </a:pPr>
            <a:endParaRPr/>
          </a:p>
          <a:p>
            <a:pPr>
              <a:buSzPct val="45000"/>
              <a:buFont typeface="StarSymbol"/>
              <a:buChar char=""/>
            </a:pPr>
            <a:r>
              <a:rPr lang="en-US" sz="3470">
                <a:latin typeface="Arial"/>
              </a:rPr>
              <a:t>Objective POD: Formula relates effort to payoff</a:t>
            </a:r>
            <a:endParaRPr/>
          </a:p>
          <a:p>
            <a:pPr>
              <a:buSzPct val="45000"/>
              <a:buFont typeface="StarSymbol"/>
              <a:buChar char=""/>
            </a:pPr>
            <a:r>
              <a:rPr lang="en-US" sz="3470">
                <a:latin typeface="Arial"/>
              </a:rPr>
              <a:t>Overall POS:  Sum of region POS values</a:t>
            </a:r>
            <a:endParaRPr/>
          </a:p>
          <a:p>
            <a:pPr>
              <a:buSzPct val="45000"/>
              <a:buFont typeface="StarSymbol"/>
              <a:buChar char=""/>
            </a:pPr>
            <a:r>
              <a:rPr lang="en-US" sz="3470">
                <a:latin typeface="Arial"/>
              </a:rPr>
              <a:t>Distribute available effort to maximize OPOS each operational period</a:t>
            </a:r>
            <a:endParaRPr/>
          </a:p>
          <a:p>
            <a:pPr>
              <a:buSzPct val="45000"/>
              <a:buFont typeface="StarSymbol"/>
              <a:buChar char=""/>
            </a:pPr>
            <a:r>
              <a:rPr lang="en-US" sz="3470">
                <a:latin typeface="Arial"/>
              </a:rPr>
              <a:t>Higher probability of success, higher probability of success SOONER, lives may be at stake.</a:t>
            </a:r>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7" name="CustomShape 1"/>
          <p:cNvSpPr/>
          <p:nvPr/>
        </p:nvSpPr>
        <p:spPr>
          <a:xfrm>
            <a:off x="457200" y="3383280"/>
            <a:ext cx="8869680" cy="640080"/>
          </a:xfrm>
          <a:prstGeom prst="rect">
            <a:avLst/>
          </a:prstGeom>
          <a:solidFill>
            <a:srgbClr val="00ff00"/>
          </a:solidFill>
          <a:ln>
            <a:solidFill>
              <a:srgbClr val="808080"/>
            </a:solidFill>
          </a:ln>
        </p:spPr>
      </p:sp>
      <p:sp>
        <p:nvSpPr>
          <p:cNvPr id="258" name="TextShape 2"/>
          <p:cNvSpPr txBox="1"/>
          <p:nvPr/>
        </p:nvSpPr>
        <p:spPr>
          <a:xfrm>
            <a:off x="504000" y="288000"/>
            <a:ext cx="7020000" cy="1248120"/>
          </a:xfrm>
          <a:prstGeom prst="rect">
            <a:avLst/>
          </a:prstGeom>
        </p:spPr>
        <p:txBody>
          <a:bodyPr lIns="0" rIns="0" tIns="0" bIns="0" anchor="ctr"/>
          <a:p>
            <a:r>
              <a:rPr lang="en-US" sz="4760">
                <a:latin typeface="Arial"/>
              </a:rPr>
              <a:t>Impact of searching</a:t>
            </a:r>
            <a:endParaRPr/>
          </a:p>
        </p:txBody>
      </p:sp>
      <p:sp>
        <p:nvSpPr>
          <p:cNvPr id="259" name="TextShape 3"/>
          <p:cNvSpPr txBox="1"/>
          <p:nvPr/>
        </p:nvSpPr>
        <p:spPr>
          <a:xfrm>
            <a:off x="504000" y="1823760"/>
            <a:ext cx="9072000" cy="4384440"/>
          </a:xfrm>
          <a:prstGeom prst="rect">
            <a:avLst/>
          </a:prstGeom>
        </p:spPr>
        <p:txBody>
          <a:bodyPr lIns="0" rIns="0" tIns="0" bIns="0"/>
          <a:p>
            <a:pPr>
              <a:buSzPct val="45000"/>
              <a:buFont typeface="StarSymbol"/>
              <a:buChar char=""/>
            </a:pPr>
            <a:r>
              <a:rPr lang="en-US" sz="3470">
                <a:latin typeface="Arial"/>
              </a:rPr>
              <a:t>Searching area reduces POC</a:t>
            </a:r>
            <a:endParaRPr/>
          </a:p>
          <a:p>
            <a:pPr>
              <a:buSzPct val="45000"/>
              <a:buFont typeface="StarSymbol"/>
              <a:buChar char=""/>
            </a:pPr>
            <a:r>
              <a:rPr lang="en-US" sz="3470">
                <a:latin typeface="Arial"/>
              </a:rPr>
              <a:t>New POCs after wave of search</a:t>
            </a:r>
            <a:r>
              <a:rPr lang="en-US" sz="3470">
                <a:latin typeface="Arial"/>
              </a:rPr>
              <a:t>
</a:t>
            </a:r>
            <a:r>
              <a:rPr lang="en-US" sz="3470">
                <a:latin typeface="Arial"/>
              </a:rPr>
              <a:t>
</a:t>
            </a:r>
            <a:endParaRPr/>
          </a:p>
          <a:p>
            <a:pPr>
              <a:buSzPct val="45000"/>
              <a:buFont typeface="StarSymbol"/>
              <a:buChar char=""/>
            </a:pPr>
            <a:r>
              <a:rPr lang="en-US" sz="3470">
                <a:latin typeface="Arial"/>
              </a:rPr>
              <a:t>“</a:t>
            </a:r>
            <a:r>
              <a:rPr lang="en-US" sz="3470">
                <a:latin typeface="Arial"/>
              </a:rPr>
              <a:t>Posterior Probability”</a:t>
            </a:r>
            <a:endParaRPr/>
          </a:p>
          <a:p>
            <a:pPr>
              <a:buSzPct val="45000"/>
              <a:buFont typeface="StarSymbol"/>
              <a:buChar char=""/>
            </a:pPr>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0" name="TextShape 1"/>
          <p:cNvSpPr txBox="1"/>
          <p:nvPr/>
        </p:nvSpPr>
        <p:spPr>
          <a:xfrm>
            <a:off x="504000" y="288000"/>
            <a:ext cx="7020000" cy="1248120"/>
          </a:xfrm>
          <a:prstGeom prst="rect">
            <a:avLst/>
          </a:prstGeom>
        </p:spPr>
        <p:txBody>
          <a:bodyPr lIns="0" rIns="0" tIns="0" bIns="0" anchor="ctr"/>
          <a:p>
            <a:r>
              <a:rPr lang="en-US" sz="4760">
                <a:latin typeface="Arial"/>
              </a:rPr>
              <a:t>Example calculation</a:t>
            </a:r>
            <a:endParaRPr/>
          </a:p>
        </p:txBody>
      </p:sp>
      <p:pic>
        <p:nvPicPr>
          <p:cNvPr id="261" name="" descr=""/>
          <p:cNvPicPr/>
          <p:nvPr/>
        </p:nvPicPr>
        <p:blipFill>
          <a:blip r:embed="rId1"/>
          <a:stretch>
            <a:fillRect/>
          </a:stretch>
        </p:blipFill>
        <p:spPr>
          <a:xfrm>
            <a:off x="3576240" y="1742040"/>
            <a:ext cx="5293800" cy="5298480"/>
          </a:xfrm>
          <a:prstGeom prst="rect">
            <a:avLst/>
          </a:prstGeom>
          <a:ln>
            <a:noFill/>
          </a:ln>
        </p:spPr>
      </p:pic>
      <p:sp>
        <p:nvSpPr>
          <p:cNvPr id="262" name="TextShape 2"/>
          <p:cNvSpPr txBox="1"/>
          <p:nvPr/>
        </p:nvSpPr>
        <p:spPr>
          <a:xfrm>
            <a:off x="0" y="1851840"/>
            <a:ext cx="3780000" cy="4550400"/>
          </a:xfrm>
          <a:prstGeom prst="rect">
            <a:avLst/>
          </a:prstGeom>
        </p:spPr>
        <p:txBody>
          <a:bodyPr lIns="90000" rIns="90000" tIns="45000" bIns="45000"/>
          <a:p>
            <a:r>
              <a:rPr lang="en-US" sz="2400">
                <a:latin typeface="Arial"/>
              </a:rPr>
              <a:t>Search region 8 with 40</a:t>
            </a:r>
            <a:endParaRPr/>
          </a:p>
          <a:p>
            <a:r>
              <a:rPr lang="en-US" sz="2400">
                <a:latin typeface="Arial"/>
              </a:rPr>
              <a:t>searcher-hours.</a:t>
            </a:r>
            <a:endParaRPr/>
          </a:p>
          <a:p>
            <a:endParaRPr/>
          </a:p>
          <a:p>
            <a:pPr>
              <a:buSzPct val="45000"/>
              <a:buFont typeface="StarSymbol"/>
              <a:buChar char=""/>
            </a:pPr>
            <a:r>
              <a:rPr lang="en-US" sz="2400">
                <a:latin typeface="Arial"/>
              </a:rPr>
              <a:t>Assume W = 197ft (60m)</a:t>
            </a:r>
            <a:endParaRPr/>
          </a:p>
          <a:p>
            <a:pPr>
              <a:buSzPct val="45000"/>
              <a:buFont typeface="StarSymbol"/>
              <a:buChar char=""/>
            </a:pPr>
            <a:r>
              <a:rPr lang="en-US" sz="2400">
                <a:latin typeface="Arial"/>
              </a:rPr>
              <a:t>Assume v = 1.5 mph</a:t>
            </a:r>
            <a:endParaRPr/>
          </a:p>
          <a:p>
            <a:pPr>
              <a:buSzPct val="45000"/>
              <a:buFont typeface="StarSymbol"/>
              <a:buChar char=""/>
            </a:pPr>
            <a:r>
              <a:rPr lang="en-US" sz="2400">
                <a:latin typeface="Arial"/>
              </a:rPr>
              <a:t>A = 2.52 sq. mi</a:t>
            </a:r>
            <a:endParaRPr/>
          </a:p>
          <a:p>
            <a:pPr>
              <a:buSzPct val="45000"/>
              <a:buFont typeface="StarSymbol"/>
              <a:buChar char=""/>
            </a:pPr>
            <a:r>
              <a:rPr lang="en-US" sz="2400">
                <a:latin typeface="Arial"/>
              </a:rPr>
              <a:t>POC = 0.10</a:t>
            </a:r>
            <a:endParaRPr/>
          </a:p>
          <a:p>
            <a:endParaRPr/>
          </a:p>
          <a:p>
            <a:r>
              <a:rPr lang="en-US" sz="2400" u="sng">
                <a:latin typeface="Arial"/>
              </a:rPr>
              <a:t>THEN:</a:t>
            </a:r>
            <a:r>
              <a:rPr lang="en-US" sz="2400">
                <a:latin typeface="Arial"/>
              </a:rPr>
              <a:t>
</a:t>
            </a:r>
            <a:r>
              <a:rPr lang="en-US" sz="2400">
                <a:latin typeface="Arial"/>
              </a:rPr>
              <a:t>Coverage: 0.89</a:t>
            </a:r>
            <a:endParaRPr/>
          </a:p>
          <a:p>
            <a:r>
              <a:rPr lang="en-US" sz="2400">
                <a:latin typeface="Arial"/>
              </a:rPr>
              <a:t>POD = 59% = 0.59</a:t>
            </a:r>
            <a:endParaRPr/>
          </a:p>
          <a:p>
            <a:r>
              <a:rPr lang="en-US" sz="2400">
                <a:latin typeface="Arial"/>
              </a:rPr>
              <a:t>POS = 0.059</a:t>
            </a:r>
            <a:endParaRPr/>
          </a:p>
          <a:p>
            <a:r>
              <a:rPr lang="en-US" sz="2400">
                <a:latin typeface="Arial"/>
              </a:rPr>
              <a:t>New POC = 0.041</a:t>
            </a:r>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3" name="TextShape 1"/>
          <p:cNvSpPr txBox="1"/>
          <p:nvPr/>
        </p:nvSpPr>
        <p:spPr>
          <a:xfrm>
            <a:off x="504000" y="233640"/>
            <a:ext cx="7020000" cy="1356840"/>
          </a:xfrm>
          <a:prstGeom prst="rect">
            <a:avLst/>
          </a:prstGeom>
        </p:spPr>
        <p:txBody>
          <a:bodyPr lIns="0" rIns="0" tIns="0" bIns="0" anchor="ctr"/>
          <a:p>
            <a:r>
              <a:rPr lang="en-US" sz="4760">
                <a:latin typeface="Arial"/>
              </a:rPr>
              <a:t>Value of adjusted POC and POS</a:t>
            </a:r>
            <a:r>
              <a:rPr lang="en-US" sz="4760">
                <a:latin typeface="Arial"/>
              </a:rPr>
              <a:t>	</a:t>
            </a:r>
            <a:endParaRPr/>
          </a:p>
        </p:txBody>
      </p:sp>
      <p:sp>
        <p:nvSpPr>
          <p:cNvPr id="264" name="TextShape 2"/>
          <p:cNvSpPr txBox="1"/>
          <p:nvPr/>
        </p:nvSpPr>
        <p:spPr>
          <a:xfrm>
            <a:off x="504000" y="1823760"/>
            <a:ext cx="9072000" cy="4384440"/>
          </a:xfrm>
          <a:prstGeom prst="rect">
            <a:avLst/>
          </a:prstGeom>
        </p:spPr>
        <p:txBody>
          <a:bodyPr lIns="0" rIns="0" tIns="0" bIns="0"/>
          <a:p>
            <a:pPr>
              <a:buSzPct val="45000"/>
              <a:buFont typeface="StarSymbol"/>
              <a:buChar char=""/>
            </a:pPr>
            <a:r>
              <a:rPr lang="en-US" sz="3470">
                <a:latin typeface="Arial"/>
              </a:rPr>
              <a:t>Before doing search:  projected payoff of search in that area</a:t>
            </a:r>
            <a:endParaRPr/>
          </a:p>
          <a:p>
            <a:pPr>
              <a:buSzPct val="45000"/>
              <a:buFont typeface="StarSymbol"/>
              <a:buChar char=""/>
            </a:pPr>
            <a:r>
              <a:rPr lang="en-US" sz="3470">
                <a:latin typeface="Arial"/>
              </a:rPr>
              <a:t>After doing search: how much probability is left, projected value of searching there again</a:t>
            </a:r>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65" name="" descr=""/>
          <p:cNvPicPr/>
          <p:nvPr/>
        </p:nvPicPr>
        <p:blipFill>
          <a:blip r:embed="rId1"/>
          <a:stretch>
            <a:fillRect/>
          </a:stretch>
        </p:blipFill>
        <p:spPr>
          <a:xfrm>
            <a:off x="3765600" y="1936440"/>
            <a:ext cx="5104800" cy="5074560"/>
          </a:xfrm>
          <a:prstGeom prst="rect">
            <a:avLst/>
          </a:prstGeom>
          <a:ln>
            <a:noFill/>
          </a:ln>
        </p:spPr>
      </p:pic>
      <p:sp>
        <p:nvSpPr>
          <p:cNvPr id="266" name="TextShape 1"/>
          <p:cNvSpPr txBox="1"/>
          <p:nvPr/>
        </p:nvSpPr>
        <p:spPr>
          <a:xfrm>
            <a:off x="504000" y="288000"/>
            <a:ext cx="7020000" cy="1248120"/>
          </a:xfrm>
          <a:prstGeom prst="rect">
            <a:avLst/>
          </a:prstGeom>
        </p:spPr>
        <p:txBody>
          <a:bodyPr lIns="0" rIns="0" tIns="0" bIns="0" anchor="ctr"/>
          <a:p>
            <a:r>
              <a:rPr lang="en-US" sz="4760">
                <a:latin typeface="Arial"/>
              </a:rPr>
              <a:t>Resource Allocation</a:t>
            </a:r>
            <a:endParaRPr/>
          </a:p>
        </p:txBody>
      </p:sp>
      <p:graphicFrame>
        <p:nvGraphicFramePr>
          <p:cNvPr id="267" name="Table 2"/>
          <p:cNvGraphicFramePr/>
          <p:nvPr/>
        </p:nvGraphicFramePr>
        <p:xfrm>
          <a:off x="2160" y="1670040"/>
          <a:ext cx="2098800" cy="5948280"/>
        </p:xfrm>
        <a:graphic>
          <a:graphicData uri="http://schemas.openxmlformats.org/drawingml/2006/table">
            <a:tbl>
              <a:tblPr/>
              <a:tblGrid>
                <a:gridCol w="922320"/>
                <a:gridCol w="1176840"/>
              </a:tblGrid>
              <a:tr h="326520">
                <a:tc>
                  <a:txBody>
                    <a:bodyPr lIns="90000" rIns="90000" tIns="46800" bIns="46800"/>
                    <a:p>
                      <a:r>
                        <a:rPr lang="en-US">
                          <a:latin typeface="Arial"/>
                        </a:rPr>
                        <a:t>Region</a:t>
                      </a:r>
                      <a:endParaRPr/>
                    </a:p>
                  </a:txBody>
                  <a:tcPr/>
                </a:tc>
                <a:tc>
                  <a:txBody>
                    <a:bodyPr lIns="90000" rIns="90000" tIns="46800" bIns="46800"/>
                    <a:p>
                      <a:r>
                        <a:rPr lang="en-US">
                          <a:latin typeface="Arial"/>
                        </a:rPr>
                        <a:t>POC</a:t>
                      </a:r>
                      <a:endParaRPr/>
                    </a:p>
                  </a:txBody>
                  <a:tcPr/>
                </a:tc>
              </a:tr>
              <a:tr h="349920">
                <a:tc>
                  <a:txBody>
                    <a:bodyPr lIns="90000" rIns="90000" tIns="46800" bIns="46800"/>
                    <a:p>
                      <a:r>
                        <a:rPr lang="en-US">
                          <a:latin typeface="Arial"/>
                        </a:rPr>
                        <a:t>0</a:t>
                      </a:r>
                      <a:endParaRPr/>
                    </a:p>
                  </a:txBody>
                  <a:tcPr/>
                </a:tc>
                <a:tc>
                  <a:txBody>
                    <a:bodyPr lIns="90000" rIns="90000" tIns="46800" bIns="46800"/>
                    <a:p>
                      <a:r>
                        <a:rPr lang="en-US">
                          <a:latin typeface="Arial"/>
                        </a:rPr>
                        <a:t>0.15</a:t>
                      </a:r>
                      <a:endParaRPr/>
                    </a:p>
                  </a:txBody>
                  <a:tcPr/>
                </a:tc>
              </a:tr>
              <a:tr h="349920">
                <a:tc>
                  <a:txBody>
                    <a:bodyPr lIns="90000" rIns="90000" tIns="46800" bIns="46800"/>
                    <a:p>
                      <a:r>
                        <a:rPr lang="en-US">
                          <a:latin typeface="Arial"/>
                        </a:rPr>
                        <a:t>1</a:t>
                      </a:r>
                      <a:endParaRPr/>
                    </a:p>
                  </a:txBody>
                  <a:tcPr/>
                </a:tc>
                <a:tc>
                  <a:txBody>
                    <a:bodyPr lIns="90000" rIns="90000" tIns="46800" bIns="46800"/>
                    <a:p>
                      <a:r>
                        <a:rPr lang="en-US">
                          <a:latin typeface="Arial"/>
                        </a:rPr>
                        <a:t>0.15</a:t>
                      </a:r>
                      <a:endParaRPr/>
                    </a:p>
                  </a:txBody>
                  <a:tcPr/>
                </a:tc>
              </a:tr>
              <a:tr h="349920">
                <a:tc>
                  <a:txBody>
                    <a:bodyPr lIns="90000" rIns="90000" tIns="46800" bIns="46800"/>
                    <a:p>
                      <a:r>
                        <a:rPr lang="en-US">
                          <a:latin typeface="Arial"/>
                        </a:rPr>
                        <a:t>2</a:t>
                      </a:r>
                      <a:endParaRPr/>
                    </a:p>
                  </a:txBody>
                  <a:tcPr/>
                </a:tc>
                <a:tc>
                  <a:txBody>
                    <a:bodyPr lIns="90000" rIns="90000" tIns="46800" bIns="46800"/>
                    <a:p>
                      <a:r>
                        <a:rPr lang="en-US">
                          <a:latin typeface="Arial"/>
                        </a:rPr>
                        <a:t>0.10</a:t>
                      </a:r>
                      <a:endParaRPr/>
                    </a:p>
                  </a:txBody>
                  <a:tcPr/>
                </a:tc>
              </a:tr>
              <a:tr h="349920">
                <a:tc>
                  <a:txBody>
                    <a:bodyPr lIns="90000" rIns="90000" tIns="46800" bIns="46800"/>
                    <a:p>
                      <a:r>
                        <a:rPr lang="en-US">
                          <a:latin typeface="Arial"/>
                        </a:rPr>
                        <a:t>3</a:t>
                      </a:r>
                      <a:endParaRPr/>
                    </a:p>
                  </a:txBody>
                  <a:tcPr/>
                </a:tc>
                <a:tc>
                  <a:txBody>
                    <a:bodyPr lIns="90000" rIns="90000" tIns="46800" bIns="46800"/>
                    <a:p>
                      <a:r>
                        <a:rPr lang="en-US">
                          <a:latin typeface="Arial"/>
                        </a:rPr>
                        <a:t>0.10</a:t>
                      </a:r>
                      <a:endParaRPr/>
                    </a:p>
                  </a:txBody>
                  <a:tcPr/>
                </a:tc>
              </a:tr>
              <a:tr h="349920">
                <a:tc>
                  <a:txBody>
                    <a:bodyPr lIns="90000" rIns="90000" tIns="46800" bIns="46800"/>
                    <a:p>
                      <a:r>
                        <a:rPr lang="en-US">
                          <a:latin typeface="Arial"/>
                        </a:rPr>
                        <a:t>4</a:t>
                      </a:r>
                      <a:endParaRPr/>
                    </a:p>
                  </a:txBody>
                  <a:tcPr/>
                </a:tc>
                <a:tc>
                  <a:txBody>
                    <a:bodyPr lIns="90000" rIns="90000" tIns="46800" bIns="46800"/>
                    <a:p>
                      <a:r>
                        <a:rPr lang="en-US">
                          <a:latin typeface="Arial"/>
                        </a:rPr>
                        <a:t>0.01</a:t>
                      </a:r>
                      <a:endParaRPr/>
                    </a:p>
                  </a:txBody>
                  <a:tcPr/>
                </a:tc>
              </a:tr>
              <a:tr h="349920">
                <a:tc>
                  <a:txBody>
                    <a:bodyPr lIns="90000" rIns="90000" tIns="46800" bIns="46800"/>
                    <a:p>
                      <a:r>
                        <a:rPr lang="en-US">
                          <a:latin typeface="Arial"/>
                        </a:rPr>
                        <a:t>5</a:t>
                      </a:r>
                      <a:endParaRPr/>
                    </a:p>
                  </a:txBody>
                  <a:tcPr/>
                </a:tc>
                <a:tc>
                  <a:txBody>
                    <a:bodyPr lIns="90000" rIns="90000" tIns="46800" bIns="46800"/>
                    <a:p>
                      <a:r>
                        <a:rPr lang="en-US">
                          <a:latin typeface="Arial"/>
                        </a:rPr>
                        <a:t>0.01</a:t>
                      </a:r>
                      <a:endParaRPr/>
                    </a:p>
                  </a:txBody>
                  <a:tcPr/>
                </a:tc>
              </a:tr>
              <a:tr h="349920">
                <a:tc>
                  <a:txBody>
                    <a:bodyPr lIns="90000" rIns="90000" tIns="46800" bIns="46800"/>
                    <a:p>
                      <a:r>
                        <a:rPr lang="en-US">
                          <a:latin typeface="Arial"/>
                        </a:rPr>
                        <a:t>6</a:t>
                      </a:r>
                      <a:endParaRPr/>
                    </a:p>
                  </a:txBody>
                  <a:tcPr/>
                </a:tc>
                <a:tc>
                  <a:txBody>
                    <a:bodyPr lIns="90000" rIns="90000" tIns="46800" bIns="46800"/>
                    <a:p>
                      <a:r>
                        <a:rPr lang="en-US">
                          <a:latin typeface="Arial"/>
                        </a:rPr>
                        <a:t>0.01</a:t>
                      </a:r>
                      <a:endParaRPr/>
                    </a:p>
                  </a:txBody>
                  <a:tcPr/>
                </a:tc>
              </a:tr>
              <a:tr h="349920">
                <a:tc>
                  <a:txBody>
                    <a:bodyPr lIns="90000" rIns="90000" tIns="46800" bIns="46800"/>
                    <a:p>
                      <a:r>
                        <a:rPr lang="en-US">
                          <a:latin typeface="Arial"/>
                        </a:rPr>
                        <a:t>7</a:t>
                      </a:r>
                      <a:endParaRPr/>
                    </a:p>
                  </a:txBody>
                  <a:tcPr/>
                </a:tc>
                <a:tc>
                  <a:txBody>
                    <a:bodyPr lIns="90000" rIns="90000" tIns="46800" bIns="46800"/>
                    <a:p>
                      <a:r>
                        <a:rPr lang="en-US">
                          <a:latin typeface="Arial"/>
                        </a:rPr>
                        <a:t>0.10</a:t>
                      </a:r>
                      <a:endParaRPr/>
                    </a:p>
                  </a:txBody>
                  <a:tcPr/>
                </a:tc>
              </a:tr>
              <a:tr h="349920">
                <a:tc>
                  <a:txBody>
                    <a:bodyPr lIns="90000" rIns="90000" tIns="46800" bIns="46800"/>
                    <a:p>
                      <a:r>
                        <a:rPr lang="en-US">
                          <a:latin typeface="Arial"/>
                        </a:rPr>
                        <a:t>8</a:t>
                      </a:r>
                      <a:endParaRPr/>
                    </a:p>
                  </a:txBody>
                  <a:tcPr/>
                </a:tc>
                <a:tc>
                  <a:txBody>
                    <a:bodyPr lIns="90000" rIns="90000" tIns="46800" bIns="46800"/>
                    <a:p>
                      <a:r>
                        <a:rPr lang="en-US">
                          <a:latin typeface="Arial"/>
                        </a:rPr>
                        <a:t>0.10</a:t>
                      </a:r>
                      <a:endParaRPr/>
                    </a:p>
                  </a:txBody>
                  <a:tcPr/>
                </a:tc>
              </a:tr>
              <a:tr h="349920">
                <a:tc>
                  <a:txBody>
                    <a:bodyPr lIns="90000" rIns="90000" tIns="46800" bIns="46800"/>
                    <a:p>
                      <a:r>
                        <a:rPr lang="en-US">
                          <a:latin typeface="Arial"/>
                        </a:rPr>
                        <a:t>9</a:t>
                      </a:r>
                      <a:endParaRPr/>
                    </a:p>
                  </a:txBody>
                  <a:tcPr/>
                </a:tc>
                <a:tc>
                  <a:txBody>
                    <a:bodyPr lIns="90000" rIns="90000" tIns="46800" bIns="46800"/>
                    <a:p>
                      <a:r>
                        <a:rPr lang="en-US">
                          <a:latin typeface="Arial"/>
                        </a:rPr>
                        <a:t>0.05</a:t>
                      </a:r>
                      <a:endParaRPr/>
                    </a:p>
                  </a:txBody>
                  <a:tcPr/>
                </a:tc>
              </a:tr>
              <a:tr h="349920">
                <a:tc>
                  <a:txBody>
                    <a:bodyPr lIns="90000" rIns="90000" tIns="46800" bIns="46800"/>
                    <a:p>
                      <a:r>
                        <a:rPr lang="en-US">
                          <a:latin typeface="Arial"/>
                        </a:rPr>
                        <a:t>10</a:t>
                      </a:r>
                      <a:endParaRPr/>
                    </a:p>
                  </a:txBody>
                  <a:tcPr/>
                </a:tc>
                <a:tc>
                  <a:txBody>
                    <a:bodyPr lIns="90000" rIns="90000" tIns="46800" bIns="46800"/>
                    <a:p>
                      <a:r>
                        <a:rPr lang="en-US">
                          <a:latin typeface="Arial"/>
                        </a:rPr>
                        <a:t>0.05</a:t>
                      </a:r>
                      <a:endParaRPr/>
                    </a:p>
                  </a:txBody>
                  <a:tcPr/>
                </a:tc>
              </a:tr>
              <a:tr h="349920">
                <a:tc>
                  <a:txBody>
                    <a:bodyPr lIns="90000" rIns="90000" tIns="46800" bIns="46800"/>
                    <a:p>
                      <a:r>
                        <a:rPr lang="en-US">
                          <a:latin typeface="Arial"/>
                        </a:rPr>
                        <a:t>11</a:t>
                      </a:r>
                      <a:endParaRPr/>
                    </a:p>
                  </a:txBody>
                  <a:tcPr/>
                </a:tc>
                <a:tc>
                  <a:txBody>
                    <a:bodyPr lIns="90000" rIns="90000" tIns="46800" bIns="46800"/>
                    <a:p>
                      <a:r>
                        <a:rPr lang="en-US">
                          <a:latin typeface="Arial"/>
                        </a:rPr>
                        <a:t>0.01</a:t>
                      </a:r>
                      <a:endParaRPr/>
                    </a:p>
                  </a:txBody>
                  <a:tcPr/>
                </a:tc>
              </a:tr>
              <a:tr h="349920">
                <a:tc>
                  <a:txBody>
                    <a:bodyPr lIns="90000" rIns="90000" tIns="46800" bIns="46800"/>
                    <a:p>
                      <a:r>
                        <a:rPr lang="en-US">
                          <a:latin typeface="Arial"/>
                        </a:rPr>
                        <a:t>12</a:t>
                      </a:r>
                      <a:endParaRPr/>
                    </a:p>
                  </a:txBody>
                  <a:tcPr/>
                </a:tc>
                <a:tc>
                  <a:txBody>
                    <a:bodyPr lIns="90000" rIns="90000" tIns="46800" bIns="46800"/>
                    <a:p>
                      <a:r>
                        <a:rPr lang="en-US">
                          <a:latin typeface="Arial"/>
                        </a:rPr>
                        <a:t>0.01</a:t>
                      </a:r>
                      <a:endParaRPr/>
                    </a:p>
                  </a:txBody>
                  <a:tcPr/>
                </a:tc>
              </a:tr>
              <a:tr h="349920">
                <a:tc>
                  <a:txBody>
                    <a:bodyPr lIns="90000" rIns="90000" tIns="46800" bIns="46800"/>
                    <a:p>
                      <a:r>
                        <a:rPr lang="en-US">
                          <a:latin typeface="Arial"/>
                        </a:rPr>
                        <a:t>13</a:t>
                      </a:r>
                      <a:endParaRPr/>
                    </a:p>
                  </a:txBody>
                  <a:tcPr/>
                </a:tc>
                <a:tc>
                  <a:txBody>
                    <a:bodyPr lIns="90000" rIns="90000" tIns="46800" bIns="46800"/>
                    <a:p>
                      <a:r>
                        <a:rPr lang="en-US">
                          <a:latin typeface="Arial"/>
                        </a:rPr>
                        <a:t>0.05</a:t>
                      </a:r>
                      <a:endParaRPr/>
                    </a:p>
                  </a:txBody>
                  <a:tcPr/>
                </a:tc>
              </a:tr>
              <a:tr h="349920">
                <a:tc>
                  <a:txBody>
                    <a:bodyPr lIns="90000" rIns="90000" tIns="46800" bIns="46800"/>
                    <a:p>
                      <a:r>
                        <a:rPr lang="en-US">
                          <a:latin typeface="Arial"/>
                        </a:rPr>
                        <a:t>14</a:t>
                      </a:r>
                      <a:endParaRPr/>
                    </a:p>
                  </a:txBody>
                  <a:tcPr/>
                </a:tc>
                <a:tc>
                  <a:txBody>
                    <a:bodyPr lIns="90000" rIns="90000" tIns="46800" bIns="46800"/>
                    <a:p>
                      <a:r>
                        <a:rPr lang="en-US">
                          <a:latin typeface="Arial"/>
                        </a:rPr>
                        <a:t>0.05</a:t>
                      </a:r>
                      <a:endParaRPr/>
                    </a:p>
                  </a:txBody>
                  <a:tcPr/>
                </a:tc>
              </a:tr>
              <a:tr h="349920">
                <a:tc>
                  <a:txBody>
                    <a:bodyPr lIns="90000" rIns="90000" tIns="46800" bIns="46800"/>
                    <a:p>
                      <a:r>
                        <a:rPr lang="en-US">
                          <a:latin typeface="Arial"/>
                        </a:rPr>
                        <a:t>15</a:t>
                      </a:r>
                      <a:endParaRPr/>
                    </a:p>
                  </a:txBody>
                  <a:tcPr/>
                </a:tc>
                <a:tc>
                  <a:txBody>
                    <a:bodyPr lIns="90000" rIns="90000" tIns="46800" bIns="46800"/>
                    <a:p>
                      <a:r>
                        <a:rPr lang="en-US">
                          <a:latin typeface="Arial"/>
                        </a:rPr>
                        <a:t>0.05</a:t>
                      </a:r>
                      <a:endParaRPr/>
                    </a:p>
                  </a:txBody>
                  <a:tcPr/>
                </a:tc>
              </a:tr>
            </a:tbl>
          </a:graphicData>
        </a:graphic>
      </p:graphicFrame>
      <p:sp>
        <p:nvSpPr>
          <p:cNvPr id="268" name="TextShape 3"/>
          <p:cNvSpPr txBox="1"/>
          <p:nvPr/>
        </p:nvSpPr>
        <p:spPr>
          <a:xfrm>
            <a:off x="2100960" y="7011000"/>
            <a:ext cx="8553600" cy="433800"/>
          </a:xfrm>
          <a:prstGeom prst="rect">
            <a:avLst/>
          </a:prstGeom>
        </p:spPr>
        <p:txBody>
          <a:bodyPr lIns="90000" rIns="90000" tIns="45000" bIns="45000"/>
          <a:p>
            <a:r>
              <a:rPr lang="en-US" sz="2200">
                <a:latin typeface="Arial"/>
              </a:rPr>
              <a:t>You have 200 searcher-hours.  How would you allocate them?</a:t>
            </a:r>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0" name="TextShape 1"/>
          <p:cNvSpPr txBox="1"/>
          <p:nvPr/>
        </p:nvSpPr>
        <p:spPr>
          <a:xfrm>
            <a:off x="504000" y="288000"/>
            <a:ext cx="7020000" cy="1248120"/>
          </a:xfrm>
          <a:prstGeom prst="rect">
            <a:avLst/>
          </a:prstGeom>
        </p:spPr>
        <p:txBody>
          <a:bodyPr lIns="0" rIns="0" tIns="0" bIns="0" anchor="ctr"/>
          <a:p>
            <a:r>
              <a:rPr lang="en-US" sz="4760">
                <a:latin typeface="Arial"/>
              </a:rPr>
              <a:t>Overview</a:t>
            </a:r>
            <a:endParaRPr/>
          </a:p>
        </p:txBody>
      </p:sp>
      <p:sp>
        <p:nvSpPr>
          <p:cNvPr id="51" name="TextShape 2"/>
          <p:cNvSpPr txBox="1"/>
          <p:nvPr/>
        </p:nvSpPr>
        <p:spPr>
          <a:xfrm>
            <a:off x="504000" y="1823760"/>
            <a:ext cx="9072000" cy="4384440"/>
          </a:xfrm>
          <a:prstGeom prst="rect">
            <a:avLst/>
          </a:prstGeom>
        </p:spPr>
        <p:txBody>
          <a:bodyPr lIns="0" rIns="0" tIns="0" bIns="0"/>
          <a:p>
            <a:pPr>
              <a:buSzPct val="45000"/>
              <a:buFont typeface="StarSymbol"/>
              <a:buChar char=""/>
            </a:pPr>
            <a:r>
              <a:rPr lang="en-US" sz="3470">
                <a:latin typeface="Arial"/>
              </a:rPr>
              <a:t>Origins of search theory</a:t>
            </a:r>
            <a:endParaRPr/>
          </a:p>
          <a:p>
            <a:pPr>
              <a:buSzPct val="45000"/>
              <a:buFont typeface="StarSymbol"/>
              <a:buChar char=""/>
            </a:pPr>
            <a:r>
              <a:rPr lang="en-US" sz="3470">
                <a:latin typeface="Arial"/>
              </a:rPr>
              <a:t>Objective POD</a:t>
            </a:r>
            <a:endParaRPr/>
          </a:p>
          <a:p>
            <a:pPr>
              <a:buSzPct val="45000"/>
              <a:buFont typeface="StarSymbol"/>
              <a:buChar char=""/>
            </a:pPr>
            <a:r>
              <a:rPr lang="en-US" sz="3470">
                <a:latin typeface="Arial"/>
              </a:rPr>
              <a:t>POS, Resource Allocation, Planning</a:t>
            </a:r>
            <a:endParaRPr/>
          </a:p>
          <a:p>
            <a:pPr>
              <a:buSzPct val="45000"/>
              <a:buFont typeface="StarSymbol"/>
              <a:buChar char=""/>
            </a:pPr>
            <a:r>
              <a:rPr lang="en-US" sz="3470">
                <a:latin typeface="Arial"/>
              </a:rPr>
              <a:t>Operations – briefing and debriefing</a:t>
            </a:r>
            <a:endParaRPr/>
          </a:p>
          <a:p>
            <a:pPr>
              <a:buSzPct val="45000"/>
              <a:buFont typeface="StarSymbol"/>
              <a:buChar char=""/>
            </a:pPr>
            <a:r>
              <a:rPr lang="en-US" sz="3470">
                <a:latin typeface="Arial"/>
              </a:rPr>
              <a:t>Where do we go from here?</a:t>
            </a:r>
            <a:endParaRPr/>
          </a:p>
        </p:txBody>
      </p:sp>
    </p:spTree>
  </p:cSld>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69" name="" descr=""/>
          <p:cNvPicPr/>
          <p:nvPr/>
        </p:nvPicPr>
        <p:blipFill>
          <a:blip r:embed="rId1"/>
          <a:stretch>
            <a:fillRect/>
          </a:stretch>
        </p:blipFill>
        <p:spPr>
          <a:xfrm>
            <a:off x="4663080" y="1910520"/>
            <a:ext cx="5121000" cy="5074560"/>
          </a:xfrm>
          <a:prstGeom prst="rect">
            <a:avLst/>
          </a:prstGeom>
          <a:ln>
            <a:noFill/>
          </a:ln>
        </p:spPr>
      </p:pic>
      <p:sp>
        <p:nvSpPr>
          <p:cNvPr id="270" name="TextShape 1"/>
          <p:cNvSpPr txBox="1"/>
          <p:nvPr/>
        </p:nvSpPr>
        <p:spPr>
          <a:xfrm>
            <a:off x="504000" y="288000"/>
            <a:ext cx="7020000" cy="1248120"/>
          </a:xfrm>
          <a:prstGeom prst="rect">
            <a:avLst/>
          </a:prstGeom>
        </p:spPr>
        <p:txBody>
          <a:bodyPr lIns="0" rIns="0" tIns="0" bIns="0" anchor="ctr"/>
          <a:p>
            <a:r>
              <a:rPr lang="en-US" sz="4760">
                <a:latin typeface="Arial"/>
              </a:rPr>
              <a:t>Area matters</a:t>
            </a:r>
            <a:endParaRPr/>
          </a:p>
        </p:txBody>
      </p:sp>
      <p:sp>
        <p:nvSpPr>
          <p:cNvPr id="271" name="Freeform 2"/>
          <p:cNvSpPr/>
          <p:nvPr/>
        </p:nvSpPr>
        <p:spPr>
          <a:xfrm>
            <a:off x="6486480" y="3252240"/>
            <a:ext cx="829080" cy="771480"/>
          </a:xfrm>
          <a:custGeom>
            <a:avLst/>
            <a:gdLst/>
            <a:ahLst/>
            <a:rect l="0" t="0" r="r" b="b"/>
            <a:pathLst>
              <a:path w="2303" h="2143">
                <a:moveTo>
                  <a:pt x="2302" y="456"/>
                </a:moveTo>
                <a:cubicBezTo>
                  <a:pt x="2093" y="222"/>
                  <a:pt x="1796" y="85"/>
                  <a:pt x="1498" y="41"/>
                </a:cubicBezTo>
                <a:cubicBezTo>
                  <a:pt x="1218" y="0"/>
                  <a:pt x="893" y="41"/>
                  <a:pt x="720" y="353"/>
                </a:cubicBezTo>
                <a:cubicBezTo>
                  <a:pt x="565" y="630"/>
                  <a:pt x="0" y="725"/>
                  <a:pt x="98" y="1078"/>
                </a:cubicBezTo>
                <a:cubicBezTo>
                  <a:pt x="170" y="1342"/>
                  <a:pt x="747" y="1171"/>
                  <a:pt x="720" y="1571"/>
                </a:cubicBezTo>
                <a:lnTo>
                  <a:pt x="928" y="1831"/>
                </a:lnTo>
                <a:lnTo>
                  <a:pt x="1187" y="2038"/>
                </a:lnTo>
                <a:lnTo>
                  <a:pt x="1317" y="2142"/>
                </a:lnTo>
              </a:path>
            </a:pathLst>
          </a:custGeom>
          <a:ln>
            <a:solidFill>
              <a:srgbClr val="000000"/>
            </a:solidFill>
          </a:ln>
        </p:spPr>
      </p:sp>
      <p:sp>
        <p:nvSpPr>
          <p:cNvPr id="272" name="TextShape 3"/>
          <p:cNvSpPr txBox="1"/>
          <p:nvPr/>
        </p:nvSpPr>
        <p:spPr>
          <a:xfrm>
            <a:off x="5029200" y="6973200"/>
            <a:ext cx="3160080" cy="433440"/>
          </a:xfrm>
          <a:prstGeom prst="rect">
            <a:avLst/>
          </a:prstGeom>
        </p:spPr>
        <p:txBody>
          <a:bodyPr lIns="90000" rIns="90000" tIns="45000" bIns="45000"/>
          <a:p>
            <a:r>
              <a:rPr lang="en-US" sz="2400">
                <a:latin typeface="Arial"/>
              </a:rPr>
              <a:t>Areas in Square Miles</a:t>
            </a:r>
            <a:endParaRPr/>
          </a:p>
        </p:txBody>
      </p:sp>
      <p:graphicFrame>
        <p:nvGraphicFramePr>
          <p:cNvPr id="273" name="Table 4"/>
          <p:cNvGraphicFramePr/>
          <p:nvPr/>
        </p:nvGraphicFramePr>
        <p:xfrm>
          <a:off x="-40680" y="1621080"/>
          <a:ext cx="4595040" cy="5948280"/>
        </p:xfrm>
        <a:graphic>
          <a:graphicData uri="http://schemas.openxmlformats.org/drawingml/2006/table">
            <a:tbl>
              <a:tblPr/>
              <a:tblGrid>
                <a:gridCol w="1044000"/>
                <a:gridCol w="924120"/>
                <a:gridCol w="1289520"/>
                <a:gridCol w="1337760"/>
              </a:tblGrid>
              <a:tr h="349920">
                <a:tc>
                  <a:txBody>
                    <a:bodyPr lIns="90000" rIns="90000" tIns="46800" bIns="46800"/>
                    <a:p>
                      <a:r>
                        <a:rPr lang="en-US">
                          <a:latin typeface="Arial"/>
                        </a:rPr>
                        <a:t>Region</a:t>
                      </a:r>
                      <a:endParaRPr/>
                    </a:p>
                  </a:txBody>
                  <a:tcPr/>
                </a:tc>
                <a:tc>
                  <a:txBody>
                    <a:bodyPr lIns="90000" rIns="90000" tIns="46800" bIns="46800"/>
                    <a:p>
                      <a:r>
                        <a:rPr lang="en-US">
                          <a:latin typeface="Arial"/>
                        </a:rPr>
                        <a:t>POC</a:t>
                      </a:r>
                      <a:endParaRPr/>
                    </a:p>
                  </a:txBody>
                  <a:tcPr/>
                </a:tc>
                <a:tc>
                  <a:txBody>
                    <a:bodyPr lIns="90000" rIns="90000" tIns="46800" bIns="46800"/>
                    <a:p>
                      <a:r>
                        <a:rPr lang="en-US">
                          <a:latin typeface="Arial"/>
                        </a:rPr>
                        <a:t>Area</a:t>
                      </a:r>
                      <a:endParaRPr/>
                    </a:p>
                  </a:txBody>
                  <a:tcPr/>
                </a:tc>
                <a:tc>
                  <a:txBody>
                    <a:bodyPr lIns="90000" rIns="90000" tIns="46800" bIns="46800"/>
                    <a:p>
                      <a:r>
                        <a:rPr lang="en-US">
                          <a:latin typeface="Arial"/>
                        </a:rPr>
                        <a:t>Pden</a:t>
                      </a:r>
                      <a:endParaRPr/>
                    </a:p>
                  </a:txBody>
                  <a:tcPr/>
                </a:tc>
              </a:tr>
              <a:tr h="349920">
                <a:tc>
                  <a:txBody>
                    <a:bodyPr lIns="90000" rIns="90000" tIns="46800" bIns="46800"/>
                    <a:p>
                      <a:r>
                        <a:rPr lang="en-US">
                          <a:latin typeface="Arial"/>
                        </a:rPr>
                        <a:t>0</a:t>
                      </a:r>
                      <a:endParaRPr/>
                    </a:p>
                  </a:txBody>
                  <a:tcPr/>
                </a:tc>
                <a:tc>
                  <a:txBody>
                    <a:bodyPr lIns="90000" rIns="90000" tIns="46800" bIns="46800"/>
                    <a:p>
                      <a:r>
                        <a:rPr lang="en-US">
                          <a:latin typeface="Arial"/>
                        </a:rPr>
                        <a:t>0.15</a:t>
                      </a:r>
                      <a:endParaRPr/>
                    </a:p>
                  </a:txBody>
                  <a:tcPr/>
                </a:tc>
                <a:tc>
                  <a:txBody>
                    <a:bodyPr lIns="90000" rIns="90000" tIns="46800" bIns="46800"/>
                    <a:p>
                      <a:r>
                        <a:rPr lang="en-US">
                          <a:latin typeface="Arial"/>
                        </a:rPr>
                        <a:t>5.22</a:t>
                      </a:r>
                      <a:endParaRPr/>
                    </a:p>
                  </a:txBody>
                  <a:tcPr/>
                </a:tc>
                <a:tc>
                  <a:txBody>
                    <a:bodyPr lIns="90000" rIns="90000" tIns="46800" bIns="46800"/>
                    <a:p>
                      <a:r>
                        <a:rPr lang="en-US">
                          <a:latin typeface="Arial"/>
                        </a:rPr>
                        <a:t>0.029</a:t>
                      </a:r>
                      <a:endParaRPr/>
                    </a:p>
                  </a:txBody>
                  <a:tcPr/>
                </a:tc>
              </a:tr>
              <a:tr h="349920">
                <a:tc>
                  <a:txBody>
                    <a:bodyPr lIns="90000" rIns="90000" tIns="46800" bIns="46800"/>
                    <a:p>
                      <a:r>
                        <a:rPr lang="en-US">
                          <a:latin typeface="Arial"/>
                        </a:rPr>
                        <a:t>1</a:t>
                      </a:r>
                      <a:endParaRPr/>
                    </a:p>
                  </a:txBody>
                  <a:tcPr/>
                </a:tc>
                <a:tc>
                  <a:txBody>
                    <a:bodyPr lIns="90000" rIns="90000" tIns="46800" bIns="46800"/>
                    <a:p>
                      <a:r>
                        <a:rPr lang="en-US">
                          <a:latin typeface="Arial"/>
                        </a:rPr>
                        <a:t>0.15</a:t>
                      </a:r>
                      <a:endParaRPr/>
                    </a:p>
                  </a:txBody>
                  <a:tcPr/>
                </a:tc>
                <a:tc>
                  <a:txBody>
                    <a:bodyPr lIns="90000" rIns="90000" tIns="46800" bIns="46800"/>
                    <a:p>
                      <a:r>
                        <a:rPr lang="en-US">
                          <a:latin typeface="Arial"/>
                        </a:rPr>
                        <a:t>1.44</a:t>
                      </a:r>
                      <a:endParaRPr/>
                    </a:p>
                  </a:txBody>
                  <a:tcPr/>
                </a:tc>
                <a:tc>
                  <a:txBody>
                    <a:bodyPr lIns="90000" rIns="90000" tIns="46800" bIns="46800"/>
                    <a:p>
                      <a:r>
                        <a:rPr lang="en-US">
                          <a:latin typeface="Arial"/>
                        </a:rPr>
                        <a:t>0.104</a:t>
                      </a:r>
                      <a:endParaRPr/>
                    </a:p>
                  </a:txBody>
                  <a:tcPr/>
                </a:tc>
              </a:tr>
              <a:tr h="349920">
                <a:tc>
                  <a:txBody>
                    <a:bodyPr lIns="90000" rIns="90000" tIns="46800" bIns="46800"/>
                    <a:p>
                      <a:r>
                        <a:rPr lang="en-US">
                          <a:latin typeface="Arial"/>
                        </a:rPr>
                        <a:t>2</a:t>
                      </a:r>
                      <a:endParaRPr/>
                    </a:p>
                  </a:txBody>
                  <a:tcPr/>
                </a:tc>
                <a:tc>
                  <a:txBody>
                    <a:bodyPr lIns="90000" rIns="90000" tIns="46800" bIns="46800"/>
                    <a:p>
                      <a:r>
                        <a:rPr lang="en-US">
                          <a:latin typeface="Arial"/>
                        </a:rPr>
                        <a:t>0.10</a:t>
                      </a:r>
                      <a:endParaRPr/>
                    </a:p>
                  </a:txBody>
                  <a:tcPr/>
                </a:tc>
                <a:tc>
                  <a:txBody>
                    <a:bodyPr lIns="90000" rIns="90000" tIns="46800" bIns="46800"/>
                    <a:p>
                      <a:r>
                        <a:rPr lang="en-US">
                          <a:latin typeface="Arial"/>
                        </a:rPr>
                        <a:t>3.95</a:t>
                      </a:r>
                      <a:endParaRPr/>
                    </a:p>
                  </a:txBody>
                  <a:tcPr/>
                </a:tc>
                <a:tc>
                  <a:txBody>
                    <a:bodyPr lIns="90000" rIns="90000" tIns="46800" bIns="46800"/>
                    <a:p>
                      <a:r>
                        <a:rPr lang="en-US">
                          <a:latin typeface="Arial"/>
                        </a:rPr>
                        <a:t>0.025</a:t>
                      </a:r>
                      <a:endParaRPr/>
                    </a:p>
                  </a:txBody>
                  <a:tcPr/>
                </a:tc>
              </a:tr>
              <a:tr h="349920">
                <a:tc>
                  <a:txBody>
                    <a:bodyPr lIns="90000" rIns="90000" tIns="46800" bIns="46800"/>
                    <a:p>
                      <a:r>
                        <a:rPr lang="en-US">
                          <a:latin typeface="Arial"/>
                        </a:rPr>
                        <a:t>3</a:t>
                      </a:r>
                      <a:endParaRPr/>
                    </a:p>
                  </a:txBody>
                  <a:tcPr/>
                </a:tc>
                <a:tc>
                  <a:txBody>
                    <a:bodyPr lIns="90000" rIns="90000" tIns="46800" bIns="46800"/>
                    <a:p>
                      <a:r>
                        <a:rPr lang="en-US">
                          <a:latin typeface="Arial"/>
                        </a:rPr>
                        <a:t>0.10</a:t>
                      </a:r>
                      <a:endParaRPr/>
                    </a:p>
                  </a:txBody>
                  <a:tcPr/>
                </a:tc>
                <a:tc>
                  <a:txBody>
                    <a:bodyPr lIns="90000" rIns="90000" tIns="46800" bIns="46800"/>
                    <a:p>
                      <a:r>
                        <a:rPr lang="en-US">
                          <a:latin typeface="Arial"/>
                        </a:rPr>
                        <a:t>3.01</a:t>
                      </a:r>
                      <a:endParaRPr/>
                    </a:p>
                  </a:txBody>
                  <a:tcPr/>
                </a:tc>
                <a:tc>
                  <a:txBody>
                    <a:bodyPr lIns="90000" rIns="90000" tIns="46800" bIns="46800"/>
                    <a:p>
                      <a:r>
                        <a:rPr lang="en-US">
                          <a:latin typeface="Arial"/>
                        </a:rPr>
                        <a:t>0.033</a:t>
                      </a:r>
                      <a:endParaRPr/>
                    </a:p>
                  </a:txBody>
                  <a:tcPr/>
                </a:tc>
              </a:tr>
              <a:tr h="349920">
                <a:tc>
                  <a:txBody>
                    <a:bodyPr lIns="90000" rIns="90000" tIns="46800" bIns="46800"/>
                    <a:p>
                      <a:r>
                        <a:rPr lang="en-US">
                          <a:latin typeface="Arial"/>
                        </a:rPr>
                        <a:t>4</a:t>
                      </a:r>
                      <a:endParaRPr/>
                    </a:p>
                  </a:txBody>
                  <a:tcPr/>
                </a:tc>
                <a:tc>
                  <a:txBody>
                    <a:bodyPr lIns="90000" rIns="90000" tIns="46800" bIns="46800"/>
                    <a:p>
                      <a:r>
                        <a:rPr lang="en-US">
                          <a:latin typeface="Arial"/>
                        </a:rPr>
                        <a:t>0.01</a:t>
                      </a:r>
                      <a:endParaRPr/>
                    </a:p>
                  </a:txBody>
                  <a:tcPr/>
                </a:tc>
                <a:tc>
                  <a:txBody>
                    <a:bodyPr lIns="90000" rIns="90000" tIns="46800" bIns="46800"/>
                    <a:p>
                      <a:r>
                        <a:rPr lang="en-US">
                          <a:latin typeface="Arial"/>
                        </a:rPr>
                        <a:t>.18</a:t>
                      </a:r>
                      <a:endParaRPr/>
                    </a:p>
                  </a:txBody>
                  <a:tcPr/>
                </a:tc>
                <a:tc>
                  <a:txBody>
                    <a:bodyPr lIns="90000" rIns="90000" tIns="46800" bIns="46800"/>
                    <a:p>
                      <a:r>
                        <a:rPr lang="en-US">
                          <a:latin typeface="Arial"/>
                        </a:rPr>
                        <a:t>0.056</a:t>
                      </a:r>
                      <a:endParaRPr/>
                    </a:p>
                  </a:txBody>
                  <a:tcPr/>
                </a:tc>
              </a:tr>
              <a:tr h="349920">
                <a:tc>
                  <a:txBody>
                    <a:bodyPr lIns="90000" rIns="90000" tIns="46800" bIns="46800"/>
                    <a:p>
                      <a:r>
                        <a:rPr lang="en-US">
                          <a:latin typeface="Arial"/>
                        </a:rPr>
                        <a:t>5</a:t>
                      </a:r>
                      <a:endParaRPr/>
                    </a:p>
                  </a:txBody>
                  <a:tcPr/>
                </a:tc>
                <a:tc>
                  <a:txBody>
                    <a:bodyPr lIns="90000" rIns="90000" tIns="46800" bIns="46800"/>
                    <a:p>
                      <a:r>
                        <a:rPr lang="en-US">
                          <a:latin typeface="Arial"/>
                        </a:rPr>
                        <a:t>0.01</a:t>
                      </a:r>
                      <a:endParaRPr/>
                    </a:p>
                  </a:txBody>
                  <a:tcPr/>
                </a:tc>
                <a:tc>
                  <a:txBody>
                    <a:bodyPr lIns="90000" rIns="90000" tIns="46800" bIns="46800"/>
                    <a:p>
                      <a:r>
                        <a:rPr lang="en-US">
                          <a:latin typeface="Arial"/>
                        </a:rPr>
                        <a:t>.21</a:t>
                      </a:r>
                      <a:endParaRPr/>
                    </a:p>
                  </a:txBody>
                  <a:tcPr/>
                </a:tc>
                <a:tc>
                  <a:txBody>
                    <a:bodyPr lIns="90000" rIns="90000" tIns="46800" bIns="46800"/>
                    <a:p>
                      <a:r>
                        <a:rPr lang="en-US">
                          <a:latin typeface="Arial"/>
                        </a:rPr>
                        <a:t>0.048</a:t>
                      </a:r>
                      <a:endParaRPr/>
                    </a:p>
                  </a:txBody>
                  <a:tcPr/>
                </a:tc>
              </a:tr>
              <a:tr h="349920">
                <a:tc>
                  <a:txBody>
                    <a:bodyPr lIns="90000" rIns="90000" tIns="46800" bIns="46800"/>
                    <a:p>
                      <a:r>
                        <a:rPr lang="en-US">
                          <a:latin typeface="Arial"/>
                        </a:rPr>
                        <a:t>6</a:t>
                      </a:r>
                      <a:endParaRPr/>
                    </a:p>
                  </a:txBody>
                  <a:tcPr/>
                </a:tc>
                <a:tc>
                  <a:txBody>
                    <a:bodyPr lIns="90000" rIns="90000" tIns="46800" bIns="46800"/>
                    <a:p>
                      <a:r>
                        <a:rPr lang="en-US">
                          <a:latin typeface="Arial"/>
                        </a:rPr>
                        <a:t>0.01</a:t>
                      </a:r>
                      <a:endParaRPr/>
                    </a:p>
                  </a:txBody>
                  <a:tcPr/>
                </a:tc>
                <a:tc>
                  <a:txBody>
                    <a:bodyPr lIns="90000" rIns="90000" tIns="46800" bIns="46800"/>
                    <a:p>
                      <a:r>
                        <a:rPr lang="en-US">
                          <a:latin typeface="Arial"/>
                        </a:rPr>
                        <a:t>.16</a:t>
                      </a:r>
                      <a:endParaRPr/>
                    </a:p>
                  </a:txBody>
                  <a:tcPr/>
                </a:tc>
                <a:tc>
                  <a:txBody>
                    <a:bodyPr lIns="90000" rIns="90000" tIns="46800" bIns="46800"/>
                    <a:p>
                      <a:r>
                        <a:rPr lang="en-US">
                          <a:latin typeface="Arial"/>
                        </a:rPr>
                        <a:t>0.063</a:t>
                      </a:r>
                      <a:endParaRPr/>
                    </a:p>
                  </a:txBody>
                  <a:tcPr/>
                </a:tc>
              </a:tr>
              <a:tr h="349920">
                <a:tc>
                  <a:txBody>
                    <a:bodyPr lIns="90000" rIns="90000" tIns="46800" bIns="46800"/>
                    <a:p>
                      <a:r>
                        <a:rPr lang="en-US">
                          <a:latin typeface="Arial"/>
                        </a:rPr>
                        <a:t>7</a:t>
                      </a:r>
                      <a:endParaRPr/>
                    </a:p>
                  </a:txBody>
                  <a:tcPr/>
                </a:tc>
                <a:tc>
                  <a:txBody>
                    <a:bodyPr lIns="90000" rIns="90000" tIns="46800" bIns="46800"/>
                    <a:p>
                      <a:r>
                        <a:rPr lang="en-US">
                          <a:latin typeface="Arial"/>
                        </a:rPr>
                        <a:t>0.10</a:t>
                      </a:r>
                      <a:endParaRPr/>
                    </a:p>
                  </a:txBody>
                  <a:tcPr/>
                </a:tc>
                <a:tc>
                  <a:txBody>
                    <a:bodyPr lIns="90000" rIns="90000" tIns="46800" bIns="46800"/>
                    <a:p>
                      <a:r>
                        <a:rPr lang="en-US">
                          <a:latin typeface="Arial"/>
                        </a:rPr>
                        <a:t>2.87</a:t>
                      </a:r>
                      <a:endParaRPr/>
                    </a:p>
                  </a:txBody>
                  <a:tcPr/>
                </a:tc>
                <a:tc>
                  <a:txBody>
                    <a:bodyPr lIns="90000" rIns="90000" tIns="46800" bIns="46800"/>
                    <a:p>
                      <a:r>
                        <a:rPr lang="en-US">
                          <a:latin typeface="Arial"/>
                        </a:rPr>
                        <a:t>0.035</a:t>
                      </a:r>
                      <a:endParaRPr/>
                    </a:p>
                  </a:txBody>
                  <a:tcPr/>
                </a:tc>
              </a:tr>
              <a:tr h="349920">
                <a:tc>
                  <a:txBody>
                    <a:bodyPr lIns="90000" rIns="90000" tIns="46800" bIns="46800"/>
                    <a:p>
                      <a:r>
                        <a:rPr lang="en-US">
                          <a:latin typeface="Arial"/>
                        </a:rPr>
                        <a:t>8</a:t>
                      </a:r>
                      <a:endParaRPr/>
                    </a:p>
                  </a:txBody>
                  <a:tcPr/>
                </a:tc>
                <a:tc>
                  <a:txBody>
                    <a:bodyPr lIns="90000" rIns="90000" tIns="46800" bIns="46800"/>
                    <a:p>
                      <a:r>
                        <a:rPr lang="en-US">
                          <a:latin typeface="Arial"/>
                        </a:rPr>
                        <a:t>0.10</a:t>
                      </a:r>
                      <a:endParaRPr/>
                    </a:p>
                  </a:txBody>
                  <a:tcPr/>
                </a:tc>
                <a:tc>
                  <a:txBody>
                    <a:bodyPr lIns="90000" rIns="90000" tIns="46800" bIns="46800"/>
                    <a:p>
                      <a:r>
                        <a:rPr lang="en-US">
                          <a:latin typeface="Arial"/>
                        </a:rPr>
                        <a:t>2.52</a:t>
                      </a:r>
                      <a:endParaRPr/>
                    </a:p>
                  </a:txBody>
                  <a:tcPr/>
                </a:tc>
                <a:tc>
                  <a:txBody>
                    <a:bodyPr lIns="90000" rIns="90000" tIns="46800" bIns="46800"/>
                    <a:p>
                      <a:r>
                        <a:rPr lang="en-US">
                          <a:latin typeface="Arial"/>
                        </a:rPr>
                        <a:t>0.040</a:t>
                      </a:r>
                      <a:endParaRPr/>
                    </a:p>
                  </a:txBody>
                  <a:tcPr/>
                </a:tc>
              </a:tr>
              <a:tr h="349920">
                <a:tc>
                  <a:txBody>
                    <a:bodyPr lIns="90000" rIns="90000" tIns="46800" bIns="46800"/>
                    <a:p>
                      <a:r>
                        <a:rPr lang="en-US">
                          <a:latin typeface="Arial"/>
                        </a:rPr>
                        <a:t>9</a:t>
                      </a:r>
                      <a:endParaRPr/>
                    </a:p>
                  </a:txBody>
                  <a:tcPr/>
                </a:tc>
                <a:tc>
                  <a:txBody>
                    <a:bodyPr lIns="90000" rIns="90000" tIns="46800" bIns="46800"/>
                    <a:p>
                      <a:r>
                        <a:rPr lang="en-US">
                          <a:latin typeface="Arial"/>
                        </a:rPr>
                        <a:t>0.05</a:t>
                      </a:r>
                      <a:endParaRPr/>
                    </a:p>
                  </a:txBody>
                  <a:tcPr/>
                </a:tc>
                <a:tc>
                  <a:txBody>
                    <a:bodyPr lIns="90000" rIns="90000" tIns="46800" bIns="46800"/>
                    <a:p>
                      <a:r>
                        <a:rPr lang="en-US">
                          <a:latin typeface="Arial"/>
                        </a:rPr>
                        <a:t>1.35</a:t>
                      </a:r>
                      <a:endParaRPr/>
                    </a:p>
                  </a:txBody>
                  <a:tcPr/>
                </a:tc>
                <a:tc>
                  <a:txBody>
                    <a:bodyPr lIns="90000" rIns="90000" tIns="46800" bIns="46800"/>
                    <a:p>
                      <a:r>
                        <a:rPr lang="en-US">
                          <a:latin typeface="Arial"/>
                        </a:rPr>
                        <a:t>0.037</a:t>
                      </a:r>
                      <a:endParaRPr/>
                    </a:p>
                  </a:txBody>
                  <a:tcPr/>
                </a:tc>
              </a:tr>
              <a:tr h="349920">
                <a:tc>
                  <a:txBody>
                    <a:bodyPr lIns="90000" rIns="90000" tIns="46800" bIns="46800"/>
                    <a:p>
                      <a:r>
                        <a:rPr lang="en-US">
                          <a:latin typeface="Arial"/>
                        </a:rPr>
                        <a:t>10</a:t>
                      </a:r>
                      <a:endParaRPr/>
                    </a:p>
                  </a:txBody>
                  <a:tcPr/>
                </a:tc>
                <a:tc>
                  <a:txBody>
                    <a:bodyPr lIns="90000" rIns="90000" tIns="46800" bIns="46800"/>
                    <a:p>
                      <a:r>
                        <a:rPr lang="en-US">
                          <a:latin typeface="Arial"/>
                        </a:rPr>
                        <a:t>0.05</a:t>
                      </a:r>
                      <a:endParaRPr/>
                    </a:p>
                  </a:txBody>
                  <a:tcPr/>
                </a:tc>
                <a:tc>
                  <a:txBody>
                    <a:bodyPr lIns="90000" rIns="90000" tIns="46800" bIns="46800"/>
                    <a:p>
                      <a:r>
                        <a:rPr lang="en-US">
                          <a:latin typeface="Arial"/>
                        </a:rPr>
                        <a:t>.1</a:t>
                      </a:r>
                      <a:endParaRPr/>
                    </a:p>
                  </a:txBody>
                  <a:tcPr/>
                </a:tc>
                <a:tc>
                  <a:txBody>
                    <a:bodyPr lIns="90000" rIns="90000" tIns="46800" bIns="46800"/>
                    <a:p>
                      <a:r>
                        <a:rPr lang="en-US">
                          <a:latin typeface="Arial"/>
                        </a:rPr>
                        <a:t>0.5</a:t>
                      </a:r>
                      <a:endParaRPr/>
                    </a:p>
                  </a:txBody>
                  <a:tcPr/>
                </a:tc>
              </a:tr>
              <a:tr h="349920">
                <a:tc>
                  <a:txBody>
                    <a:bodyPr lIns="90000" rIns="90000" tIns="46800" bIns="46800"/>
                    <a:p>
                      <a:r>
                        <a:rPr lang="en-US">
                          <a:latin typeface="Arial"/>
                        </a:rPr>
                        <a:t>11</a:t>
                      </a:r>
                      <a:endParaRPr/>
                    </a:p>
                  </a:txBody>
                  <a:tcPr/>
                </a:tc>
                <a:tc>
                  <a:txBody>
                    <a:bodyPr lIns="90000" rIns="90000" tIns="46800" bIns="46800"/>
                    <a:p>
                      <a:r>
                        <a:rPr lang="en-US">
                          <a:latin typeface="Arial"/>
                        </a:rPr>
                        <a:t>0.01</a:t>
                      </a:r>
                      <a:endParaRPr/>
                    </a:p>
                  </a:txBody>
                  <a:tcPr/>
                </a:tc>
                <a:tc>
                  <a:txBody>
                    <a:bodyPr lIns="90000" rIns="90000" tIns="46800" bIns="46800"/>
                    <a:p>
                      <a:r>
                        <a:rPr lang="en-US">
                          <a:latin typeface="Arial"/>
                        </a:rPr>
                        <a:t>.36</a:t>
                      </a:r>
                      <a:endParaRPr/>
                    </a:p>
                  </a:txBody>
                  <a:tcPr/>
                </a:tc>
                <a:tc>
                  <a:txBody>
                    <a:bodyPr lIns="90000" rIns="90000" tIns="46800" bIns="46800"/>
                    <a:p>
                      <a:r>
                        <a:rPr lang="en-US">
                          <a:latin typeface="Arial"/>
                        </a:rPr>
                        <a:t>0.028</a:t>
                      </a:r>
                      <a:endParaRPr/>
                    </a:p>
                  </a:txBody>
                  <a:tcPr/>
                </a:tc>
              </a:tr>
              <a:tr h="349920">
                <a:tc>
                  <a:txBody>
                    <a:bodyPr lIns="90000" rIns="90000" tIns="46800" bIns="46800"/>
                    <a:p>
                      <a:r>
                        <a:rPr lang="en-US">
                          <a:latin typeface="Arial"/>
                        </a:rPr>
                        <a:t>12</a:t>
                      </a:r>
                      <a:endParaRPr/>
                    </a:p>
                  </a:txBody>
                  <a:tcPr/>
                </a:tc>
                <a:tc>
                  <a:txBody>
                    <a:bodyPr lIns="90000" rIns="90000" tIns="46800" bIns="46800"/>
                    <a:p>
                      <a:r>
                        <a:rPr lang="en-US">
                          <a:latin typeface="Arial"/>
                        </a:rPr>
                        <a:t>0.01</a:t>
                      </a:r>
                      <a:endParaRPr/>
                    </a:p>
                  </a:txBody>
                  <a:tcPr/>
                </a:tc>
                <a:tc>
                  <a:txBody>
                    <a:bodyPr lIns="90000" rIns="90000" tIns="46800" bIns="46800"/>
                    <a:p>
                      <a:r>
                        <a:rPr lang="en-US">
                          <a:latin typeface="Arial"/>
                        </a:rPr>
                        <a:t>.66</a:t>
                      </a:r>
                      <a:endParaRPr/>
                    </a:p>
                  </a:txBody>
                  <a:tcPr/>
                </a:tc>
                <a:tc>
                  <a:txBody>
                    <a:bodyPr lIns="90000" rIns="90000" tIns="46800" bIns="46800"/>
                    <a:p>
                      <a:r>
                        <a:rPr lang="en-US">
                          <a:latin typeface="Arial"/>
                        </a:rPr>
                        <a:t>0.015</a:t>
                      </a:r>
                      <a:endParaRPr/>
                    </a:p>
                  </a:txBody>
                  <a:tcPr/>
                </a:tc>
              </a:tr>
              <a:tr h="349920">
                <a:tc>
                  <a:txBody>
                    <a:bodyPr lIns="90000" rIns="90000" tIns="46800" bIns="46800"/>
                    <a:p>
                      <a:r>
                        <a:rPr lang="en-US">
                          <a:latin typeface="Arial"/>
                        </a:rPr>
                        <a:t>13</a:t>
                      </a:r>
                      <a:endParaRPr/>
                    </a:p>
                  </a:txBody>
                  <a:tcPr/>
                </a:tc>
                <a:tc>
                  <a:txBody>
                    <a:bodyPr lIns="90000" rIns="90000" tIns="46800" bIns="46800"/>
                    <a:p>
                      <a:r>
                        <a:rPr lang="en-US">
                          <a:latin typeface="Arial"/>
                        </a:rPr>
                        <a:t>0.05</a:t>
                      </a:r>
                      <a:endParaRPr/>
                    </a:p>
                  </a:txBody>
                  <a:tcPr/>
                </a:tc>
                <a:tc>
                  <a:txBody>
                    <a:bodyPr lIns="90000" rIns="90000" tIns="46800" bIns="46800"/>
                    <a:p>
                      <a:r>
                        <a:rPr lang="en-US">
                          <a:latin typeface="Arial"/>
                        </a:rPr>
                        <a:t>1.41</a:t>
                      </a:r>
                      <a:endParaRPr/>
                    </a:p>
                  </a:txBody>
                  <a:tcPr/>
                </a:tc>
                <a:tc>
                  <a:txBody>
                    <a:bodyPr lIns="90000" rIns="90000" tIns="46800" bIns="46800"/>
                    <a:p>
                      <a:r>
                        <a:rPr lang="en-US">
                          <a:latin typeface="Arial"/>
                        </a:rPr>
                        <a:t>0.035</a:t>
                      </a:r>
                      <a:endParaRPr/>
                    </a:p>
                  </a:txBody>
                  <a:tcPr/>
                </a:tc>
              </a:tr>
              <a:tr h="349920">
                <a:tc>
                  <a:txBody>
                    <a:bodyPr lIns="90000" rIns="90000" tIns="46800" bIns="46800"/>
                    <a:p>
                      <a:r>
                        <a:rPr lang="en-US">
                          <a:latin typeface="Arial"/>
                        </a:rPr>
                        <a:t>14</a:t>
                      </a:r>
                      <a:endParaRPr/>
                    </a:p>
                  </a:txBody>
                  <a:tcPr/>
                </a:tc>
                <a:tc>
                  <a:txBody>
                    <a:bodyPr lIns="90000" rIns="90000" tIns="46800" bIns="46800"/>
                    <a:p>
                      <a:r>
                        <a:rPr lang="en-US">
                          <a:latin typeface="Arial"/>
                        </a:rPr>
                        <a:t>0.05</a:t>
                      </a:r>
                      <a:endParaRPr/>
                    </a:p>
                  </a:txBody>
                  <a:tcPr/>
                </a:tc>
                <a:tc>
                  <a:txBody>
                    <a:bodyPr lIns="90000" rIns="90000" tIns="46800" bIns="46800"/>
                    <a:p>
                      <a:r>
                        <a:rPr lang="en-US">
                          <a:latin typeface="Arial"/>
                        </a:rPr>
                        <a:t>.55</a:t>
                      </a:r>
                      <a:endParaRPr/>
                    </a:p>
                  </a:txBody>
                  <a:tcPr/>
                </a:tc>
                <a:tc>
                  <a:txBody>
                    <a:bodyPr lIns="90000" rIns="90000" tIns="46800" bIns="46800"/>
                    <a:p>
                      <a:r>
                        <a:rPr lang="en-US">
                          <a:latin typeface="Arial"/>
                        </a:rPr>
                        <a:t>0.091</a:t>
                      </a:r>
                      <a:endParaRPr/>
                    </a:p>
                  </a:txBody>
                  <a:tcPr/>
                </a:tc>
              </a:tr>
              <a:tr h="349920">
                <a:tc>
                  <a:txBody>
                    <a:bodyPr lIns="90000" rIns="90000" tIns="46800" bIns="46800"/>
                    <a:p>
                      <a:r>
                        <a:rPr lang="en-US">
                          <a:latin typeface="Arial"/>
                        </a:rPr>
                        <a:t>15</a:t>
                      </a:r>
                      <a:endParaRPr/>
                    </a:p>
                  </a:txBody>
                  <a:tcPr/>
                </a:tc>
                <a:tc>
                  <a:txBody>
                    <a:bodyPr lIns="90000" rIns="90000" tIns="46800" bIns="46800"/>
                    <a:p>
                      <a:r>
                        <a:rPr lang="en-US">
                          <a:latin typeface="Arial"/>
                        </a:rPr>
                        <a:t>0.05</a:t>
                      </a:r>
                      <a:endParaRPr/>
                    </a:p>
                  </a:txBody>
                  <a:tcPr/>
                </a:tc>
                <a:tc>
                  <a:txBody>
                    <a:bodyPr lIns="90000" rIns="90000" tIns="46800" bIns="46800"/>
                    <a:p>
                      <a:r>
                        <a:rPr lang="en-US">
                          <a:latin typeface="Arial"/>
                        </a:rPr>
                        <a:t>1.01</a:t>
                      </a:r>
                      <a:endParaRPr/>
                    </a:p>
                  </a:txBody>
                  <a:tcPr/>
                </a:tc>
                <a:tc>
                  <a:txBody>
                    <a:bodyPr lIns="90000" rIns="90000" tIns="46800" bIns="46800"/>
                    <a:p>
                      <a:r>
                        <a:rPr lang="en-US">
                          <a:latin typeface="Arial"/>
                        </a:rPr>
                        <a:t>0.050</a:t>
                      </a:r>
                      <a:endParaRPr/>
                    </a:p>
                  </a:txBody>
                  <a:tcPr/>
                </a:tc>
              </a:tr>
            </a:tbl>
          </a:graphicData>
        </a:graphic>
      </p:graphicFrame>
    </p:spTree>
  </p:cSld>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4" name="TextShape 1"/>
          <p:cNvSpPr txBox="1"/>
          <p:nvPr/>
        </p:nvSpPr>
        <p:spPr>
          <a:xfrm>
            <a:off x="504000" y="288000"/>
            <a:ext cx="7020000" cy="1248120"/>
          </a:xfrm>
          <a:prstGeom prst="rect">
            <a:avLst/>
          </a:prstGeom>
        </p:spPr>
        <p:txBody>
          <a:bodyPr lIns="0" rIns="0" tIns="0" bIns="0" anchor="ctr"/>
          <a:p>
            <a:r>
              <a:rPr lang="en-US" sz="4760">
                <a:latin typeface="Arial"/>
              </a:rPr>
              <a:t>So now whaddya think?</a:t>
            </a:r>
            <a:endParaRPr/>
          </a:p>
        </p:txBody>
      </p:sp>
      <p:pic>
        <p:nvPicPr>
          <p:cNvPr id="275" name="" descr=""/>
          <p:cNvPicPr/>
          <p:nvPr/>
        </p:nvPicPr>
        <p:blipFill>
          <a:blip r:embed="rId1"/>
          <a:stretch>
            <a:fillRect/>
          </a:stretch>
        </p:blipFill>
        <p:spPr>
          <a:xfrm>
            <a:off x="4786200" y="1829160"/>
            <a:ext cx="5293800" cy="5298480"/>
          </a:xfrm>
          <a:prstGeom prst="rect">
            <a:avLst/>
          </a:prstGeom>
          <a:ln>
            <a:noFill/>
          </a:ln>
        </p:spPr>
      </p:pic>
      <p:graphicFrame>
        <p:nvGraphicFramePr>
          <p:cNvPr id="276" name="Table 2"/>
          <p:cNvGraphicFramePr/>
          <p:nvPr/>
        </p:nvGraphicFramePr>
        <p:xfrm>
          <a:off x="-41040" y="1621080"/>
          <a:ext cx="4978440" cy="5948280"/>
        </p:xfrm>
        <a:graphic>
          <a:graphicData uri="http://schemas.openxmlformats.org/drawingml/2006/table">
            <a:tbl>
              <a:tblPr/>
              <a:tblGrid>
                <a:gridCol w="1049040"/>
                <a:gridCol w="709560"/>
                <a:gridCol w="929160"/>
                <a:gridCol w="760320"/>
                <a:gridCol w="741240"/>
                <a:gridCol w="789480"/>
              </a:tblGrid>
              <a:tr h="349920">
                <a:tc>
                  <a:txBody>
                    <a:bodyPr lIns="90000" rIns="90000" tIns="46800" bIns="46800"/>
                    <a:p>
                      <a:r>
                        <a:rPr lang="en-US">
                          <a:latin typeface="Arial"/>
                        </a:rPr>
                        <a:t>Region</a:t>
                      </a:r>
                      <a:endParaRPr/>
                    </a:p>
                  </a:txBody>
                  <a:tcPr/>
                </a:tc>
                <a:tc>
                  <a:txBody>
                    <a:bodyPr lIns="90000" rIns="90000" tIns="46800" bIns="46800"/>
                    <a:p>
                      <a:r>
                        <a:rPr lang="en-US">
                          <a:latin typeface="Arial"/>
                        </a:rPr>
                        <a:t>POC</a:t>
                      </a:r>
                      <a:endParaRPr/>
                    </a:p>
                  </a:txBody>
                  <a:tcPr/>
                </a:tc>
                <a:tc>
                  <a:txBody>
                    <a:bodyPr lIns="90000" rIns="90000" tIns="46800" bIns="46800"/>
                    <a:p>
                      <a:r>
                        <a:rPr lang="en-US">
                          <a:latin typeface="Arial"/>
                        </a:rPr>
                        <a:t>Area</a:t>
                      </a:r>
                      <a:endParaRPr/>
                    </a:p>
                  </a:txBody>
                  <a:tcPr/>
                </a:tc>
                <a:tc>
                  <a:txBody>
                    <a:bodyPr lIns="90000" rIns="90000" tIns="46800" bIns="46800"/>
                    <a:p>
                      <a:r>
                        <a:rPr lang="en-US">
                          <a:latin typeface="Arial"/>
                        </a:rPr>
                        <a:t>Pden</a:t>
                      </a:r>
                      <a:endParaRPr/>
                    </a:p>
                  </a:txBody>
                  <a:tcPr/>
                </a:tc>
                <a:tc>
                  <a:txBody>
                    <a:bodyPr lIns="90000" rIns="90000" tIns="46800" bIns="46800"/>
                    <a:p>
                      <a:r>
                        <a:rPr lang="en-US">
                          <a:latin typeface="Arial"/>
                        </a:rPr>
                        <a:t>W</a:t>
                      </a:r>
                      <a:endParaRPr/>
                    </a:p>
                  </a:txBody>
                  <a:tcPr/>
                </a:tc>
                <a:tc>
                  <a:txBody>
                    <a:bodyPr lIns="90000" rIns="90000" tIns="46800" bIns="46800"/>
                    <a:p>
                      <a:r>
                        <a:rPr lang="en-US">
                          <a:latin typeface="Arial"/>
                        </a:rPr>
                        <a:t>v</a:t>
                      </a:r>
                      <a:endParaRPr/>
                    </a:p>
                  </a:txBody>
                  <a:tcPr/>
                </a:tc>
              </a:tr>
              <a:tr h="349920">
                <a:tc>
                  <a:txBody>
                    <a:bodyPr lIns="90000" rIns="90000" tIns="46800" bIns="46800"/>
                    <a:p>
                      <a:r>
                        <a:rPr lang="en-US">
                          <a:latin typeface="Arial"/>
                        </a:rPr>
                        <a:t>0</a:t>
                      </a:r>
                      <a:endParaRPr/>
                    </a:p>
                  </a:txBody>
                  <a:tcPr/>
                </a:tc>
                <a:tc>
                  <a:txBody>
                    <a:bodyPr lIns="90000" rIns="90000" tIns="46800" bIns="46800"/>
                    <a:p>
                      <a:r>
                        <a:rPr lang="en-US">
                          <a:latin typeface="Arial"/>
                        </a:rPr>
                        <a:t>0.15</a:t>
                      </a:r>
                      <a:endParaRPr/>
                    </a:p>
                  </a:txBody>
                  <a:tcPr/>
                </a:tc>
                <a:tc>
                  <a:txBody>
                    <a:bodyPr lIns="90000" rIns="90000" tIns="46800" bIns="46800"/>
                    <a:p>
                      <a:r>
                        <a:rPr lang="en-US">
                          <a:latin typeface="Arial"/>
                        </a:rPr>
                        <a:t>5.22</a:t>
                      </a:r>
                      <a:endParaRPr/>
                    </a:p>
                  </a:txBody>
                  <a:tcPr/>
                </a:tc>
                <a:tc>
                  <a:txBody>
                    <a:bodyPr lIns="90000" rIns="90000" tIns="46800" bIns="46800"/>
                    <a:p>
                      <a:r>
                        <a:rPr lang="en-US">
                          <a:latin typeface="Arial"/>
                        </a:rPr>
                        <a:t>0.029</a:t>
                      </a:r>
                      <a:endParaRPr/>
                    </a:p>
                  </a:txBody>
                  <a:tcPr/>
                </a:tc>
                <a:tc>
                  <a:txBody>
                    <a:bodyPr lIns="90000" rIns="90000" tIns="46800" bIns="46800"/>
                    <a:p>
                      <a:r>
                        <a:rPr lang="en-US">
                          <a:latin typeface="Arial"/>
                        </a:rPr>
                        <a:t>75</a:t>
                      </a:r>
                      <a:endParaRPr/>
                    </a:p>
                  </a:txBody>
                  <a:tcPr/>
                </a:tc>
                <a:tc>
                  <a:txBody>
                    <a:bodyPr lIns="90000" rIns="90000" tIns="46800" bIns="46800"/>
                    <a:p>
                      <a:r>
                        <a:rPr lang="en-US">
                          <a:latin typeface="Arial"/>
                        </a:rPr>
                        <a:t>.75</a:t>
                      </a:r>
                      <a:endParaRPr/>
                    </a:p>
                  </a:txBody>
                  <a:tcPr/>
                </a:tc>
              </a:tr>
              <a:tr h="349920">
                <a:tc>
                  <a:txBody>
                    <a:bodyPr lIns="90000" rIns="90000" tIns="46800" bIns="46800"/>
                    <a:p>
                      <a:r>
                        <a:rPr lang="en-US">
                          <a:latin typeface="Arial"/>
                        </a:rPr>
                        <a:t>1</a:t>
                      </a:r>
                      <a:endParaRPr/>
                    </a:p>
                  </a:txBody>
                  <a:tcPr/>
                </a:tc>
                <a:tc>
                  <a:txBody>
                    <a:bodyPr lIns="90000" rIns="90000" tIns="46800" bIns="46800"/>
                    <a:p>
                      <a:r>
                        <a:rPr lang="en-US">
                          <a:latin typeface="Arial"/>
                        </a:rPr>
                        <a:t>0.15</a:t>
                      </a:r>
                      <a:endParaRPr/>
                    </a:p>
                  </a:txBody>
                  <a:tcPr/>
                </a:tc>
                <a:tc>
                  <a:txBody>
                    <a:bodyPr lIns="90000" rIns="90000" tIns="46800" bIns="46800"/>
                    <a:p>
                      <a:r>
                        <a:rPr lang="en-US">
                          <a:latin typeface="Arial"/>
                        </a:rPr>
                        <a:t>1.44</a:t>
                      </a:r>
                      <a:endParaRPr/>
                    </a:p>
                  </a:txBody>
                  <a:tcPr/>
                </a:tc>
                <a:tc>
                  <a:txBody>
                    <a:bodyPr lIns="90000" rIns="90000" tIns="46800" bIns="46800"/>
                    <a:p>
                      <a:r>
                        <a:rPr lang="en-US">
                          <a:latin typeface="Arial"/>
                        </a:rPr>
                        <a:t>0.104</a:t>
                      </a:r>
                      <a:endParaRPr/>
                    </a:p>
                  </a:txBody>
                  <a:tcPr/>
                </a:tc>
                <a:tc>
                  <a:txBody>
                    <a:bodyPr lIns="90000" rIns="90000" tIns="46800" bIns="46800"/>
                    <a:p>
                      <a:r>
                        <a:rPr lang="en-US">
                          <a:latin typeface="Arial"/>
                        </a:rPr>
                        <a:t>75</a:t>
                      </a:r>
                      <a:endParaRPr/>
                    </a:p>
                  </a:txBody>
                  <a:tcPr/>
                </a:tc>
                <a:tc>
                  <a:txBody>
                    <a:bodyPr lIns="90000" rIns="90000" tIns="46800" bIns="46800"/>
                    <a:p>
                      <a:r>
                        <a:rPr lang="en-US">
                          <a:latin typeface="Arial"/>
                        </a:rPr>
                        <a:t>.75</a:t>
                      </a:r>
                      <a:endParaRPr/>
                    </a:p>
                  </a:txBody>
                  <a:tcPr/>
                </a:tc>
              </a:tr>
              <a:tr h="349920">
                <a:tc>
                  <a:txBody>
                    <a:bodyPr lIns="90000" rIns="90000" tIns="46800" bIns="46800"/>
                    <a:p>
                      <a:r>
                        <a:rPr lang="en-US">
                          <a:latin typeface="Arial"/>
                        </a:rPr>
                        <a:t>2</a:t>
                      </a:r>
                      <a:endParaRPr/>
                    </a:p>
                  </a:txBody>
                  <a:tcPr/>
                </a:tc>
                <a:tc>
                  <a:txBody>
                    <a:bodyPr lIns="90000" rIns="90000" tIns="46800" bIns="46800"/>
                    <a:p>
                      <a:r>
                        <a:rPr lang="en-US">
                          <a:latin typeface="Arial"/>
                        </a:rPr>
                        <a:t>0.10</a:t>
                      </a:r>
                      <a:endParaRPr/>
                    </a:p>
                  </a:txBody>
                  <a:tcPr/>
                </a:tc>
                <a:tc>
                  <a:txBody>
                    <a:bodyPr lIns="90000" rIns="90000" tIns="46800" bIns="46800"/>
                    <a:p>
                      <a:r>
                        <a:rPr lang="en-US">
                          <a:latin typeface="Arial"/>
                        </a:rPr>
                        <a:t>3.95</a:t>
                      </a:r>
                      <a:endParaRPr/>
                    </a:p>
                  </a:txBody>
                  <a:tcPr/>
                </a:tc>
                <a:tc>
                  <a:txBody>
                    <a:bodyPr lIns="90000" rIns="90000" tIns="46800" bIns="46800"/>
                    <a:p>
                      <a:r>
                        <a:rPr lang="en-US">
                          <a:latin typeface="Arial"/>
                        </a:rPr>
                        <a:t>0.025</a:t>
                      </a:r>
                      <a:endParaRPr/>
                    </a:p>
                  </a:txBody>
                  <a:tcPr/>
                </a:tc>
                <a:tc>
                  <a:txBody>
                    <a:bodyPr lIns="90000" rIns="90000" tIns="46800" bIns="46800"/>
                    <a:p>
                      <a:r>
                        <a:rPr lang="en-US">
                          <a:latin typeface="Arial"/>
                        </a:rPr>
                        <a:t>150</a:t>
                      </a:r>
                      <a:endParaRPr/>
                    </a:p>
                  </a:txBody>
                  <a:tcPr/>
                </a:tc>
                <a:tc>
                  <a:txBody>
                    <a:bodyPr lIns="90000" rIns="90000" tIns="46800" bIns="46800"/>
                    <a:p>
                      <a:r>
                        <a:rPr lang="en-US">
                          <a:latin typeface="Arial"/>
                        </a:rPr>
                        <a:t>1</a:t>
                      </a:r>
                      <a:endParaRPr/>
                    </a:p>
                  </a:txBody>
                  <a:tcPr/>
                </a:tc>
              </a:tr>
              <a:tr h="349920">
                <a:tc>
                  <a:txBody>
                    <a:bodyPr lIns="90000" rIns="90000" tIns="46800" bIns="46800"/>
                    <a:p>
                      <a:r>
                        <a:rPr lang="en-US">
                          <a:latin typeface="Arial"/>
                        </a:rPr>
                        <a:t>3</a:t>
                      </a:r>
                      <a:endParaRPr/>
                    </a:p>
                  </a:txBody>
                  <a:tcPr/>
                </a:tc>
                <a:tc>
                  <a:txBody>
                    <a:bodyPr lIns="90000" rIns="90000" tIns="46800" bIns="46800"/>
                    <a:p>
                      <a:r>
                        <a:rPr lang="en-US">
                          <a:latin typeface="Arial"/>
                        </a:rPr>
                        <a:t>0.10</a:t>
                      </a:r>
                      <a:endParaRPr/>
                    </a:p>
                  </a:txBody>
                  <a:tcPr/>
                </a:tc>
                <a:tc>
                  <a:txBody>
                    <a:bodyPr lIns="90000" rIns="90000" tIns="46800" bIns="46800"/>
                    <a:p>
                      <a:r>
                        <a:rPr lang="en-US">
                          <a:latin typeface="Arial"/>
                        </a:rPr>
                        <a:t>3.01</a:t>
                      </a:r>
                      <a:endParaRPr/>
                    </a:p>
                  </a:txBody>
                  <a:tcPr/>
                </a:tc>
                <a:tc>
                  <a:txBody>
                    <a:bodyPr lIns="90000" rIns="90000" tIns="46800" bIns="46800"/>
                    <a:p>
                      <a:r>
                        <a:rPr lang="en-US">
                          <a:latin typeface="Arial"/>
                        </a:rPr>
                        <a:t>0.033</a:t>
                      </a:r>
                      <a:endParaRPr/>
                    </a:p>
                  </a:txBody>
                  <a:tcPr/>
                </a:tc>
                <a:tc>
                  <a:txBody>
                    <a:bodyPr lIns="90000" rIns="90000" tIns="46800" bIns="46800"/>
                    <a:p>
                      <a:r>
                        <a:rPr lang="en-US">
                          <a:latin typeface="Arial"/>
                        </a:rPr>
                        <a:t>150</a:t>
                      </a:r>
                      <a:endParaRPr/>
                    </a:p>
                  </a:txBody>
                  <a:tcPr/>
                </a:tc>
                <a:tc>
                  <a:txBody>
                    <a:bodyPr lIns="90000" rIns="90000" tIns="46800" bIns="46800"/>
                    <a:p>
                      <a:r>
                        <a:rPr lang="en-US">
                          <a:latin typeface="Arial"/>
                        </a:rPr>
                        <a:t>1</a:t>
                      </a:r>
                      <a:endParaRPr/>
                    </a:p>
                  </a:txBody>
                  <a:tcPr/>
                </a:tc>
              </a:tr>
              <a:tr h="349920">
                <a:tc>
                  <a:txBody>
                    <a:bodyPr lIns="90000" rIns="90000" tIns="46800" bIns="46800"/>
                    <a:p>
                      <a:r>
                        <a:rPr lang="en-US">
                          <a:latin typeface="Arial"/>
                        </a:rPr>
                        <a:t>4</a:t>
                      </a:r>
                      <a:endParaRPr/>
                    </a:p>
                  </a:txBody>
                  <a:tcPr/>
                </a:tc>
                <a:tc>
                  <a:txBody>
                    <a:bodyPr lIns="90000" rIns="90000" tIns="46800" bIns="46800"/>
                    <a:p>
                      <a:r>
                        <a:rPr lang="en-US">
                          <a:latin typeface="Arial"/>
                        </a:rPr>
                        <a:t>0.01</a:t>
                      </a:r>
                      <a:endParaRPr/>
                    </a:p>
                  </a:txBody>
                  <a:tcPr/>
                </a:tc>
                <a:tc>
                  <a:txBody>
                    <a:bodyPr lIns="90000" rIns="90000" tIns="46800" bIns="46800"/>
                    <a:p>
                      <a:r>
                        <a:rPr lang="en-US">
                          <a:latin typeface="Arial"/>
                        </a:rPr>
                        <a:t>.18</a:t>
                      </a:r>
                      <a:endParaRPr/>
                    </a:p>
                  </a:txBody>
                  <a:tcPr/>
                </a:tc>
                <a:tc>
                  <a:txBody>
                    <a:bodyPr lIns="90000" rIns="90000" tIns="46800" bIns="46800"/>
                    <a:p>
                      <a:r>
                        <a:rPr lang="en-US">
                          <a:latin typeface="Arial"/>
                        </a:rPr>
                        <a:t>0.056</a:t>
                      </a:r>
                      <a:endParaRPr/>
                    </a:p>
                  </a:txBody>
                  <a:tcPr/>
                </a:tc>
                <a:tc>
                  <a:txBody>
                    <a:bodyPr lIns="90000" rIns="90000" tIns="46800" bIns="46800"/>
                    <a:p>
                      <a:r>
                        <a:rPr lang="en-US">
                          <a:latin typeface="Arial"/>
                        </a:rPr>
                        <a:t>197</a:t>
                      </a:r>
                      <a:endParaRPr/>
                    </a:p>
                  </a:txBody>
                  <a:tcPr/>
                </a:tc>
                <a:tc>
                  <a:txBody>
                    <a:bodyPr lIns="90000" rIns="90000" tIns="46800" bIns="46800"/>
                    <a:p>
                      <a:r>
                        <a:rPr lang="en-US">
                          <a:latin typeface="Arial"/>
                        </a:rPr>
                        <a:t>1</a:t>
                      </a:r>
                      <a:endParaRPr/>
                    </a:p>
                  </a:txBody>
                  <a:tcPr/>
                </a:tc>
              </a:tr>
              <a:tr h="349920">
                <a:tc>
                  <a:txBody>
                    <a:bodyPr lIns="90000" rIns="90000" tIns="46800" bIns="46800"/>
                    <a:p>
                      <a:r>
                        <a:rPr lang="en-US">
                          <a:latin typeface="Arial"/>
                        </a:rPr>
                        <a:t>5</a:t>
                      </a:r>
                      <a:endParaRPr/>
                    </a:p>
                  </a:txBody>
                  <a:tcPr/>
                </a:tc>
                <a:tc>
                  <a:txBody>
                    <a:bodyPr lIns="90000" rIns="90000" tIns="46800" bIns="46800"/>
                    <a:p>
                      <a:r>
                        <a:rPr lang="en-US">
                          <a:latin typeface="Arial"/>
                        </a:rPr>
                        <a:t>0.01</a:t>
                      </a:r>
                      <a:endParaRPr/>
                    </a:p>
                  </a:txBody>
                  <a:tcPr/>
                </a:tc>
                <a:tc>
                  <a:txBody>
                    <a:bodyPr lIns="90000" rIns="90000" tIns="46800" bIns="46800"/>
                    <a:p>
                      <a:r>
                        <a:rPr lang="en-US">
                          <a:latin typeface="Arial"/>
                        </a:rPr>
                        <a:t>.21</a:t>
                      </a:r>
                      <a:endParaRPr/>
                    </a:p>
                  </a:txBody>
                  <a:tcPr/>
                </a:tc>
                <a:tc>
                  <a:txBody>
                    <a:bodyPr lIns="90000" rIns="90000" tIns="46800" bIns="46800"/>
                    <a:p>
                      <a:r>
                        <a:rPr lang="en-US">
                          <a:latin typeface="Arial"/>
                        </a:rPr>
                        <a:t>0.048</a:t>
                      </a:r>
                      <a:endParaRPr/>
                    </a:p>
                  </a:txBody>
                  <a:tcPr/>
                </a:tc>
                <a:tc>
                  <a:txBody>
                    <a:bodyPr lIns="90000" rIns="90000" tIns="46800" bIns="46800"/>
                    <a:p>
                      <a:r>
                        <a:rPr lang="en-US">
                          <a:latin typeface="Arial"/>
                        </a:rPr>
                        <a:t>197</a:t>
                      </a:r>
                      <a:endParaRPr/>
                    </a:p>
                  </a:txBody>
                  <a:tcPr/>
                </a:tc>
                <a:tc>
                  <a:txBody>
                    <a:bodyPr lIns="90000" rIns="90000" tIns="46800" bIns="46800"/>
                    <a:p>
                      <a:r>
                        <a:rPr lang="en-US">
                          <a:latin typeface="Arial"/>
                        </a:rPr>
                        <a:t>1</a:t>
                      </a:r>
                      <a:endParaRPr/>
                    </a:p>
                  </a:txBody>
                  <a:tcPr/>
                </a:tc>
              </a:tr>
              <a:tr h="349920">
                <a:tc>
                  <a:txBody>
                    <a:bodyPr lIns="90000" rIns="90000" tIns="46800" bIns="46800"/>
                    <a:p>
                      <a:r>
                        <a:rPr lang="en-US">
                          <a:latin typeface="Arial"/>
                        </a:rPr>
                        <a:t>6</a:t>
                      </a:r>
                      <a:endParaRPr/>
                    </a:p>
                  </a:txBody>
                  <a:tcPr/>
                </a:tc>
                <a:tc>
                  <a:txBody>
                    <a:bodyPr lIns="90000" rIns="90000" tIns="46800" bIns="46800"/>
                    <a:p>
                      <a:r>
                        <a:rPr lang="en-US">
                          <a:latin typeface="Arial"/>
                        </a:rPr>
                        <a:t>0.01</a:t>
                      </a:r>
                      <a:endParaRPr/>
                    </a:p>
                  </a:txBody>
                  <a:tcPr/>
                </a:tc>
                <a:tc>
                  <a:txBody>
                    <a:bodyPr lIns="90000" rIns="90000" tIns="46800" bIns="46800"/>
                    <a:p>
                      <a:r>
                        <a:rPr lang="en-US">
                          <a:latin typeface="Arial"/>
                        </a:rPr>
                        <a:t>.16</a:t>
                      </a:r>
                      <a:endParaRPr/>
                    </a:p>
                  </a:txBody>
                  <a:tcPr/>
                </a:tc>
                <a:tc>
                  <a:txBody>
                    <a:bodyPr lIns="90000" rIns="90000" tIns="46800" bIns="46800"/>
                    <a:p>
                      <a:r>
                        <a:rPr lang="en-US">
                          <a:latin typeface="Arial"/>
                        </a:rPr>
                        <a:t>0.063</a:t>
                      </a:r>
                      <a:endParaRPr/>
                    </a:p>
                  </a:txBody>
                  <a:tcPr/>
                </a:tc>
                <a:tc>
                  <a:txBody>
                    <a:bodyPr lIns="90000" rIns="90000" tIns="46800" bIns="46800"/>
                    <a:p>
                      <a:r>
                        <a:rPr lang="en-US">
                          <a:latin typeface="Arial"/>
                        </a:rPr>
                        <a:t>197</a:t>
                      </a:r>
                      <a:endParaRPr/>
                    </a:p>
                  </a:txBody>
                  <a:tcPr/>
                </a:tc>
                <a:tc>
                  <a:txBody>
                    <a:bodyPr lIns="90000" rIns="90000" tIns="46800" bIns="46800"/>
                    <a:p>
                      <a:r>
                        <a:rPr lang="en-US">
                          <a:latin typeface="Arial"/>
                        </a:rPr>
                        <a:t>1</a:t>
                      </a:r>
                      <a:endParaRPr/>
                    </a:p>
                  </a:txBody>
                  <a:tcPr/>
                </a:tc>
              </a:tr>
              <a:tr h="349920">
                <a:tc>
                  <a:txBody>
                    <a:bodyPr lIns="90000" rIns="90000" tIns="46800" bIns="46800"/>
                    <a:p>
                      <a:r>
                        <a:rPr lang="en-US">
                          <a:latin typeface="Arial"/>
                        </a:rPr>
                        <a:t>7</a:t>
                      </a:r>
                      <a:endParaRPr/>
                    </a:p>
                  </a:txBody>
                  <a:tcPr/>
                </a:tc>
                <a:tc>
                  <a:txBody>
                    <a:bodyPr lIns="90000" rIns="90000" tIns="46800" bIns="46800"/>
                    <a:p>
                      <a:r>
                        <a:rPr lang="en-US">
                          <a:latin typeface="Arial"/>
                        </a:rPr>
                        <a:t>0.10</a:t>
                      </a:r>
                      <a:endParaRPr/>
                    </a:p>
                  </a:txBody>
                  <a:tcPr/>
                </a:tc>
                <a:tc>
                  <a:txBody>
                    <a:bodyPr lIns="90000" rIns="90000" tIns="46800" bIns="46800"/>
                    <a:p>
                      <a:r>
                        <a:rPr lang="en-US">
                          <a:latin typeface="Arial"/>
                        </a:rPr>
                        <a:t>2.87</a:t>
                      </a:r>
                      <a:endParaRPr/>
                    </a:p>
                  </a:txBody>
                  <a:tcPr/>
                </a:tc>
                <a:tc>
                  <a:txBody>
                    <a:bodyPr lIns="90000" rIns="90000" tIns="46800" bIns="46800"/>
                    <a:p>
                      <a:r>
                        <a:rPr lang="en-US">
                          <a:latin typeface="Arial"/>
                        </a:rPr>
                        <a:t>0.035</a:t>
                      </a:r>
                      <a:endParaRPr/>
                    </a:p>
                  </a:txBody>
                  <a:tcPr/>
                </a:tc>
                <a:tc>
                  <a:txBody>
                    <a:bodyPr lIns="90000" rIns="90000" tIns="46800" bIns="46800"/>
                    <a:p>
                      <a:r>
                        <a:rPr lang="en-US">
                          <a:latin typeface="Arial"/>
                        </a:rPr>
                        <a:t>197</a:t>
                      </a:r>
                      <a:endParaRPr/>
                    </a:p>
                  </a:txBody>
                  <a:tcPr/>
                </a:tc>
                <a:tc>
                  <a:txBody>
                    <a:bodyPr lIns="90000" rIns="90000" tIns="46800" bIns="46800"/>
                    <a:p>
                      <a:r>
                        <a:rPr lang="en-US">
                          <a:latin typeface="Arial"/>
                        </a:rPr>
                        <a:t>1.5</a:t>
                      </a:r>
                      <a:endParaRPr/>
                    </a:p>
                  </a:txBody>
                  <a:tcPr/>
                </a:tc>
              </a:tr>
              <a:tr h="349920">
                <a:tc>
                  <a:txBody>
                    <a:bodyPr lIns="90000" rIns="90000" tIns="46800" bIns="46800"/>
                    <a:p>
                      <a:r>
                        <a:rPr lang="en-US">
                          <a:latin typeface="Arial"/>
                        </a:rPr>
                        <a:t>8</a:t>
                      </a:r>
                      <a:endParaRPr/>
                    </a:p>
                  </a:txBody>
                  <a:tcPr/>
                </a:tc>
                <a:tc>
                  <a:txBody>
                    <a:bodyPr lIns="90000" rIns="90000" tIns="46800" bIns="46800"/>
                    <a:p>
                      <a:r>
                        <a:rPr lang="en-US">
                          <a:latin typeface="Arial"/>
                        </a:rPr>
                        <a:t>0.10</a:t>
                      </a:r>
                      <a:endParaRPr/>
                    </a:p>
                  </a:txBody>
                  <a:tcPr/>
                </a:tc>
                <a:tc>
                  <a:txBody>
                    <a:bodyPr lIns="90000" rIns="90000" tIns="46800" bIns="46800"/>
                    <a:p>
                      <a:r>
                        <a:rPr lang="en-US">
                          <a:latin typeface="Arial"/>
                        </a:rPr>
                        <a:t>2.52</a:t>
                      </a:r>
                      <a:endParaRPr/>
                    </a:p>
                  </a:txBody>
                  <a:tcPr/>
                </a:tc>
                <a:tc>
                  <a:txBody>
                    <a:bodyPr lIns="90000" rIns="90000" tIns="46800" bIns="46800"/>
                    <a:p>
                      <a:r>
                        <a:rPr lang="en-US">
                          <a:latin typeface="Arial"/>
                        </a:rPr>
                        <a:t>0.040</a:t>
                      </a:r>
                      <a:endParaRPr/>
                    </a:p>
                  </a:txBody>
                  <a:tcPr/>
                </a:tc>
                <a:tc>
                  <a:txBody>
                    <a:bodyPr lIns="90000" rIns="90000" tIns="46800" bIns="46800"/>
                    <a:p>
                      <a:r>
                        <a:rPr lang="en-US">
                          <a:latin typeface="Arial"/>
                        </a:rPr>
                        <a:t>197</a:t>
                      </a:r>
                      <a:endParaRPr/>
                    </a:p>
                  </a:txBody>
                  <a:tcPr/>
                </a:tc>
                <a:tc>
                  <a:txBody>
                    <a:bodyPr lIns="90000" rIns="90000" tIns="46800" bIns="46800"/>
                    <a:p>
                      <a:r>
                        <a:rPr lang="en-US">
                          <a:latin typeface="Arial"/>
                        </a:rPr>
                        <a:t>1.5</a:t>
                      </a:r>
                      <a:endParaRPr/>
                    </a:p>
                  </a:txBody>
                  <a:tcPr/>
                </a:tc>
              </a:tr>
              <a:tr h="349920">
                <a:tc>
                  <a:txBody>
                    <a:bodyPr lIns="90000" rIns="90000" tIns="46800" bIns="46800"/>
                    <a:p>
                      <a:r>
                        <a:rPr lang="en-US">
                          <a:latin typeface="Arial"/>
                        </a:rPr>
                        <a:t>9</a:t>
                      </a:r>
                      <a:endParaRPr/>
                    </a:p>
                  </a:txBody>
                  <a:tcPr/>
                </a:tc>
                <a:tc>
                  <a:txBody>
                    <a:bodyPr lIns="90000" rIns="90000" tIns="46800" bIns="46800"/>
                    <a:p>
                      <a:r>
                        <a:rPr lang="en-US">
                          <a:latin typeface="Arial"/>
                        </a:rPr>
                        <a:t>0.05</a:t>
                      </a:r>
                      <a:endParaRPr/>
                    </a:p>
                  </a:txBody>
                  <a:tcPr/>
                </a:tc>
                <a:tc>
                  <a:txBody>
                    <a:bodyPr lIns="90000" rIns="90000" tIns="46800" bIns="46800"/>
                    <a:p>
                      <a:r>
                        <a:rPr lang="en-US">
                          <a:latin typeface="Arial"/>
                        </a:rPr>
                        <a:t>1.35</a:t>
                      </a:r>
                      <a:endParaRPr/>
                    </a:p>
                  </a:txBody>
                  <a:tcPr/>
                </a:tc>
                <a:tc>
                  <a:txBody>
                    <a:bodyPr lIns="90000" rIns="90000" tIns="46800" bIns="46800"/>
                    <a:p>
                      <a:r>
                        <a:rPr lang="en-US">
                          <a:latin typeface="Arial"/>
                        </a:rPr>
                        <a:t>0.037</a:t>
                      </a:r>
                      <a:endParaRPr/>
                    </a:p>
                  </a:txBody>
                  <a:tcPr/>
                </a:tc>
                <a:tc>
                  <a:txBody>
                    <a:bodyPr lIns="90000" rIns="90000" tIns="46800" bIns="46800"/>
                    <a:p>
                      <a:r>
                        <a:rPr lang="en-US">
                          <a:latin typeface="Arial"/>
                        </a:rPr>
                        <a:t>197</a:t>
                      </a:r>
                      <a:endParaRPr/>
                    </a:p>
                  </a:txBody>
                  <a:tcPr/>
                </a:tc>
                <a:tc>
                  <a:txBody>
                    <a:bodyPr lIns="90000" rIns="90000" tIns="46800" bIns="46800"/>
                    <a:p>
                      <a:r>
                        <a:rPr lang="en-US">
                          <a:latin typeface="Arial"/>
                        </a:rPr>
                        <a:t>1</a:t>
                      </a:r>
                      <a:endParaRPr/>
                    </a:p>
                  </a:txBody>
                  <a:tcPr/>
                </a:tc>
              </a:tr>
              <a:tr h="349920">
                <a:tc>
                  <a:txBody>
                    <a:bodyPr lIns="90000" rIns="90000" tIns="46800" bIns="46800"/>
                    <a:p>
                      <a:r>
                        <a:rPr lang="en-US">
                          <a:latin typeface="Arial"/>
                        </a:rPr>
                        <a:t>10</a:t>
                      </a:r>
                      <a:endParaRPr/>
                    </a:p>
                  </a:txBody>
                  <a:tcPr/>
                </a:tc>
                <a:tc>
                  <a:txBody>
                    <a:bodyPr lIns="90000" rIns="90000" tIns="46800" bIns="46800"/>
                    <a:p>
                      <a:r>
                        <a:rPr lang="en-US">
                          <a:latin typeface="Arial"/>
                        </a:rPr>
                        <a:t>0.05</a:t>
                      </a:r>
                      <a:endParaRPr/>
                    </a:p>
                  </a:txBody>
                  <a:tcPr/>
                </a:tc>
                <a:tc>
                  <a:txBody>
                    <a:bodyPr lIns="90000" rIns="90000" tIns="46800" bIns="46800"/>
                    <a:p>
                      <a:r>
                        <a:rPr lang="en-US">
                          <a:latin typeface="Arial"/>
                        </a:rPr>
                        <a:t>.1</a:t>
                      </a:r>
                      <a:endParaRPr/>
                    </a:p>
                  </a:txBody>
                  <a:tcPr/>
                </a:tc>
                <a:tc>
                  <a:txBody>
                    <a:bodyPr lIns="90000" rIns="90000" tIns="46800" bIns="46800"/>
                    <a:p>
                      <a:r>
                        <a:rPr lang="en-US">
                          <a:latin typeface="Arial"/>
                        </a:rPr>
                        <a:t>0.5</a:t>
                      </a:r>
                      <a:endParaRPr/>
                    </a:p>
                  </a:txBody>
                  <a:tcPr/>
                </a:tc>
                <a:tc>
                  <a:txBody>
                    <a:bodyPr lIns="90000" rIns="90000" tIns="46800" bIns="46800"/>
                    <a:p>
                      <a:r>
                        <a:rPr lang="en-US">
                          <a:latin typeface="Arial"/>
                        </a:rPr>
                        <a:t>50</a:t>
                      </a:r>
                      <a:endParaRPr/>
                    </a:p>
                  </a:txBody>
                  <a:tcPr/>
                </a:tc>
                <a:tc>
                  <a:txBody>
                    <a:bodyPr lIns="90000" rIns="90000" tIns="46800" bIns="46800"/>
                    <a:p>
                      <a:r>
                        <a:rPr lang="en-US">
                          <a:latin typeface="Arial"/>
                        </a:rPr>
                        <a:t>.5</a:t>
                      </a:r>
                      <a:endParaRPr/>
                    </a:p>
                  </a:txBody>
                  <a:tcPr/>
                </a:tc>
              </a:tr>
              <a:tr h="349920">
                <a:tc>
                  <a:txBody>
                    <a:bodyPr lIns="90000" rIns="90000" tIns="46800" bIns="46800"/>
                    <a:p>
                      <a:r>
                        <a:rPr lang="en-US">
                          <a:latin typeface="Arial"/>
                        </a:rPr>
                        <a:t>11</a:t>
                      </a:r>
                      <a:endParaRPr/>
                    </a:p>
                  </a:txBody>
                  <a:tcPr/>
                </a:tc>
                <a:tc>
                  <a:txBody>
                    <a:bodyPr lIns="90000" rIns="90000" tIns="46800" bIns="46800"/>
                    <a:p>
                      <a:r>
                        <a:rPr lang="en-US">
                          <a:latin typeface="Arial"/>
                        </a:rPr>
                        <a:t>0.01</a:t>
                      </a:r>
                      <a:endParaRPr/>
                    </a:p>
                  </a:txBody>
                  <a:tcPr/>
                </a:tc>
                <a:tc>
                  <a:txBody>
                    <a:bodyPr lIns="90000" rIns="90000" tIns="46800" bIns="46800"/>
                    <a:p>
                      <a:r>
                        <a:rPr lang="en-US">
                          <a:latin typeface="Arial"/>
                        </a:rPr>
                        <a:t>.36</a:t>
                      </a:r>
                      <a:endParaRPr/>
                    </a:p>
                  </a:txBody>
                  <a:tcPr/>
                </a:tc>
                <a:tc>
                  <a:txBody>
                    <a:bodyPr lIns="90000" rIns="90000" tIns="46800" bIns="46800"/>
                    <a:p>
                      <a:r>
                        <a:rPr lang="en-US">
                          <a:latin typeface="Arial"/>
                        </a:rPr>
                        <a:t>0.028</a:t>
                      </a:r>
                      <a:endParaRPr/>
                    </a:p>
                  </a:txBody>
                  <a:tcPr/>
                </a:tc>
                <a:tc>
                  <a:txBody>
                    <a:bodyPr lIns="90000" rIns="90000" tIns="46800" bIns="46800"/>
                    <a:p>
                      <a:r>
                        <a:rPr lang="en-US">
                          <a:latin typeface="Arial"/>
                        </a:rPr>
                        <a:t>50</a:t>
                      </a:r>
                      <a:endParaRPr/>
                    </a:p>
                  </a:txBody>
                  <a:tcPr/>
                </a:tc>
                <a:tc>
                  <a:txBody>
                    <a:bodyPr lIns="90000" rIns="90000" tIns="46800" bIns="46800"/>
                    <a:p>
                      <a:r>
                        <a:rPr lang="en-US">
                          <a:latin typeface="Arial"/>
                        </a:rPr>
                        <a:t>.5</a:t>
                      </a:r>
                      <a:endParaRPr/>
                    </a:p>
                  </a:txBody>
                  <a:tcPr/>
                </a:tc>
              </a:tr>
              <a:tr h="349920">
                <a:tc>
                  <a:txBody>
                    <a:bodyPr lIns="90000" rIns="90000" tIns="46800" bIns="46800"/>
                    <a:p>
                      <a:r>
                        <a:rPr lang="en-US">
                          <a:latin typeface="Arial"/>
                        </a:rPr>
                        <a:t>12</a:t>
                      </a:r>
                      <a:endParaRPr/>
                    </a:p>
                  </a:txBody>
                  <a:tcPr/>
                </a:tc>
                <a:tc>
                  <a:txBody>
                    <a:bodyPr lIns="90000" rIns="90000" tIns="46800" bIns="46800"/>
                    <a:p>
                      <a:r>
                        <a:rPr lang="en-US">
                          <a:latin typeface="Arial"/>
                        </a:rPr>
                        <a:t>0.01</a:t>
                      </a:r>
                      <a:endParaRPr/>
                    </a:p>
                  </a:txBody>
                  <a:tcPr/>
                </a:tc>
                <a:tc>
                  <a:txBody>
                    <a:bodyPr lIns="90000" rIns="90000" tIns="46800" bIns="46800"/>
                    <a:p>
                      <a:r>
                        <a:rPr lang="en-US">
                          <a:latin typeface="Arial"/>
                        </a:rPr>
                        <a:t>.66</a:t>
                      </a:r>
                      <a:endParaRPr/>
                    </a:p>
                  </a:txBody>
                  <a:tcPr/>
                </a:tc>
                <a:tc>
                  <a:txBody>
                    <a:bodyPr lIns="90000" rIns="90000" tIns="46800" bIns="46800"/>
                    <a:p>
                      <a:r>
                        <a:rPr lang="en-US">
                          <a:latin typeface="Arial"/>
                        </a:rPr>
                        <a:t>0.015</a:t>
                      </a:r>
                      <a:endParaRPr/>
                    </a:p>
                  </a:txBody>
                  <a:tcPr/>
                </a:tc>
                <a:tc>
                  <a:txBody>
                    <a:bodyPr lIns="90000" rIns="90000" tIns="46800" bIns="46800"/>
                    <a:p>
                      <a:r>
                        <a:rPr lang="en-US">
                          <a:latin typeface="Arial"/>
                        </a:rPr>
                        <a:t>50</a:t>
                      </a:r>
                      <a:endParaRPr/>
                    </a:p>
                  </a:txBody>
                  <a:tcPr/>
                </a:tc>
                <a:tc>
                  <a:txBody>
                    <a:bodyPr lIns="90000" rIns="90000" tIns="46800" bIns="46800"/>
                    <a:p>
                      <a:r>
                        <a:rPr lang="en-US">
                          <a:latin typeface="Arial"/>
                        </a:rPr>
                        <a:t>.5</a:t>
                      </a:r>
                      <a:endParaRPr/>
                    </a:p>
                  </a:txBody>
                  <a:tcPr/>
                </a:tc>
              </a:tr>
              <a:tr h="349920">
                <a:tc>
                  <a:txBody>
                    <a:bodyPr lIns="90000" rIns="90000" tIns="46800" bIns="46800"/>
                    <a:p>
                      <a:r>
                        <a:rPr lang="en-US">
                          <a:latin typeface="Arial"/>
                        </a:rPr>
                        <a:t>13</a:t>
                      </a:r>
                      <a:endParaRPr/>
                    </a:p>
                  </a:txBody>
                  <a:tcPr/>
                </a:tc>
                <a:tc>
                  <a:txBody>
                    <a:bodyPr lIns="90000" rIns="90000" tIns="46800" bIns="46800"/>
                    <a:p>
                      <a:r>
                        <a:rPr lang="en-US">
                          <a:latin typeface="Arial"/>
                        </a:rPr>
                        <a:t>0.05</a:t>
                      </a:r>
                      <a:endParaRPr/>
                    </a:p>
                  </a:txBody>
                  <a:tcPr/>
                </a:tc>
                <a:tc>
                  <a:txBody>
                    <a:bodyPr lIns="90000" rIns="90000" tIns="46800" bIns="46800"/>
                    <a:p>
                      <a:r>
                        <a:rPr lang="en-US">
                          <a:latin typeface="Arial"/>
                        </a:rPr>
                        <a:t>1.41</a:t>
                      </a:r>
                      <a:endParaRPr/>
                    </a:p>
                  </a:txBody>
                  <a:tcPr/>
                </a:tc>
                <a:tc>
                  <a:txBody>
                    <a:bodyPr lIns="90000" rIns="90000" tIns="46800" bIns="46800"/>
                    <a:p>
                      <a:r>
                        <a:rPr lang="en-US">
                          <a:latin typeface="Arial"/>
                        </a:rPr>
                        <a:t>0.035</a:t>
                      </a:r>
                      <a:endParaRPr/>
                    </a:p>
                  </a:txBody>
                  <a:tcPr/>
                </a:tc>
                <a:tc>
                  <a:txBody>
                    <a:bodyPr lIns="90000" rIns="90000" tIns="46800" bIns="46800"/>
                    <a:p>
                      <a:r>
                        <a:rPr lang="en-US">
                          <a:latin typeface="Arial"/>
                        </a:rPr>
                        <a:t>197</a:t>
                      </a:r>
                      <a:endParaRPr/>
                    </a:p>
                  </a:txBody>
                  <a:tcPr/>
                </a:tc>
                <a:tc>
                  <a:txBody>
                    <a:bodyPr lIns="90000" rIns="90000" tIns="46800" bIns="46800"/>
                    <a:p>
                      <a:r>
                        <a:rPr lang="en-US">
                          <a:latin typeface="Arial"/>
                        </a:rPr>
                        <a:t>1</a:t>
                      </a:r>
                      <a:endParaRPr/>
                    </a:p>
                  </a:txBody>
                  <a:tcPr/>
                </a:tc>
              </a:tr>
              <a:tr h="349920">
                <a:tc>
                  <a:txBody>
                    <a:bodyPr lIns="90000" rIns="90000" tIns="46800" bIns="46800"/>
                    <a:p>
                      <a:r>
                        <a:rPr lang="en-US">
                          <a:latin typeface="Arial"/>
                        </a:rPr>
                        <a:t>14</a:t>
                      </a:r>
                      <a:endParaRPr/>
                    </a:p>
                  </a:txBody>
                  <a:tcPr/>
                </a:tc>
                <a:tc>
                  <a:txBody>
                    <a:bodyPr lIns="90000" rIns="90000" tIns="46800" bIns="46800"/>
                    <a:p>
                      <a:r>
                        <a:rPr lang="en-US">
                          <a:latin typeface="Arial"/>
                        </a:rPr>
                        <a:t>0.05</a:t>
                      </a:r>
                      <a:endParaRPr/>
                    </a:p>
                  </a:txBody>
                  <a:tcPr/>
                </a:tc>
                <a:tc>
                  <a:txBody>
                    <a:bodyPr lIns="90000" rIns="90000" tIns="46800" bIns="46800"/>
                    <a:p>
                      <a:r>
                        <a:rPr lang="en-US">
                          <a:latin typeface="Arial"/>
                        </a:rPr>
                        <a:t>.55</a:t>
                      </a:r>
                      <a:endParaRPr/>
                    </a:p>
                  </a:txBody>
                  <a:tcPr/>
                </a:tc>
                <a:tc>
                  <a:txBody>
                    <a:bodyPr lIns="90000" rIns="90000" tIns="46800" bIns="46800"/>
                    <a:p>
                      <a:r>
                        <a:rPr lang="en-US">
                          <a:latin typeface="Arial"/>
                        </a:rPr>
                        <a:t>0.091</a:t>
                      </a:r>
                      <a:endParaRPr/>
                    </a:p>
                  </a:txBody>
                  <a:tcPr/>
                </a:tc>
                <a:tc>
                  <a:txBody>
                    <a:bodyPr lIns="90000" rIns="90000" tIns="46800" bIns="46800"/>
                    <a:p>
                      <a:r>
                        <a:rPr lang="en-US">
                          <a:latin typeface="Arial"/>
                        </a:rPr>
                        <a:t>197</a:t>
                      </a:r>
                      <a:endParaRPr/>
                    </a:p>
                  </a:txBody>
                  <a:tcPr/>
                </a:tc>
                <a:tc>
                  <a:txBody>
                    <a:bodyPr lIns="90000" rIns="90000" tIns="46800" bIns="46800"/>
                    <a:p>
                      <a:r>
                        <a:rPr lang="en-US">
                          <a:latin typeface="Arial"/>
                        </a:rPr>
                        <a:t>1</a:t>
                      </a:r>
                      <a:endParaRPr/>
                    </a:p>
                  </a:txBody>
                  <a:tcPr/>
                </a:tc>
              </a:tr>
              <a:tr h="349920">
                <a:tc>
                  <a:txBody>
                    <a:bodyPr lIns="90000" rIns="90000" tIns="46800" bIns="46800"/>
                    <a:p>
                      <a:r>
                        <a:rPr lang="en-US">
                          <a:latin typeface="Arial"/>
                        </a:rPr>
                        <a:t>15</a:t>
                      </a:r>
                      <a:endParaRPr/>
                    </a:p>
                  </a:txBody>
                  <a:tcPr/>
                </a:tc>
                <a:tc>
                  <a:txBody>
                    <a:bodyPr lIns="90000" rIns="90000" tIns="46800" bIns="46800"/>
                    <a:p>
                      <a:r>
                        <a:rPr lang="en-US">
                          <a:latin typeface="Arial"/>
                        </a:rPr>
                        <a:t>0.05</a:t>
                      </a:r>
                      <a:endParaRPr/>
                    </a:p>
                  </a:txBody>
                  <a:tcPr/>
                </a:tc>
                <a:tc>
                  <a:txBody>
                    <a:bodyPr lIns="90000" rIns="90000" tIns="46800" bIns="46800"/>
                    <a:p>
                      <a:r>
                        <a:rPr lang="en-US">
                          <a:latin typeface="Arial"/>
                        </a:rPr>
                        <a:t>1.01</a:t>
                      </a:r>
                      <a:endParaRPr/>
                    </a:p>
                  </a:txBody>
                  <a:tcPr/>
                </a:tc>
                <a:tc>
                  <a:txBody>
                    <a:bodyPr lIns="90000" rIns="90000" tIns="46800" bIns="46800"/>
                    <a:p>
                      <a:r>
                        <a:rPr lang="en-US">
                          <a:latin typeface="Arial"/>
                        </a:rPr>
                        <a:t>0.050</a:t>
                      </a:r>
                      <a:endParaRPr/>
                    </a:p>
                  </a:txBody>
                  <a:tcPr/>
                </a:tc>
                <a:tc>
                  <a:txBody>
                    <a:bodyPr lIns="90000" rIns="90000" tIns="46800" bIns="46800"/>
                    <a:p>
                      <a:r>
                        <a:rPr lang="en-US">
                          <a:latin typeface="Arial"/>
                        </a:rPr>
                        <a:t>197</a:t>
                      </a:r>
                      <a:endParaRPr/>
                    </a:p>
                  </a:txBody>
                  <a:tcPr/>
                </a:tc>
                <a:tc>
                  <a:txBody>
                    <a:bodyPr lIns="90000" rIns="90000" tIns="46800" bIns="46800"/>
                    <a:p>
                      <a:r>
                        <a:rPr lang="en-US">
                          <a:latin typeface="Arial"/>
                        </a:rPr>
                        <a:t>1</a:t>
                      </a:r>
                      <a:endParaRPr/>
                    </a:p>
                  </a:txBody>
                  <a:tcPr/>
                </a:tc>
              </a:tr>
            </a:tbl>
          </a:graphicData>
        </a:graphic>
      </p:graphicFrame>
      <p:sp>
        <p:nvSpPr>
          <p:cNvPr id="277" name="TextShape 3"/>
          <p:cNvSpPr txBox="1"/>
          <p:nvPr/>
        </p:nvSpPr>
        <p:spPr>
          <a:xfrm>
            <a:off x="5120640" y="7223760"/>
            <a:ext cx="4266720" cy="346320"/>
          </a:xfrm>
          <a:prstGeom prst="rect">
            <a:avLst/>
          </a:prstGeom>
        </p:spPr>
        <p:txBody>
          <a:bodyPr lIns="90000" rIns="90000" tIns="45000" bIns="45000"/>
          <a:p>
            <a:r>
              <a:rPr lang="en-US">
                <a:latin typeface="Arial"/>
              </a:rPr>
              <a:t>You have 200 searcher-hours to allocate</a:t>
            </a:r>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8" name="TextShape 1"/>
          <p:cNvSpPr txBox="1"/>
          <p:nvPr/>
        </p:nvSpPr>
        <p:spPr>
          <a:xfrm>
            <a:off x="504000" y="288000"/>
            <a:ext cx="7020000" cy="1248120"/>
          </a:xfrm>
          <a:prstGeom prst="rect">
            <a:avLst/>
          </a:prstGeom>
        </p:spPr>
        <p:txBody>
          <a:bodyPr lIns="0" rIns="0" tIns="0" bIns="0" anchor="ctr"/>
          <a:p>
            <a:r>
              <a:rPr lang="en-US" sz="4760">
                <a:latin typeface="Arial"/>
              </a:rPr>
              <a:t>Probable Success Rate</a:t>
            </a:r>
            <a:endParaRPr/>
          </a:p>
        </p:txBody>
      </p:sp>
      <p:sp>
        <p:nvSpPr>
          <p:cNvPr id="279" name="TextShape 2"/>
          <p:cNvSpPr txBox="1"/>
          <p:nvPr/>
        </p:nvSpPr>
        <p:spPr>
          <a:xfrm>
            <a:off x="504000" y="1823760"/>
            <a:ext cx="9072000" cy="4384440"/>
          </a:xfrm>
          <a:prstGeom prst="rect">
            <a:avLst/>
          </a:prstGeom>
        </p:spPr>
        <p:txBody>
          <a:bodyPr lIns="0" rIns="0" tIns="0" bIns="0"/>
          <a:p>
            <a:pPr>
              <a:buSzPct val="45000"/>
              <a:buFont typeface="StarSymbol"/>
              <a:buChar char=""/>
            </a:pPr>
            <a:r>
              <a:rPr lang="en-US" sz="3470">
                <a:latin typeface="Arial"/>
              </a:rPr>
              <a:t>PSR = Pden*W*v</a:t>
            </a:r>
            <a:endParaRPr/>
          </a:p>
          <a:p>
            <a:pPr>
              <a:buSzPct val="45000"/>
              <a:buFont typeface="StarSymbol"/>
              <a:buChar char=""/>
            </a:pPr>
            <a:r>
              <a:rPr lang="en-US" sz="3470">
                <a:latin typeface="Arial"/>
              </a:rPr>
              <a:t>Pden = POC/A</a:t>
            </a:r>
            <a:endParaRPr/>
          </a:p>
          <a:p>
            <a:pPr>
              <a:buSzPct val="45000"/>
              <a:buFont typeface="StarSymbol"/>
              <a:buChar char=""/>
            </a:pPr>
            <a:r>
              <a:rPr lang="en-US" sz="3470">
                <a:latin typeface="Arial"/>
              </a:rPr>
              <a:t>PSR = POC*W*v/A</a:t>
            </a:r>
            <a:endParaRPr/>
          </a:p>
          <a:p>
            <a:pPr>
              <a:buSzPct val="45000"/>
              <a:buFont typeface="StarSymbol"/>
              <a:buChar char=""/>
            </a:pPr>
            <a:r>
              <a:rPr lang="en-US" sz="3470">
                <a:latin typeface="Arial"/>
              </a:rPr>
              <a:t>Searching also reduces PSR</a:t>
            </a:r>
            <a:r>
              <a:rPr lang="en-US" sz="3470">
                <a:latin typeface="Arial"/>
              </a:rPr>
              <a:t>
</a:t>
            </a:r>
            <a:r>
              <a:rPr lang="en-US" sz="3470">
                <a:latin typeface="Arial"/>
              </a:rPr>
              <a:t>
</a:t>
            </a:r>
            <a:r>
              <a:rPr lang="en-US" sz="3470">
                <a:latin typeface="Arial"/>
              </a:rPr>
              <a:t>
</a:t>
            </a:r>
            <a:endParaRPr/>
          </a:p>
          <a:p>
            <a:pPr>
              <a:buSzPct val="45000"/>
              <a:buFont typeface="StarSymbol"/>
              <a:buChar char=""/>
            </a:pPr>
            <a:r>
              <a:rPr lang="en-US" sz="3470">
                <a:latin typeface="Arial"/>
              </a:rPr>
              <a:t>POD required to reduce PSR:</a:t>
            </a:r>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80" name="" descr=""/>
          <p:cNvPicPr/>
          <p:nvPr/>
        </p:nvPicPr>
        <p:blipFill>
          <a:blip r:embed="rId1"/>
          <a:stretch>
            <a:fillRect/>
          </a:stretch>
        </p:blipFill>
        <p:spPr>
          <a:xfrm>
            <a:off x="3745080" y="1991880"/>
            <a:ext cx="5124600" cy="5094360"/>
          </a:xfrm>
          <a:prstGeom prst="rect">
            <a:avLst/>
          </a:prstGeom>
          <a:ln>
            <a:noFill/>
          </a:ln>
        </p:spPr>
      </p:pic>
      <p:sp>
        <p:nvSpPr>
          <p:cNvPr id="281" name="TextShape 1"/>
          <p:cNvSpPr txBox="1"/>
          <p:nvPr/>
        </p:nvSpPr>
        <p:spPr>
          <a:xfrm>
            <a:off x="504000" y="288000"/>
            <a:ext cx="7020000" cy="1248120"/>
          </a:xfrm>
          <a:prstGeom prst="rect">
            <a:avLst/>
          </a:prstGeom>
        </p:spPr>
        <p:txBody>
          <a:bodyPr lIns="0" rIns="0" tIns="0" bIns="0" anchor="ctr"/>
          <a:p>
            <a:r>
              <a:rPr lang="en-US" sz="4760">
                <a:latin typeface="Arial"/>
              </a:rPr>
              <a:t>PSR</a:t>
            </a:r>
            <a:endParaRPr/>
          </a:p>
        </p:txBody>
      </p:sp>
      <p:graphicFrame>
        <p:nvGraphicFramePr>
          <p:cNvPr id="282" name="Table 2"/>
          <p:cNvGraphicFramePr/>
          <p:nvPr/>
        </p:nvGraphicFramePr>
        <p:xfrm>
          <a:off x="-41040" y="1621080"/>
          <a:ext cx="3515400" cy="5948280"/>
        </p:xfrm>
        <a:graphic>
          <a:graphicData uri="http://schemas.openxmlformats.org/drawingml/2006/table">
            <a:tbl>
              <a:tblPr/>
              <a:tblGrid>
                <a:gridCol w="974880"/>
                <a:gridCol w="1270800"/>
                <a:gridCol w="1270080"/>
              </a:tblGrid>
              <a:tr h="349920">
                <a:tc>
                  <a:txBody>
                    <a:bodyPr lIns="90000" rIns="90000" tIns="46800" bIns="46800"/>
                    <a:p>
                      <a:r>
                        <a:rPr lang="en-US">
                          <a:latin typeface="Arial"/>
                        </a:rPr>
                        <a:t>Region</a:t>
                      </a:r>
                      <a:endParaRPr/>
                    </a:p>
                  </a:txBody>
                  <a:tcPr/>
                </a:tc>
                <a:tc>
                  <a:txBody>
                    <a:bodyPr lIns="90000" rIns="90000" tIns="46800" bIns="46800"/>
                    <a:p>
                      <a:r>
                        <a:rPr lang="en-US">
                          <a:latin typeface="Arial"/>
                        </a:rPr>
                        <a:t>PSR</a:t>
                      </a:r>
                      <a:endParaRPr/>
                    </a:p>
                  </a:txBody>
                  <a:tcPr/>
                </a:tc>
                <a:tc>
                  <a:txBody>
                    <a:bodyPr lIns="90000" rIns="90000" tIns="46800" bIns="46800"/>
                    <a:p>
                      <a:r>
                        <a:rPr lang="en-US">
                          <a:latin typeface="Arial"/>
                        </a:rPr>
                        <a:t>Rank</a:t>
                      </a:r>
                      <a:endParaRPr/>
                    </a:p>
                  </a:txBody>
                  <a:tcPr/>
                </a:tc>
              </a:tr>
              <a:tr h="349920">
                <a:tc>
                  <a:txBody>
                    <a:bodyPr lIns="90000" rIns="90000" tIns="46800" bIns="46800"/>
                    <a:p>
                      <a:r>
                        <a:rPr lang="en-US">
                          <a:latin typeface="Arial"/>
                        </a:rPr>
                        <a:t>0</a:t>
                      </a:r>
                      <a:endParaRPr/>
                    </a:p>
                  </a:txBody>
                  <a:tcPr/>
                </a:tc>
                <a:tc>
                  <a:txBody>
                    <a:bodyPr lIns="90000" rIns="90000" tIns="46800" bIns="46800"/>
                    <a:p>
                      <a:r>
                        <a:rPr lang="en-US">
                          <a:latin typeface="Arial"/>
                        </a:rPr>
                        <a:t>.00030</a:t>
                      </a:r>
                      <a:endParaRPr/>
                    </a:p>
                  </a:txBody>
                  <a:tcPr/>
                </a:tc>
                <a:tc>
                  <a:txBody>
                    <a:bodyPr lIns="90000" rIns="90000" tIns="46800" bIns="46800"/>
                    <a:p>
                      <a:r>
                        <a:rPr lang="en-US">
                          <a:latin typeface="Arial"/>
                        </a:rPr>
                        <a:t>14</a:t>
                      </a:r>
                      <a:endParaRPr/>
                    </a:p>
                  </a:txBody>
                  <a:tcPr/>
                </a:tc>
              </a:tr>
              <a:tr h="349920">
                <a:tc>
                  <a:txBody>
                    <a:bodyPr lIns="90000" rIns="90000" tIns="46800" bIns="46800"/>
                    <a:p>
                      <a:r>
                        <a:rPr lang="en-US">
                          <a:latin typeface="Arial"/>
                        </a:rPr>
                        <a:t>1</a:t>
                      </a:r>
                      <a:endParaRPr/>
                    </a:p>
                  </a:txBody>
                  <a:tcPr/>
                </a:tc>
                <a:tc>
                  <a:txBody>
                    <a:bodyPr lIns="90000" rIns="90000" tIns="46800" bIns="46800"/>
                    <a:p>
                      <a:r>
                        <a:rPr lang="en-US">
                          <a:latin typeface="Arial"/>
                        </a:rPr>
                        <a:t>.00111</a:t>
                      </a:r>
                      <a:endParaRPr/>
                    </a:p>
                  </a:txBody>
                  <a:tcPr/>
                </a:tc>
                <a:tc>
                  <a:txBody>
                    <a:bodyPr lIns="90000" rIns="90000" tIns="46800" bIns="46800"/>
                    <a:p>
                      <a:r>
                        <a:rPr lang="en-US">
                          <a:latin typeface="Arial"/>
                        </a:rPr>
                        <a:t>11</a:t>
                      </a:r>
                      <a:endParaRPr/>
                    </a:p>
                  </a:txBody>
                  <a:tcPr/>
                </a:tc>
              </a:tr>
              <a:tr h="349920">
                <a:tc>
                  <a:txBody>
                    <a:bodyPr lIns="90000" rIns="90000" tIns="46800" bIns="46800"/>
                    <a:p>
                      <a:r>
                        <a:rPr lang="en-US">
                          <a:latin typeface="Arial"/>
                        </a:rPr>
                        <a:t>2</a:t>
                      </a:r>
                      <a:endParaRPr/>
                    </a:p>
                  </a:txBody>
                  <a:tcPr/>
                </a:tc>
                <a:tc>
                  <a:txBody>
                    <a:bodyPr lIns="90000" rIns="90000" tIns="46800" bIns="46800"/>
                    <a:p>
                      <a:r>
                        <a:rPr lang="en-US">
                          <a:latin typeface="Arial"/>
                        </a:rPr>
                        <a:t>.00072</a:t>
                      </a:r>
                      <a:endParaRPr/>
                    </a:p>
                  </a:txBody>
                  <a:tcPr/>
                </a:tc>
                <a:tc>
                  <a:txBody>
                    <a:bodyPr lIns="90000" rIns="90000" tIns="46800" bIns="46800"/>
                    <a:p>
                      <a:r>
                        <a:rPr lang="en-US">
                          <a:latin typeface="Arial"/>
                        </a:rPr>
                        <a:t>13</a:t>
                      </a:r>
                      <a:endParaRPr/>
                    </a:p>
                  </a:txBody>
                  <a:tcPr/>
                </a:tc>
              </a:tr>
              <a:tr h="349920">
                <a:tc>
                  <a:txBody>
                    <a:bodyPr lIns="90000" rIns="90000" tIns="46800" bIns="46800"/>
                    <a:p>
                      <a:r>
                        <a:rPr lang="en-US">
                          <a:latin typeface="Arial"/>
                        </a:rPr>
                        <a:t>3</a:t>
                      </a:r>
                      <a:endParaRPr/>
                    </a:p>
                  </a:txBody>
                  <a:tcPr/>
                </a:tc>
                <a:tc>
                  <a:txBody>
                    <a:bodyPr lIns="90000" rIns="90000" tIns="46800" bIns="46800"/>
                    <a:p>
                      <a:r>
                        <a:rPr lang="en-US">
                          <a:latin typeface="Arial"/>
                        </a:rPr>
                        <a:t>.00094</a:t>
                      </a:r>
                      <a:endParaRPr/>
                    </a:p>
                  </a:txBody>
                  <a:tcPr/>
                </a:tc>
                <a:tc>
                  <a:txBody>
                    <a:bodyPr lIns="90000" rIns="90000" tIns="46800" bIns="46800"/>
                    <a:p>
                      <a:r>
                        <a:rPr lang="en-US">
                          <a:latin typeface="Arial"/>
                        </a:rPr>
                        <a:t>12</a:t>
                      </a:r>
                      <a:endParaRPr/>
                    </a:p>
                  </a:txBody>
                  <a:tcPr/>
                </a:tc>
              </a:tr>
              <a:tr h="349920">
                <a:tc>
                  <a:txBody>
                    <a:bodyPr lIns="90000" rIns="90000" tIns="46800" bIns="46800"/>
                    <a:p>
                      <a:r>
                        <a:rPr lang="en-US">
                          <a:latin typeface="Arial"/>
                        </a:rPr>
                        <a:t>4</a:t>
                      </a:r>
                      <a:endParaRPr/>
                    </a:p>
                  </a:txBody>
                  <a:tcPr/>
                </a:tc>
                <a:tc>
                  <a:txBody>
                    <a:bodyPr lIns="90000" rIns="90000" tIns="46800" bIns="46800"/>
                    <a:p>
                      <a:r>
                        <a:rPr lang="en-US">
                          <a:latin typeface="Arial"/>
                        </a:rPr>
                        <a:t>.00207</a:t>
                      </a:r>
                      <a:endParaRPr/>
                    </a:p>
                  </a:txBody>
                  <a:tcPr/>
                </a:tc>
                <a:tc>
                  <a:txBody>
                    <a:bodyPr lIns="90000" rIns="90000" tIns="46800" bIns="46800"/>
                    <a:p>
                      <a:r>
                        <a:rPr lang="en-US">
                          <a:latin typeface="Arial"/>
                        </a:rPr>
                        <a:t>5</a:t>
                      </a:r>
                      <a:endParaRPr/>
                    </a:p>
                  </a:txBody>
                  <a:tcPr/>
                </a:tc>
              </a:tr>
              <a:tr h="349920">
                <a:tc>
                  <a:txBody>
                    <a:bodyPr lIns="90000" rIns="90000" tIns="46800" bIns="46800"/>
                    <a:p>
                      <a:r>
                        <a:rPr lang="en-US">
                          <a:latin typeface="Arial"/>
                        </a:rPr>
                        <a:t>5</a:t>
                      </a:r>
                      <a:endParaRPr/>
                    </a:p>
                  </a:txBody>
                  <a:tcPr/>
                </a:tc>
                <a:tc>
                  <a:txBody>
                    <a:bodyPr lIns="90000" rIns="90000" tIns="46800" bIns="46800"/>
                    <a:p>
                      <a:r>
                        <a:rPr lang="en-US">
                          <a:latin typeface="Arial"/>
                        </a:rPr>
                        <a:t>.00178</a:t>
                      </a:r>
                      <a:endParaRPr/>
                    </a:p>
                  </a:txBody>
                  <a:tcPr/>
                </a:tc>
                <a:tc>
                  <a:txBody>
                    <a:bodyPr lIns="90000" rIns="90000" tIns="46800" bIns="46800"/>
                    <a:p>
                      <a:r>
                        <a:rPr lang="en-US">
                          <a:latin typeface="Arial"/>
                        </a:rPr>
                        <a:t>8</a:t>
                      </a:r>
                      <a:endParaRPr/>
                    </a:p>
                  </a:txBody>
                  <a:tcPr/>
                </a:tc>
              </a:tr>
              <a:tr h="349920">
                <a:tc>
                  <a:txBody>
                    <a:bodyPr lIns="90000" rIns="90000" tIns="46800" bIns="46800"/>
                    <a:p>
                      <a:r>
                        <a:rPr lang="en-US">
                          <a:latin typeface="Arial"/>
                        </a:rPr>
                        <a:t>6</a:t>
                      </a:r>
                      <a:endParaRPr/>
                    </a:p>
                  </a:txBody>
                  <a:tcPr/>
                </a:tc>
                <a:tc>
                  <a:txBody>
                    <a:bodyPr lIns="90000" rIns="90000" tIns="46800" bIns="46800"/>
                    <a:p>
                      <a:r>
                        <a:rPr lang="en-US">
                          <a:latin typeface="Arial"/>
                        </a:rPr>
                        <a:t>.00233</a:t>
                      </a:r>
                      <a:endParaRPr/>
                    </a:p>
                  </a:txBody>
                  <a:tcPr/>
                </a:tc>
                <a:tc>
                  <a:txBody>
                    <a:bodyPr lIns="90000" rIns="90000" tIns="46800" bIns="46800"/>
                    <a:p>
                      <a:r>
                        <a:rPr lang="en-US">
                          <a:latin typeface="Arial"/>
                        </a:rPr>
                        <a:t>3</a:t>
                      </a:r>
                      <a:endParaRPr/>
                    </a:p>
                  </a:txBody>
                  <a:tcPr/>
                </a:tc>
              </a:tr>
              <a:tr h="349920">
                <a:tc>
                  <a:txBody>
                    <a:bodyPr lIns="90000" rIns="90000" tIns="46800" bIns="46800"/>
                    <a:p>
                      <a:r>
                        <a:rPr lang="en-US">
                          <a:latin typeface="Arial"/>
                        </a:rPr>
                        <a:t>7</a:t>
                      </a:r>
                      <a:endParaRPr/>
                    </a:p>
                  </a:txBody>
                  <a:tcPr/>
                </a:tc>
                <a:tc>
                  <a:txBody>
                    <a:bodyPr lIns="90000" rIns="90000" tIns="46800" bIns="46800"/>
                    <a:p>
                      <a:r>
                        <a:rPr lang="en-US">
                          <a:latin typeface="Arial"/>
                        </a:rPr>
                        <a:t>.00195</a:t>
                      </a:r>
                      <a:endParaRPr/>
                    </a:p>
                  </a:txBody>
                  <a:tcPr/>
                </a:tc>
                <a:tc>
                  <a:txBody>
                    <a:bodyPr lIns="90000" rIns="90000" tIns="46800" bIns="46800"/>
                    <a:p>
                      <a:r>
                        <a:rPr lang="en-US">
                          <a:latin typeface="Arial"/>
                        </a:rPr>
                        <a:t>6</a:t>
                      </a:r>
                      <a:endParaRPr/>
                    </a:p>
                  </a:txBody>
                  <a:tcPr/>
                </a:tc>
              </a:tr>
              <a:tr h="349920">
                <a:tc>
                  <a:txBody>
                    <a:bodyPr lIns="90000" rIns="90000" tIns="46800" bIns="46800"/>
                    <a:p>
                      <a:r>
                        <a:rPr lang="en-US">
                          <a:latin typeface="Arial"/>
                        </a:rPr>
                        <a:t>8</a:t>
                      </a:r>
                      <a:endParaRPr/>
                    </a:p>
                  </a:txBody>
                  <a:tcPr/>
                </a:tc>
                <a:tc>
                  <a:txBody>
                    <a:bodyPr lIns="90000" rIns="90000" tIns="46800" bIns="46800"/>
                    <a:p>
                      <a:r>
                        <a:rPr lang="en-US">
                          <a:latin typeface="Arial"/>
                        </a:rPr>
                        <a:t>.00222</a:t>
                      </a:r>
                      <a:endParaRPr/>
                    </a:p>
                  </a:txBody>
                  <a:tcPr/>
                </a:tc>
                <a:tc>
                  <a:txBody>
                    <a:bodyPr lIns="90000" rIns="90000" tIns="46800" bIns="46800"/>
                    <a:p>
                      <a:r>
                        <a:rPr lang="en-US">
                          <a:latin typeface="Arial"/>
                        </a:rPr>
                        <a:t>4</a:t>
                      </a:r>
                      <a:endParaRPr/>
                    </a:p>
                  </a:txBody>
                  <a:tcPr/>
                </a:tc>
              </a:tr>
              <a:tr h="349920">
                <a:tc>
                  <a:txBody>
                    <a:bodyPr lIns="90000" rIns="90000" tIns="46800" bIns="46800"/>
                    <a:p>
                      <a:r>
                        <a:rPr lang="en-US">
                          <a:latin typeface="Arial"/>
                        </a:rPr>
                        <a:t>9</a:t>
                      </a:r>
                      <a:endParaRPr/>
                    </a:p>
                  </a:txBody>
                  <a:tcPr/>
                </a:tc>
                <a:tc>
                  <a:txBody>
                    <a:bodyPr lIns="90000" rIns="90000" tIns="46800" bIns="46800"/>
                    <a:p>
                      <a:r>
                        <a:rPr lang="en-US">
                          <a:latin typeface="Arial"/>
                        </a:rPr>
                        <a:t>.00138</a:t>
                      </a:r>
                      <a:endParaRPr/>
                    </a:p>
                  </a:txBody>
                  <a:tcPr/>
                </a:tc>
                <a:tc>
                  <a:txBody>
                    <a:bodyPr lIns="90000" rIns="90000" tIns="46800" bIns="46800"/>
                    <a:p>
                      <a:r>
                        <a:rPr lang="en-US">
                          <a:latin typeface="Arial"/>
                        </a:rPr>
                        <a:t>9</a:t>
                      </a:r>
                      <a:endParaRPr/>
                    </a:p>
                  </a:txBody>
                  <a:tcPr/>
                </a:tc>
              </a:tr>
              <a:tr h="349920">
                <a:tc>
                  <a:txBody>
                    <a:bodyPr lIns="90000" rIns="90000" tIns="46800" bIns="46800"/>
                    <a:p>
                      <a:r>
                        <a:rPr lang="en-US">
                          <a:latin typeface="Arial"/>
                        </a:rPr>
                        <a:t>10</a:t>
                      </a:r>
                      <a:endParaRPr/>
                    </a:p>
                  </a:txBody>
                  <a:tcPr/>
                </a:tc>
                <a:tc>
                  <a:txBody>
                    <a:bodyPr lIns="90000" rIns="90000" tIns="46800" bIns="46800"/>
                    <a:p>
                      <a:r>
                        <a:rPr lang="en-US">
                          <a:latin typeface="Arial"/>
                        </a:rPr>
                        <a:t>.00237</a:t>
                      </a:r>
                      <a:endParaRPr/>
                    </a:p>
                  </a:txBody>
                  <a:tcPr/>
                </a:tc>
                <a:tc>
                  <a:txBody>
                    <a:bodyPr lIns="90000" rIns="90000" tIns="46800" bIns="46800"/>
                    <a:p>
                      <a:r>
                        <a:rPr lang="en-US">
                          <a:latin typeface="Arial"/>
                        </a:rPr>
                        <a:t>2</a:t>
                      </a:r>
                      <a:endParaRPr/>
                    </a:p>
                  </a:txBody>
                  <a:tcPr/>
                </a:tc>
              </a:tr>
              <a:tr h="349920">
                <a:tc>
                  <a:txBody>
                    <a:bodyPr lIns="90000" rIns="90000" tIns="46800" bIns="46800"/>
                    <a:p>
                      <a:r>
                        <a:rPr lang="en-US">
                          <a:latin typeface="Arial"/>
                        </a:rPr>
                        <a:t>11</a:t>
                      </a:r>
                      <a:endParaRPr/>
                    </a:p>
                  </a:txBody>
                  <a:tcPr/>
                </a:tc>
                <a:tc>
                  <a:txBody>
                    <a:bodyPr lIns="90000" rIns="90000" tIns="46800" bIns="46800"/>
                    <a:p>
                      <a:r>
                        <a:rPr lang="en-US">
                          <a:latin typeface="Arial"/>
                        </a:rPr>
                        <a:t>.00013</a:t>
                      </a:r>
                      <a:endParaRPr/>
                    </a:p>
                  </a:txBody>
                  <a:tcPr/>
                </a:tc>
                <a:tc>
                  <a:txBody>
                    <a:bodyPr lIns="90000" rIns="90000" tIns="46800" bIns="46800"/>
                    <a:p>
                      <a:r>
                        <a:rPr lang="en-US">
                          <a:latin typeface="Arial"/>
                        </a:rPr>
                        <a:t>15</a:t>
                      </a:r>
                      <a:endParaRPr/>
                    </a:p>
                  </a:txBody>
                  <a:tcPr/>
                </a:tc>
              </a:tr>
              <a:tr h="216000">
                <a:tc>
                  <a:txBody>
                    <a:bodyPr lIns="90000" rIns="90000" tIns="46800" bIns="46800"/>
                    <a:p>
                      <a:r>
                        <a:rPr lang="en-US">
                          <a:latin typeface="Arial"/>
                        </a:rPr>
                        <a:t>12</a:t>
                      </a:r>
                      <a:endParaRPr/>
                    </a:p>
                  </a:txBody>
                  <a:tcPr/>
                </a:tc>
                <a:tc>
                  <a:txBody>
                    <a:bodyPr lIns="90000" rIns="90000" tIns="46800" bIns="46800"/>
                    <a:p>
                      <a:r>
                        <a:rPr lang="en-US">
                          <a:latin typeface="Arial"/>
                        </a:rPr>
                        <a:t>.00007</a:t>
                      </a:r>
                      <a:endParaRPr/>
                    </a:p>
                  </a:txBody>
                  <a:tcPr/>
                </a:tc>
                <a:tc>
                  <a:txBody>
                    <a:bodyPr lIns="90000" rIns="90000" tIns="46800" bIns="46800"/>
                    <a:p>
                      <a:r>
                        <a:rPr lang="en-US">
                          <a:latin typeface="Arial"/>
                        </a:rPr>
                        <a:t>16</a:t>
                      </a:r>
                      <a:endParaRPr/>
                    </a:p>
                  </a:txBody>
                  <a:tcPr/>
                </a:tc>
              </a:tr>
              <a:tr h="349920">
                <a:tc>
                  <a:txBody>
                    <a:bodyPr lIns="90000" rIns="90000" tIns="46800" bIns="46800"/>
                    <a:p>
                      <a:r>
                        <a:rPr lang="en-US">
                          <a:latin typeface="Arial"/>
                        </a:rPr>
                        <a:t>13</a:t>
                      </a:r>
                      <a:endParaRPr/>
                    </a:p>
                  </a:txBody>
                  <a:tcPr/>
                </a:tc>
                <a:tc>
                  <a:txBody>
                    <a:bodyPr lIns="90000" rIns="90000" tIns="46800" bIns="46800"/>
                    <a:p>
                      <a:r>
                        <a:rPr lang="en-US">
                          <a:latin typeface="Arial"/>
                        </a:rPr>
                        <a:t>.00132</a:t>
                      </a:r>
                      <a:endParaRPr/>
                    </a:p>
                  </a:txBody>
                  <a:tcPr/>
                </a:tc>
                <a:tc>
                  <a:txBody>
                    <a:bodyPr lIns="90000" rIns="90000" tIns="46800" bIns="46800"/>
                    <a:p>
                      <a:r>
                        <a:rPr lang="en-US">
                          <a:latin typeface="Arial"/>
                        </a:rPr>
                        <a:t>10</a:t>
                      </a:r>
                      <a:endParaRPr/>
                    </a:p>
                  </a:txBody>
                  <a:tcPr/>
                </a:tc>
              </a:tr>
              <a:tr h="349920">
                <a:tc>
                  <a:txBody>
                    <a:bodyPr lIns="90000" rIns="90000" tIns="46800" bIns="46800"/>
                    <a:p>
                      <a:r>
                        <a:rPr lang="en-US">
                          <a:latin typeface="Arial"/>
                        </a:rPr>
                        <a:t>14</a:t>
                      </a:r>
                      <a:endParaRPr/>
                    </a:p>
                  </a:txBody>
                  <a:tcPr/>
                </a:tc>
                <a:tc>
                  <a:txBody>
                    <a:bodyPr lIns="90000" rIns="90000" tIns="46800" bIns="46800"/>
                    <a:p>
                      <a:r>
                        <a:rPr lang="en-US">
                          <a:latin typeface="Arial"/>
                        </a:rPr>
                        <a:t>.00339</a:t>
                      </a:r>
                      <a:endParaRPr/>
                    </a:p>
                  </a:txBody>
                  <a:tcPr/>
                </a:tc>
                <a:tc>
                  <a:txBody>
                    <a:bodyPr lIns="90000" rIns="90000" tIns="46800" bIns="46800"/>
                    <a:p>
                      <a:r>
                        <a:rPr lang="en-US">
                          <a:latin typeface="Arial"/>
                        </a:rPr>
                        <a:t>1</a:t>
                      </a:r>
                      <a:endParaRPr/>
                    </a:p>
                  </a:txBody>
                  <a:tcPr/>
                </a:tc>
              </a:tr>
              <a:tr h="349920">
                <a:tc>
                  <a:txBody>
                    <a:bodyPr lIns="90000" rIns="90000" tIns="46800" bIns="46800"/>
                    <a:p>
                      <a:r>
                        <a:rPr lang="en-US">
                          <a:latin typeface="Arial"/>
                        </a:rPr>
                        <a:t>15</a:t>
                      </a:r>
                      <a:endParaRPr/>
                    </a:p>
                  </a:txBody>
                  <a:tcPr/>
                </a:tc>
                <a:tc>
                  <a:txBody>
                    <a:bodyPr lIns="90000" rIns="90000" tIns="46800" bIns="46800"/>
                    <a:p>
                      <a:r>
                        <a:rPr lang="en-US">
                          <a:latin typeface="Arial"/>
                        </a:rPr>
                        <a:t>.00185</a:t>
                      </a:r>
                      <a:endParaRPr/>
                    </a:p>
                  </a:txBody>
                  <a:tcPr/>
                </a:tc>
                <a:tc>
                  <a:txBody>
                    <a:bodyPr lIns="90000" rIns="90000" tIns="46800" bIns="46800"/>
                    <a:p>
                      <a:r>
                        <a:rPr lang="en-US">
                          <a:latin typeface="Arial"/>
                        </a:rPr>
                        <a:t>7</a:t>
                      </a:r>
                      <a:endParaRPr/>
                    </a:p>
                  </a:txBody>
                  <a:tcPr/>
                </a:tc>
              </a:tr>
            </a:tbl>
          </a:graphicData>
        </a:graphic>
      </p:graphicFrame>
      <p:sp>
        <p:nvSpPr>
          <p:cNvPr id="283" name="TextShape 3"/>
          <p:cNvSpPr txBox="1"/>
          <p:nvPr/>
        </p:nvSpPr>
        <p:spPr>
          <a:xfrm>
            <a:off x="5120640" y="7223760"/>
            <a:ext cx="4266720" cy="346320"/>
          </a:xfrm>
          <a:prstGeom prst="rect">
            <a:avLst/>
          </a:prstGeom>
        </p:spPr>
        <p:txBody>
          <a:bodyPr lIns="90000" rIns="90000" tIns="45000" bIns="45000"/>
          <a:p>
            <a:r>
              <a:rPr lang="en-US">
                <a:latin typeface="Arial"/>
              </a:rPr>
              <a:t>You have 200 searcher-hours to allocate</a:t>
            </a:r>
            <a:endParaRPr/>
          </a:p>
        </p:txBody>
      </p:sp>
    </p:spTree>
  </p:cSld>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4" name="TextShape 1"/>
          <p:cNvSpPr txBox="1"/>
          <p:nvPr/>
        </p:nvSpPr>
        <p:spPr>
          <a:xfrm>
            <a:off x="504000" y="288000"/>
            <a:ext cx="7020000" cy="1248120"/>
          </a:xfrm>
          <a:prstGeom prst="rect">
            <a:avLst/>
          </a:prstGeom>
        </p:spPr>
        <p:txBody>
          <a:bodyPr lIns="0" rIns="0" tIns="0" bIns="0" anchor="ctr"/>
          <a:p>
            <a:r>
              <a:rPr lang="en-US" sz="4760">
                <a:latin typeface="Arial"/>
              </a:rPr>
              <a:t>Optimal search plan</a:t>
            </a:r>
            <a:endParaRPr/>
          </a:p>
        </p:txBody>
      </p:sp>
      <p:sp>
        <p:nvSpPr>
          <p:cNvPr id="285" name="TextShape 2"/>
          <p:cNvSpPr txBox="1"/>
          <p:nvPr/>
        </p:nvSpPr>
        <p:spPr>
          <a:xfrm>
            <a:off x="504000" y="1823760"/>
            <a:ext cx="9072000" cy="4384440"/>
          </a:xfrm>
          <a:prstGeom prst="rect">
            <a:avLst/>
          </a:prstGeom>
        </p:spPr>
        <p:txBody>
          <a:bodyPr lIns="0" rIns="0" tIns="0" bIns="0"/>
          <a:p>
            <a:pPr>
              <a:buSzPct val="45000"/>
              <a:buFont typeface="StarSymbol"/>
              <a:buChar char=""/>
            </a:pPr>
            <a:r>
              <a:rPr lang="en-US" sz="3470">
                <a:latin typeface="Arial"/>
              </a:rPr>
              <a:t>Compute Probable success rate (PSR)</a:t>
            </a:r>
            <a:endParaRPr/>
          </a:p>
          <a:p>
            <a:pPr>
              <a:buSzPct val="45000"/>
              <a:buFont typeface="StarSymbol"/>
              <a:buChar char=""/>
            </a:pPr>
            <a:r>
              <a:rPr lang="en-US" sz="3470">
                <a:latin typeface="Arial"/>
              </a:rPr>
              <a:t>Charnes-Cooper algorithm: </a:t>
            </a:r>
            <a:endParaRPr/>
          </a:p>
          <a:p>
            <a:pPr lvl="1">
              <a:buSzPct val="75000"/>
              <a:buFont typeface="StarSymbol"/>
              <a:buChar char=""/>
            </a:pPr>
            <a:r>
              <a:rPr lang="en-US" sz="3040">
                <a:latin typeface="Arial"/>
              </a:rPr>
              <a:t>Sort areas by PSR</a:t>
            </a:r>
            <a:endParaRPr/>
          </a:p>
          <a:p>
            <a:pPr lvl="1">
              <a:buSzPct val="75000"/>
              <a:buFont typeface="StarSymbol"/>
              <a:buChar char=""/>
            </a:pPr>
            <a:r>
              <a:rPr lang="en-US" sz="3040">
                <a:latin typeface="Arial"/>
              </a:rPr>
              <a:t>allocate effort to area of highest PSR to get down to next largest.  </a:t>
            </a:r>
            <a:endParaRPr/>
          </a:p>
          <a:p>
            <a:pPr>
              <a:buSzPct val="45000"/>
              <a:buFont typeface="StarSymbol"/>
              <a:buChar char=""/>
            </a:pPr>
            <a:r>
              <a:rPr lang="en-US" sz="3470">
                <a:latin typeface="Arial"/>
              </a:rPr>
              <a:t>Areas with equal PSR get equal POD allocation</a:t>
            </a:r>
            <a:endParaRPr/>
          </a:p>
          <a:p>
            <a:pPr lvl="1">
              <a:buSzPct val="75000"/>
              <a:buFont typeface="StarSymbol"/>
              <a:buChar char=""/>
            </a:pPr>
            <a:r>
              <a:rPr lang="en-US" sz="3040">
                <a:latin typeface="Arial"/>
              </a:rPr>
              <a:t>Continue to allocate until all areas have same PSR, or run out of resources.</a:t>
            </a:r>
            <a:endParaRPr/>
          </a:p>
          <a:p>
            <a:pPr>
              <a:buSzPct val="45000"/>
              <a:buFont typeface="StarSymbol"/>
              <a:buChar char=""/>
            </a:pPr>
            <a:r>
              <a:rPr lang="en-US" sz="3470">
                <a:latin typeface="Arial"/>
              </a:rPr>
              <a:t>Operational adjustment and reevaluation</a:t>
            </a:r>
            <a:endParaRPr/>
          </a:p>
        </p:txBody>
      </p:sp>
    </p:spTree>
  </p:cSld>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6" name="TextShape 1"/>
          <p:cNvSpPr txBox="1"/>
          <p:nvPr/>
        </p:nvSpPr>
        <p:spPr>
          <a:xfrm>
            <a:off x="504000" y="288000"/>
            <a:ext cx="7020000" cy="1248120"/>
          </a:xfrm>
          <a:prstGeom prst="rect">
            <a:avLst/>
          </a:prstGeom>
        </p:spPr>
        <p:txBody>
          <a:bodyPr lIns="0" rIns="0" tIns="0" bIns="0" anchor="ctr"/>
          <a:p>
            <a:r>
              <a:rPr lang="en-US" sz="4760">
                <a:latin typeface="Arial"/>
              </a:rPr>
              <a:t>Charnes-Cooper process</a:t>
            </a:r>
            <a:endParaRPr/>
          </a:p>
        </p:txBody>
      </p:sp>
      <p:sp>
        <p:nvSpPr>
          <p:cNvPr id="287" name="CustomShape 2"/>
          <p:cNvSpPr/>
          <p:nvPr/>
        </p:nvSpPr>
        <p:spPr>
          <a:xfrm>
            <a:off x="3108960" y="3125520"/>
            <a:ext cx="968760" cy="2743200"/>
          </a:xfrm>
          <a:prstGeom prst="rect">
            <a:avLst/>
          </a:prstGeom>
          <a:solidFill>
            <a:srgbClr val="c5000b"/>
          </a:solidFill>
          <a:ln>
            <a:solidFill>
              <a:srgbClr val="808080"/>
            </a:solidFill>
          </a:ln>
        </p:spPr>
      </p:sp>
      <p:sp>
        <p:nvSpPr>
          <p:cNvPr id="288" name="CustomShape 3"/>
          <p:cNvSpPr/>
          <p:nvPr/>
        </p:nvSpPr>
        <p:spPr>
          <a:xfrm>
            <a:off x="5003280" y="3531600"/>
            <a:ext cx="1418040" cy="2347560"/>
          </a:xfrm>
          <a:prstGeom prst="rect">
            <a:avLst/>
          </a:prstGeom>
          <a:solidFill>
            <a:srgbClr val="c5000b"/>
          </a:solidFill>
          <a:ln>
            <a:solidFill>
              <a:srgbClr val="808080"/>
            </a:solidFill>
          </a:ln>
        </p:spPr>
      </p:sp>
      <p:sp>
        <p:nvSpPr>
          <p:cNvPr id="289" name="CustomShape 4"/>
          <p:cNvSpPr/>
          <p:nvPr/>
        </p:nvSpPr>
        <p:spPr>
          <a:xfrm>
            <a:off x="6929640" y="3949200"/>
            <a:ext cx="1418040" cy="1951200"/>
          </a:xfrm>
          <a:prstGeom prst="rect">
            <a:avLst/>
          </a:prstGeom>
          <a:solidFill>
            <a:srgbClr val="c5000b"/>
          </a:solidFill>
          <a:ln>
            <a:solidFill>
              <a:srgbClr val="808080"/>
            </a:solidFill>
          </a:ln>
        </p:spPr>
      </p:sp>
    </p:spTree>
  </p:cSld>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90" name="" descr=""/>
          <p:cNvPicPr/>
          <p:nvPr/>
        </p:nvPicPr>
        <p:blipFill>
          <a:blip r:embed="rId1"/>
          <a:stretch>
            <a:fillRect/>
          </a:stretch>
        </p:blipFill>
        <p:spPr>
          <a:xfrm>
            <a:off x="4804200" y="1920240"/>
            <a:ext cx="5150880" cy="5120640"/>
          </a:xfrm>
          <a:prstGeom prst="rect">
            <a:avLst/>
          </a:prstGeom>
          <a:ln>
            <a:noFill/>
          </a:ln>
        </p:spPr>
      </p:pic>
      <p:sp>
        <p:nvSpPr>
          <p:cNvPr id="291" name="TextShape 1"/>
          <p:cNvSpPr txBox="1"/>
          <p:nvPr/>
        </p:nvSpPr>
        <p:spPr>
          <a:xfrm>
            <a:off x="504000" y="288000"/>
            <a:ext cx="7020000" cy="1248120"/>
          </a:xfrm>
          <a:prstGeom prst="rect">
            <a:avLst/>
          </a:prstGeom>
        </p:spPr>
        <p:txBody>
          <a:bodyPr lIns="0" rIns="0" tIns="0" bIns="0" anchor="ctr"/>
          <a:p>
            <a:r>
              <a:rPr lang="en-US" sz="4760">
                <a:latin typeface="Arial"/>
              </a:rPr>
              <a:t>Theoretical optimum</a:t>
            </a:r>
            <a:endParaRPr/>
          </a:p>
        </p:txBody>
      </p:sp>
      <p:graphicFrame>
        <p:nvGraphicFramePr>
          <p:cNvPr id="292" name="Table 2"/>
          <p:cNvGraphicFramePr/>
          <p:nvPr/>
        </p:nvGraphicFramePr>
        <p:xfrm>
          <a:off x="2880" y="1570320"/>
          <a:ext cx="4806000" cy="5948280"/>
        </p:xfrm>
        <a:graphic>
          <a:graphicData uri="http://schemas.openxmlformats.org/drawingml/2006/table">
            <a:tbl>
              <a:tblPr/>
              <a:tblGrid>
                <a:gridCol w="759960"/>
                <a:gridCol w="759960"/>
                <a:gridCol w="803160"/>
                <a:gridCol w="821160"/>
                <a:gridCol w="756360"/>
                <a:gridCol w="905760"/>
              </a:tblGrid>
              <a:tr h="349920">
                <a:tc>
                  <a:txBody>
                    <a:bodyPr lIns="90000" rIns="90000" tIns="46800" bIns="46800"/>
                    <a:p>
                      <a:r>
                        <a:rPr lang="en-US">
                          <a:latin typeface="Arial"/>
                        </a:rPr>
                        <a:t>Reg</a:t>
                      </a:r>
                      <a:endParaRPr/>
                    </a:p>
                  </a:txBody>
                  <a:tcPr/>
                </a:tc>
                <a:tc>
                  <a:txBody>
                    <a:bodyPr lIns="90000" rIns="90000" tIns="46800" bIns="46800"/>
                    <a:p>
                      <a:r>
                        <a:rPr lang="en-US">
                          <a:latin typeface="Arial"/>
                        </a:rPr>
                        <a:t>PSR</a:t>
                      </a:r>
                      <a:endParaRPr/>
                    </a:p>
                  </a:txBody>
                  <a:tcPr/>
                </a:tc>
                <a:tc>
                  <a:txBody>
                    <a:bodyPr lIns="90000" rIns="90000" tIns="46800" bIns="46800"/>
                    <a:p>
                      <a:r>
                        <a:rPr lang="en-US">
                          <a:latin typeface="Arial"/>
                        </a:rPr>
                        <a:t>t</a:t>
                      </a:r>
                      <a:endParaRPr/>
                    </a:p>
                  </a:txBody>
                  <a:tcPr/>
                </a:tc>
                <a:tc>
                  <a:txBody>
                    <a:bodyPr lIns="90000" rIns="90000" tIns="46800" bIns="46800"/>
                    <a:p>
                      <a:r>
                        <a:rPr lang="en-US">
                          <a:latin typeface="Arial"/>
                        </a:rPr>
                        <a:t>C</a:t>
                      </a:r>
                      <a:endParaRPr/>
                    </a:p>
                  </a:txBody>
                  <a:tcPr/>
                </a:tc>
                <a:tc>
                  <a:txBody>
                    <a:bodyPr lIns="90000" rIns="90000" tIns="46800" bIns="46800"/>
                    <a:p>
                      <a:r>
                        <a:rPr lang="en-US">
                          <a:latin typeface="Arial"/>
                        </a:rPr>
                        <a:t>POD</a:t>
                      </a:r>
                      <a:endParaRPr/>
                    </a:p>
                  </a:txBody>
                  <a:tcPr/>
                </a:tc>
                <a:tc>
                  <a:txBody>
                    <a:bodyPr lIns="90000" rIns="90000" tIns="46800" bIns="46800"/>
                    <a:p>
                      <a:r>
                        <a:rPr lang="en-US">
                          <a:latin typeface="Arial"/>
                        </a:rPr>
                        <a:t>POS</a:t>
                      </a:r>
                      <a:endParaRPr/>
                    </a:p>
                  </a:txBody>
                  <a:tcPr/>
                </a:tc>
              </a:tr>
              <a:tr h="349920">
                <a:tc>
                  <a:txBody>
                    <a:bodyPr lIns="90000" rIns="90000" tIns="46800" bIns="46800"/>
                    <a:p>
                      <a:r>
                        <a:rPr lang="en-US">
                          <a:latin typeface="Arial"/>
                        </a:rPr>
                        <a:t>0</a:t>
                      </a:r>
                      <a:endParaRPr/>
                    </a:p>
                  </a:txBody>
                  <a:tcPr/>
                </a:tc>
                <a:tc>
                  <a:txBody>
                    <a:bodyPr lIns="90000" rIns="90000" tIns="46800" bIns="46800"/>
                    <a:p>
                      <a:r>
                        <a:rPr lang="en-US">
                          <a:latin typeface="Arial"/>
                        </a:rPr>
                        <a:t>.0003</a:t>
                      </a:r>
                      <a:endParaRPr/>
                    </a:p>
                  </a:txBody>
                  <a:tcPr/>
                </a:tc>
                <a:tc>
                  <a:txBody>
                    <a:bodyPr lIns="90000" rIns="90000" tIns="46800" bIns="46800"/>
                    <a:p>
                      <a:r>
                        <a:rPr lang="en-US">
                          <a:latin typeface="Arial"/>
                        </a:rPr>
                        <a:t>0</a:t>
                      </a:r>
                      <a:endParaRPr/>
                    </a:p>
                  </a:txBody>
                  <a:tcPr/>
                </a:tc>
                <a:tc>
                  <a:txBody>
                    <a:bodyPr lIns="90000" rIns="90000" tIns="46800" bIns="46800"/>
                    <a:p>
                      <a:r>
                        <a:rPr lang="en-US">
                          <a:latin typeface="Arial"/>
                        </a:rPr>
                        <a:t>0</a:t>
                      </a:r>
                      <a:endParaRPr/>
                    </a:p>
                  </a:txBody>
                  <a:tcPr/>
                </a:tc>
                <a:tc>
                  <a:txBody>
                    <a:bodyPr lIns="90000" rIns="90000" tIns="46800" bIns="46800"/>
                    <a:p>
                      <a:r>
                        <a:rPr lang="en-US">
                          <a:latin typeface="Arial"/>
                        </a:rPr>
                        <a:t>0</a:t>
                      </a:r>
                      <a:endParaRPr/>
                    </a:p>
                  </a:txBody>
                  <a:tcPr/>
                </a:tc>
                <a:tc>
                  <a:txBody>
                    <a:bodyPr lIns="90000" rIns="90000" tIns="46800" bIns="46800"/>
                    <a:p>
                      <a:r>
                        <a:rPr lang="en-US">
                          <a:latin typeface="Arial"/>
                        </a:rPr>
                        <a:t>0</a:t>
                      </a:r>
                      <a:endParaRPr/>
                    </a:p>
                  </a:txBody>
                  <a:tcPr/>
                </a:tc>
              </a:tr>
              <a:tr h="349920">
                <a:tc>
                  <a:txBody>
                    <a:bodyPr lIns="90000" rIns="90000" tIns="46800" bIns="46800"/>
                    <a:p>
                      <a:r>
                        <a:rPr lang="en-US">
                          <a:latin typeface="Arial"/>
                        </a:rPr>
                        <a:t>1</a:t>
                      </a:r>
                      <a:endParaRPr/>
                    </a:p>
                  </a:txBody>
                  <a:tcPr/>
                </a:tc>
                <a:tc>
                  <a:txBody>
                    <a:bodyPr lIns="90000" rIns="90000" tIns="46800" bIns="46800"/>
                    <a:p>
                      <a:r>
                        <a:rPr lang="en-US">
                          <a:latin typeface="Arial"/>
                        </a:rPr>
                        <a:t>.0011</a:t>
                      </a:r>
                      <a:endParaRPr/>
                    </a:p>
                  </a:txBody>
                  <a:tcPr/>
                </a:tc>
                <a:tc>
                  <a:txBody>
                    <a:bodyPr lIns="90000" rIns="90000" tIns="46800" bIns="46800"/>
                    <a:p>
                      <a:r>
                        <a:rPr lang="en-US">
                          <a:latin typeface="Arial"/>
                        </a:rPr>
                        <a:t>24.13</a:t>
                      </a:r>
                      <a:endParaRPr/>
                    </a:p>
                  </a:txBody>
                  <a:tcPr/>
                </a:tc>
                <a:tc>
                  <a:txBody>
                    <a:bodyPr lIns="90000" rIns="90000" tIns="46800" bIns="46800"/>
                    <a:p>
                      <a:r>
                        <a:rPr lang="en-US">
                          <a:latin typeface="Arial"/>
                        </a:rPr>
                        <a:t>0.18</a:t>
                      </a:r>
                      <a:endParaRPr/>
                    </a:p>
                  </a:txBody>
                  <a:tcPr/>
                </a:tc>
                <a:tc>
                  <a:txBody>
                    <a:bodyPr lIns="90000" rIns="90000" tIns="46800" bIns="46800"/>
                    <a:p>
                      <a:r>
                        <a:rPr lang="en-US">
                          <a:latin typeface="Arial"/>
                        </a:rPr>
                        <a:t>0.16</a:t>
                      </a:r>
                      <a:endParaRPr/>
                    </a:p>
                  </a:txBody>
                  <a:tcPr/>
                </a:tc>
                <a:tc>
                  <a:txBody>
                    <a:bodyPr lIns="90000" rIns="90000" tIns="46800" bIns="46800"/>
                    <a:p>
                      <a:r>
                        <a:rPr lang="en-US">
                          <a:latin typeface="Arial"/>
                        </a:rPr>
                        <a:t>0.0245</a:t>
                      </a:r>
                      <a:endParaRPr/>
                    </a:p>
                  </a:txBody>
                  <a:tcPr/>
                </a:tc>
              </a:tr>
              <a:tr h="349920">
                <a:tc>
                  <a:txBody>
                    <a:bodyPr lIns="90000" rIns="90000" tIns="46800" bIns="46800"/>
                    <a:p>
                      <a:r>
                        <a:rPr lang="en-US">
                          <a:latin typeface="Arial"/>
                        </a:rPr>
                        <a:t>2</a:t>
                      </a:r>
                      <a:endParaRPr/>
                    </a:p>
                  </a:txBody>
                  <a:tcPr/>
                </a:tc>
                <a:tc>
                  <a:txBody>
                    <a:bodyPr lIns="90000" rIns="90000" tIns="46800" bIns="46800"/>
                    <a:p>
                      <a:r>
                        <a:rPr lang="en-US">
                          <a:latin typeface="Arial"/>
                        </a:rPr>
                        <a:t>.0007</a:t>
                      </a:r>
                      <a:endParaRPr/>
                    </a:p>
                  </a:txBody>
                  <a:tcPr/>
                </a:tc>
                <a:tc>
                  <a:txBody>
                    <a:bodyPr lIns="90000" rIns="90000" tIns="46800" bIns="46800"/>
                    <a:p>
                      <a:r>
                        <a:rPr lang="en-US">
                          <a:latin typeface="Arial"/>
                        </a:rPr>
                        <a:t>0</a:t>
                      </a:r>
                      <a:endParaRPr/>
                    </a:p>
                  </a:txBody>
                  <a:tcPr/>
                </a:tc>
                <a:tc>
                  <a:txBody>
                    <a:bodyPr lIns="90000" rIns="90000" tIns="46800" bIns="46800"/>
                    <a:p>
                      <a:r>
                        <a:rPr lang="en-US">
                          <a:latin typeface="Arial"/>
                        </a:rPr>
                        <a:t>0</a:t>
                      </a:r>
                      <a:endParaRPr/>
                    </a:p>
                  </a:txBody>
                  <a:tcPr/>
                </a:tc>
                <a:tc>
                  <a:txBody>
                    <a:bodyPr lIns="90000" rIns="90000" tIns="46800" bIns="46800"/>
                    <a:p>
                      <a:r>
                        <a:rPr lang="en-US">
                          <a:latin typeface="Arial"/>
                        </a:rPr>
                        <a:t>0</a:t>
                      </a:r>
                      <a:endParaRPr/>
                    </a:p>
                  </a:txBody>
                  <a:tcPr/>
                </a:tc>
                <a:tc>
                  <a:txBody>
                    <a:bodyPr lIns="90000" rIns="90000" tIns="46800" bIns="46800"/>
                    <a:p>
                      <a:r>
                        <a:rPr lang="en-US">
                          <a:latin typeface="Arial"/>
                        </a:rPr>
                        <a:t>0</a:t>
                      </a:r>
                      <a:endParaRPr/>
                    </a:p>
                  </a:txBody>
                  <a:tcPr/>
                </a:tc>
              </a:tr>
              <a:tr h="345240">
                <a:tc>
                  <a:txBody>
                    <a:bodyPr lIns="90000" rIns="90000" tIns="46800" bIns="46800"/>
                    <a:p>
                      <a:r>
                        <a:rPr lang="en-US">
                          <a:latin typeface="Arial"/>
                        </a:rPr>
                        <a:t>3</a:t>
                      </a:r>
                      <a:endParaRPr/>
                    </a:p>
                  </a:txBody>
                  <a:tcPr/>
                </a:tc>
                <a:tc>
                  <a:txBody>
                    <a:bodyPr lIns="90000" rIns="90000" tIns="46800" bIns="46800"/>
                    <a:p>
                      <a:r>
                        <a:rPr lang="en-US">
                          <a:latin typeface="Arial"/>
                        </a:rPr>
                        <a:t>.0009</a:t>
                      </a:r>
                      <a:endParaRPr/>
                    </a:p>
                  </a:txBody>
                  <a:tcPr/>
                </a:tc>
                <a:tc>
                  <a:txBody>
                    <a:bodyPr lIns="90000" rIns="90000" tIns="46800" bIns="46800"/>
                    <a:p>
                      <a:r>
                        <a:rPr lang="en-US">
                          <a:latin typeface="Arial"/>
                        </a:rPr>
                        <a:t>1.76</a:t>
                      </a:r>
                      <a:endParaRPr/>
                    </a:p>
                  </a:txBody>
                  <a:tcPr/>
                </a:tc>
                <a:tc>
                  <a:txBody>
                    <a:bodyPr lIns="90000" rIns="90000" tIns="46800" bIns="46800"/>
                    <a:p>
                      <a:r>
                        <a:rPr lang="en-US">
                          <a:latin typeface="Arial"/>
                        </a:rPr>
                        <a:t>0.017</a:t>
                      </a:r>
                      <a:endParaRPr/>
                    </a:p>
                  </a:txBody>
                  <a:tcPr/>
                </a:tc>
                <a:tc>
                  <a:txBody>
                    <a:bodyPr lIns="90000" rIns="90000" tIns="46800" bIns="46800"/>
                    <a:p>
                      <a:r>
                        <a:rPr lang="en-US">
                          <a:latin typeface="Arial"/>
                        </a:rPr>
                        <a:t>0.016</a:t>
                      </a:r>
                      <a:endParaRPr/>
                    </a:p>
                  </a:txBody>
                  <a:tcPr/>
                </a:tc>
                <a:tc>
                  <a:txBody>
                    <a:bodyPr lIns="90000" rIns="90000" tIns="46800" bIns="46800"/>
                    <a:p>
                      <a:r>
                        <a:rPr lang="en-US">
                          <a:latin typeface="Arial"/>
                        </a:rPr>
                        <a:t>0.0016</a:t>
                      </a:r>
                      <a:endParaRPr/>
                    </a:p>
                  </a:txBody>
                  <a:tcPr/>
                </a:tc>
              </a:tr>
              <a:tr h="349920">
                <a:tc>
                  <a:txBody>
                    <a:bodyPr lIns="90000" rIns="90000" tIns="46800" bIns="46800"/>
                    <a:p>
                      <a:r>
                        <a:rPr lang="en-US">
                          <a:latin typeface="Arial"/>
                        </a:rPr>
                        <a:t>4</a:t>
                      </a:r>
                      <a:endParaRPr/>
                    </a:p>
                  </a:txBody>
                  <a:tcPr/>
                </a:tc>
                <a:tc>
                  <a:txBody>
                    <a:bodyPr lIns="90000" rIns="90000" tIns="46800" bIns="46800"/>
                    <a:p>
                      <a:r>
                        <a:rPr lang="en-US">
                          <a:latin typeface="Arial"/>
                        </a:rPr>
                        <a:t>.0021</a:t>
                      </a:r>
                      <a:endParaRPr/>
                    </a:p>
                  </a:txBody>
                  <a:tcPr/>
                </a:tc>
                <a:tc>
                  <a:txBody>
                    <a:bodyPr lIns="90000" rIns="90000" tIns="46800" bIns="46800"/>
                    <a:p>
                      <a:r>
                        <a:rPr lang="en-US">
                          <a:latin typeface="Arial"/>
                        </a:rPr>
                        <a:t>3.88</a:t>
                      </a:r>
                      <a:endParaRPr/>
                    </a:p>
                  </a:txBody>
                  <a:tcPr/>
                </a:tc>
                <a:tc>
                  <a:txBody>
                    <a:bodyPr lIns="90000" rIns="90000" tIns="46800" bIns="46800"/>
                    <a:p>
                      <a:r>
                        <a:rPr lang="en-US">
                          <a:latin typeface="Arial"/>
                        </a:rPr>
                        <a:t>0.80</a:t>
                      </a:r>
                      <a:endParaRPr/>
                    </a:p>
                  </a:txBody>
                  <a:tcPr/>
                </a:tc>
                <a:tc>
                  <a:txBody>
                    <a:bodyPr lIns="90000" rIns="90000" tIns="46800" bIns="46800"/>
                    <a:p>
                      <a:r>
                        <a:rPr lang="en-US">
                          <a:latin typeface="Arial"/>
                        </a:rPr>
                        <a:t>0.55</a:t>
                      </a:r>
                      <a:endParaRPr/>
                    </a:p>
                  </a:txBody>
                  <a:tcPr/>
                </a:tc>
                <a:tc>
                  <a:txBody>
                    <a:bodyPr lIns="90000" rIns="90000" tIns="46800" bIns="46800"/>
                    <a:p>
                      <a:r>
                        <a:rPr lang="en-US">
                          <a:latin typeface="Arial"/>
                        </a:rPr>
                        <a:t>0.0055</a:t>
                      </a:r>
                      <a:endParaRPr/>
                    </a:p>
                  </a:txBody>
                  <a:tcPr/>
                </a:tc>
              </a:tr>
              <a:tr h="349920">
                <a:tc>
                  <a:txBody>
                    <a:bodyPr lIns="90000" rIns="90000" tIns="46800" bIns="46800"/>
                    <a:p>
                      <a:r>
                        <a:rPr lang="en-US">
                          <a:latin typeface="Arial"/>
                        </a:rPr>
                        <a:t>5</a:t>
                      </a:r>
                      <a:endParaRPr/>
                    </a:p>
                  </a:txBody>
                  <a:tcPr/>
                </a:tc>
                <a:tc>
                  <a:txBody>
                    <a:bodyPr lIns="90000" rIns="90000" tIns="46800" bIns="46800"/>
                    <a:p>
                      <a:r>
                        <a:rPr lang="en-US">
                          <a:latin typeface="Arial"/>
                        </a:rPr>
                        <a:t>.0018</a:t>
                      </a:r>
                      <a:endParaRPr/>
                    </a:p>
                  </a:txBody>
                  <a:tcPr/>
                </a:tc>
                <a:tc>
                  <a:txBody>
                    <a:bodyPr lIns="90000" rIns="90000" tIns="46800" bIns="46800"/>
                    <a:p>
                      <a:r>
                        <a:rPr lang="en-US">
                          <a:latin typeface="Arial"/>
                        </a:rPr>
                        <a:t>3.65</a:t>
                      </a:r>
                      <a:endParaRPr/>
                    </a:p>
                  </a:txBody>
                  <a:tcPr/>
                </a:tc>
                <a:tc>
                  <a:txBody>
                    <a:bodyPr lIns="90000" rIns="90000" tIns="46800" bIns="46800"/>
                    <a:p>
                      <a:r>
                        <a:rPr lang="en-US">
                          <a:latin typeface="Arial"/>
                        </a:rPr>
                        <a:t>0.64</a:t>
                      </a:r>
                      <a:endParaRPr/>
                    </a:p>
                  </a:txBody>
                  <a:tcPr/>
                </a:tc>
                <a:tc>
                  <a:txBody>
                    <a:bodyPr lIns="90000" rIns="90000" tIns="46800" bIns="46800"/>
                    <a:p>
                      <a:r>
                        <a:rPr lang="en-US">
                          <a:latin typeface="Arial"/>
                        </a:rPr>
                        <a:t>0.48</a:t>
                      </a:r>
                      <a:endParaRPr/>
                    </a:p>
                  </a:txBody>
                  <a:tcPr/>
                </a:tc>
                <a:tc>
                  <a:txBody>
                    <a:bodyPr lIns="90000" rIns="90000" tIns="46800" bIns="46800"/>
                    <a:p>
                      <a:r>
                        <a:rPr lang="en-US">
                          <a:latin typeface="Arial"/>
                        </a:rPr>
                        <a:t>0.0048</a:t>
                      </a:r>
                      <a:endParaRPr/>
                    </a:p>
                  </a:txBody>
                  <a:tcPr/>
                </a:tc>
              </a:tr>
              <a:tr h="349920">
                <a:tc>
                  <a:txBody>
                    <a:bodyPr lIns="90000" rIns="90000" tIns="46800" bIns="46800"/>
                    <a:p>
                      <a:r>
                        <a:rPr lang="en-US">
                          <a:latin typeface="Arial"/>
                        </a:rPr>
                        <a:t>6</a:t>
                      </a:r>
                      <a:endParaRPr/>
                    </a:p>
                  </a:txBody>
                  <a:tcPr/>
                </a:tc>
                <a:tc>
                  <a:txBody>
                    <a:bodyPr lIns="90000" rIns="90000" tIns="46800" bIns="46800"/>
                    <a:p>
                      <a:r>
                        <a:rPr lang="en-US">
                          <a:latin typeface="Arial"/>
                        </a:rPr>
                        <a:t>.0023</a:t>
                      </a:r>
                      <a:endParaRPr/>
                    </a:p>
                  </a:txBody>
                  <a:tcPr/>
                </a:tc>
                <a:tc>
                  <a:txBody>
                    <a:bodyPr lIns="90000" rIns="90000" tIns="46800" bIns="46800"/>
                    <a:p>
                      <a:r>
                        <a:rPr lang="en-US">
                          <a:latin typeface="Arial"/>
                        </a:rPr>
                        <a:t>3.95</a:t>
                      </a:r>
                      <a:endParaRPr/>
                    </a:p>
                  </a:txBody>
                  <a:tcPr/>
                </a:tc>
                <a:tc>
                  <a:txBody>
                    <a:bodyPr lIns="90000" rIns="90000" tIns="46800" bIns="46800"/>
                    <a:p>
                      <a:r>
                        <a:rPr lang="en-US">
                          <a:latin typeface="Arial"/>
                        </a:rPr>
                        <a:t>0.92</a:t>
                      </a:r>
                      <a:endParaRPr/>
                    </a:p>
                  </a:txBody>
                  <a:tcPr/>
                </a:tc>
                <a:tc>
                  <a:txBody>
                    <a:bodyPr lIns="90000" rIns="90000" tIns="46800" bIns="46800"/>
                    <a:p>
                      <a:r>
                        <a:rPr lang="en-US">
                          <a:latin typeface="Arial"/>
                        </a:rPr>
                        <a:t>0.60</a:t>
                      </a:r>
                      <a:endParaRPr/>
                    </a:p>
                  </a:txBody>
                  <a:tcPr/>
                </a:tc>
                <a:tc>
                  <a:txBody>
                    <a:bodyPr lIns="90000" rIns="90000" tIns="46800" bIns="46800"/>
                    <a:p>
                      <a:r>
                        <a:rPr lang="en-US">
                          <a:latin typeface="Arial"/>
                        </a:rPr>
                        <a:t>0.0060</a:t>
                      </a:r>
                      <a:endParaRPr/>
                    </a:p>
                  </a:txBody>
                  <a:tcPr/>
                </a:tc>
              </a:tr>
              <a:tr h="349920">
                <a:tc>
                  <a:txBody>
                    <a:bodyPr lIns="90000" rIns="90000" tIns="46800" bIns="46800"/>
                    <a:p>
                      <a:r>
                        <a:rPr lang="en-US">
                          <a:latin typeface="Arial"/>
                        </a:rPr>
                        <a:t>7</a:t>
                      </a:r>
                      <a:endParaRPr/>
                    </a:p>
                  </a:txBody>
                  <a:tcPr/>
                </a:tc>
                <a:tc>
                  <a:txBody>
                    <a:bodyPr lIns="90000" rIns="90000" tIns="46800" bIns="46800"/>
                    <a:p>
                      <a:r>
                        <a:rPr lang="en-US">
                          <a:latin typeface="Arial"/>
                        </a:rPr>
                        <a:t>.0020</a:t>
                      </a:r>
                      <a:endParaRPr/>
                    </a:p>
                  </a:txBody>
                  <a:tcPr/>
                </a:tc>
                <a:tc>
                  <a:txBody>
                    <a:bodyPr lIns="90000" rIns="90000" tIns="46800" bIns="46800"/>
                    <a:p>
                      <a:r>
                        <a:rPr lang="en-US">
                          <a:latin typeface="Arial"/>
                        </a:rPr>
                        <a:t>38.06</a:t>
                      </a:r>
                      <a:endParaRPr/>
                    </a:p>
                  </a:txBody>
                  <a:tcPr/>
                </a:tc>
                <a:tc>
                  <a:txBody>
                    <a:bodyPr lIns="90000" rIns="90000" tIns="46800" bIns="46800"/>
                    <a:p>
                      <a:r>
                        <a:rPr lang="en-US">
                          <a:latin typeface="Arial"/>
                        </a:rPr>
                        <a:t>0.74</a:t>
                      </a:r>
                      <a:endParaRPr/>
                    </a:p>
                  </a:txBody>
                  <a:tcPr/>
                </a:tc>
                <a:tc>
                  <a:txBody>
                    <a:bodyPr lIns="90000" rIns="90000" tIns="46800" bIns="46800"/>
                    <a:p>
                      <a:r>
                        <a:rPr lang="en-US">
                          <a:latin typeface="Arial"/>
                        </a:rPr>
                        <a:t>0.52</a:t>
                      </a:r>
                      <a:endParaRPr/>
                    </a:p>
                  </a:txBody>
                  <a:tcPr/>
                </a:tc>
                <a:tc>
                  <a:txBody>
                    <a:bodyPr lIns="90000" rIns="90000" tIns="46800" bIns="46800"/>
                    <a:p>
                      <a:r>
                        <a:rPr lang="en-US">
                          <a:latin typeface="Arial"/>
                        </a:rPr>
                        <a:t>0.0524</a:t>
                      </a:r>
                      <a:endParaRPr/>
                    </a:p>
                  </a:txBody>
                  <a:tcPr/>
                </a:tc>
              </a:tr>
              <a:tr h="349920">
                <a:tc>
                  <a:txBody>
                    <a:bodyPr lIns="90000" rIns="90000" tIns="46800" bIns="46800"/>
                    <a:p>
                      <a:r>
                        <a:rPr lang="en-US">
                          <a:latin typeface="Arial"/>
                        </a:rPr>
                        <a:t>8</a:t>
                      </a:r>
                      <a:endParaRPr/>
                    </a:p>
                  </a:txBody>
                  <a:tcPr/>
                </a:tc>
                <a:tc>
                  <a:txBody>
                    <a:bodyPr lIns="90000" rIns="90000" tIns="46800" bIns="46800"/>
                    <a:p>
                      <a:r>
                        <a:rPr lang="en-US">
                          <a:latin typeface="Arial"/>
                        </a:rPr>
                        <a:t>.0022</a:t>
                      </a:r>
                      <a:endParaRPr/>
                    </a:p>
                  </a:txBody>
                  <a:tcPr/>
                </a:tc>
                <a:tc>
                  <a:txBody>
                    <a:bodyPr lIns="90000" rIns="90000" tIns="46800" bIns="46800"/>
                    <a:p>
                      <a:r>
                        <a:rPr lang="en-US">
                          <a:latin typeface="Arial"/>
                        </a:rPr>
                        <a:t>39.28</a:t>
                      </a:r>
                      <a:endParaRPr/>
                    </a:p>
                  </a:txBody>
                  <a:tcPr/>
                </a:tc>
                <a:tc>
                  <a:txBody>
                    <a:bodyPr lIns="90000" rIns="90000" tIns="46800" bIns="46800"/>
                    <a:p>
                      <a:r>
                        <a:rPr lang="en-US">
                          <a:latin typeface="Arial"/>
                        </a:rPr>
                        <a:t>0.87</a:t>
                      </a:r>
                      <a:endParaRPr/>
                    </a:p>
                  </a:txBody>
                  <a:tcPr/>
                </a:tc>
                <a:tc>
                  <a:txBody>
                    <a:bodyPr lIns="90000" rIns="90000" tIns="46800" bIns="46800"/>
                    <a:p>
                      <a:r>
                        <a:rPr lang="en-US">
                          <a:latin typeface="Arial"/>
                        </a:rPr>
                        <a:t>0.58</a:t>
                      </a:r>
                      <a:endParaRPr/>
                    </a:p>
                  </a:txBody>
                  <a:tcPr/>
                </a:tc>
                <a:tc>
                  <a:txBody>
                    <a:bodyPr lIns="90000" rIns="90000" tIns="46800" bIns="46800"/>
                    <a:p>
                      <a:r>
                        <a:rPr lang="en-US">
                          <a:latin typeface="Arial"/>
                        </a:rPr>
                        <a:t>0.0582</a:t>
                      </a:r>
                      <a:endParaRPr/>
                    </a:p>
                  </a:txBody>
                  <a:tcPr/>
                </a:tc>
              </a:tr>
              <a:tr h="349920">
                <a:tc>
                  <a:txBody>
                    <a:bodyPr lIns="90000" rIns="90000" tIns="46800" bIns="46800"/>
                    <a:p>
                      <a:r>
                        <a:rPr lang="en-US">
                          <a:latin typeface="Arial"/>
                        </a:rPr>
                        <a:t>9</a:t>
                      </a:r>
                      <a:endParaRPr/>
                    </a:p>
                  </a:txBody>
                  <a:tcPr/>
                </a:tc>
                <a:tc>
                  <a:txBody>
                    <a:bodyPr lIns="90000" rIns="90000" tIns="46800" bIns="46800"/>
                    <a:p>
                      <a:r>
                        <a:rPr lang="en-US">
                          <a:latin typeface="Arial"/>
                        </a:rPr>
                        <a:t>.0014</a:t>
                      </a:r>
                      <a:endParaRPr/>
                    </a:p>
                  </a:txBody>
                  <a:tcPr/>
                </a:tc>
                <a:tc>
                  <a:txBody>
                    <a:bodyPr lIns="90000" rIns="90000" tIns="46800" bIns="46800"/>
                    <a:p>
                      <a:r>
                        <a:rPr lang="en-US">
                          <a:latin typeface="Arial"/>
                        </a:rPr>
                        <a:t>14.40</a:t>
                      </a:r>
                      <a:endParaRPr/>
                    </a:p>
                  </a:txBody>
                  <a:tcPr/>
                </a:tc>
                <a:tc>
                  <a:txBody>
                    <a:bodyPr lIns="90000" rIns="90000" tIns="46800" bIns="46800"/>
                    <a:p>
                      <a:r>
                        <a:rPr lang="en-US">
                          <a:latin typeface="Arial"/>
                        </a:rPr>
                        <a:t>0.40</a:t>
                      </a:r>
                      <a:endParaRPr/>
                    </a:p>
                  </a:txBody>
                  <a:tcPr/>
                </a:tc>
                <a:tc>
                  <a:txBody>
                    <a:bodyPr lIns="90000" rIns="90000" tIns="46800" bIns="46800"/>
                    <a:p>
                      <a:r>
                        <a:rPr lang="en-US">
                          <a:latin typeface="Arial"/>
                        </a:rPr>
                        <a:t>0.32</a:t>
                      </a:r>
                      <a:endParaRPr/>
                    </a:p>
                  </a:txBody>
                  <a:tcPr/>
                </a:tc>
                <a:tc>
                  <a:txBody>
                    <a:bodyPr lIns="90000" rIns="90000" tIns="46800" bIns="46800"/>
                    <a:p>
                      <a:r>
                        <a:rPr lang="en-US">
                          <a:latin typeface="Arial"/>
                        </a:rPr>
                        <a:t>0.0164</a:t>
                      </a:r>
                      <a:endParaRPr/>
                    </a:p>
                  </a:txBody>
                  <a:tcPr/>
                </a:tc>
              </a:tr>
              <a:tr h="349920">
                <a:tc>
                  <a:txBody>
                    <a:bodyPr lIns="90000" rIns="90000" tIns="46800" bIns="46800"/>
                    <a:p>
                      <a:r>
                        <a:rPr lang="en-US">
                          <a:latin typeface="Arial"/>
                        </a:rPr>
                        <a:t>10</a:t>
                      </a:r>
                      <a:endParaRPr/>
                    </a:p>
                  </a:txBody>
                  <a:tcPr/>
                </a:tc>
                <a:tc>
                  <a:txBody>
                    <a:bodyPr lIns="90000" rIns="90000" tIns="46800" bIns="46800"/>
                    <a:p>
                      <a:r>
                        <a:rPr lang="en-US">
                          <a:latin typeface="Arial"/>
                        </a:rPr>
                        <a:t>.0024</a:t>
                      </a:r>
                      <a:endParaRPr/>
                    </a:p>
                  </a:txBody>
                  <a:tcPr/>
                </a:tc>
                <a:tc>
                  <a:txBody>
                    <a:bodyPr lIns="90000" rIns="90000" tIns="46800" bIns="46800"/>
                    <a:p>
                      <a:r>
                        <a:rPr lang="en-US">
                          <a:latin typeface="Arial"/>
                        </a:rPr>
                        <a:t>19.77</a:t>
                      </a:r>
                      <a:endParaRPr/>
                    </a:p>
                  </a:txBody>
                  <a:tcPr/>
                </a:tc>
                <a:tc>
                  <a:txBody>
                    <a:bodyPr lIns="90000" rIns="90000" tIns="46800" bIns="46800"/>
                    <a:p>
                      <a:r>
                        <a:rPr lang="en-US">
                          <a:latin typeface="Arial"/>
                        </a:rPr>
                        <a:t>0.93</a:t>
                      </a:r>
                      <a:endParaRPr/>
                    </a:p>
                  </a:txBody>
                  <a:tcPr/>
                </a:tc>
                <a:tc>
                  <a:txBody>
                    <a:bodyPr lIns="90000" rIns="90000" tIns="46800" bIns="46800"/>
                    <a:p>
                      <a:r>
                        <a:rPr lang="en-US">
                          <a:latin typeface="Arial"/>
                        </a:rPr>
                        <a:t>0.60</a:t>
                      </a:r>
                      <a:endParaRPr/>
                    </a:p>
                  </a:txBody>
                  <a:tcPr/>
                </a:tc>
                <a:tc>
                  <a:txBody>
                    <a:bodyPr lIns="90000" rIns="90000" tIns="46800" bIns="46800"/>
                    <a:p>
                      <a:r>
                        <a:rPr lang="en-US">
                          <a:latin typeface="Arial"/>
                        </a:rPr>
                        <a:t>0.0304</a:t>
                      </a:r>
                      <a:endParaRPr/>
                    </a:p>
                  </a:txBody>
                  <a:tcPr/>
                </a:tc>
              </a:tr>
              <a:tr h="349920">
                <a:tc>
                  <a:txBody>
                    <a:bodyPr lIns="90000" rIns="90000" tIns="46800" bIns="46800"/>
                    <a:p>
                      <a:r>
                        <a:rPr lang="en-US">
                          <a:latin typeface="Arial"/>
                        </a:rPr>
                        <a:t>11</a:t>
                      </a:r>
                      <a:endParaRPr/>
                    </a:p>
                  </a:txBody>
                  <a:tcPr/>
                </a:tc>
                <a:tc>
                  <a:txBody>
                    <a:bodyPr lIns="90000" rIns="90000" tIns="46800" bIns="46800"/>
                    <a:p>
                      <a:r>
                        <a:rPr lang="en-US">
                          <a:latin typeface="Arial"/>
                        </a:rPr>
                        <a:t>.0001</a:t>
                      </a:r>
                      <a:endParaRPr/>
                    </a:p>
                  </a:txBody>
                  <a:tcPr/>
                </a:tc>
                <a:tc>
                  <a:txBody>
                    <a:bodyPr lIns="90000" rIns="90000" tIns="46800" bIns="46800"/>
                    <a:p>
                      <a:r>
                        <a:rPr lang="en-US">
                          <a:latin typeface="Arial"/>
                        </a:rPr>
                        <a:t>0</a:t>
                      </a:r>
                      <a:endParaRPr/>
                    </a:p>
                  </a:txBody>
                  <a:tcPr/>
                </a:tc>
                <a:tc>
                  <a:txBody>
                    <a:bodyPr lIns="90000" rIns="90000" tIns="46800" bIns="46800"/>
                    <a:p>
                      <a:r>
                        <a:rPr lang="en-US">
                          <a:latin typeface="Arial"/>
                        </a:rPr>
                        <a:t>0</a:t>
                      </a:r>
                      <a:endParaRPr/>
                    </a:p>
                  </a:txBody>
                  <a:tcPr/>
                </a:tc>
                <a:tc>
                  <a:txBody>
                    <a:bodyPr lIns="90000" rIns="90000" tIns="46800" bIns="46800"/>
                    <a:p>
                      <a:r>
                        <a:rPr lang="en-US">
                          <a:latin typeface="Arial"/>
                        </a:rPr>
                        <a:t>0</a:t>
                      </a:r>
                      <a:endParaRPr/>
                    </a:p>
                  </a:txBody>
                  <a:tcPr/>
                </a:tc>
                <a:tc>
                  <a:txBody>
                    <a:bodyPr lIns="90000" rIns="90000" tIns="46800" bIns="46800"/>
                    <a:p>
                      <a:r>
                        <a:rPr lang="en-US">
                          <a:latin typeface="Arial"/>
                        </a:rPr>
                        <a:t>0</a:t>
                      </a:r>
                      <a:endParaRPr/>
                    </a:p>
                  </a:txBody>
                  <a:tcPr/>
                </a:tc>
              </a:tr>
              <a:tr h="349920">
                <a:tc>
                  <a:txBody>
                    <a:bodyPr lIns="90000" rIns="90000" tIns="46800" bIns="46800"/>
                    <a:p>
                      <a:r>
                        <a:rPr lang="en-US">
                          <a:latin typeface="Arial"/>
                        </a:rPr>
                        <a:t>12</a:t>
                      </a:r>
                      <a:endParaRPr/>
                    </a:p>
                  </a:txBody>
                  <a:tcPr/>
                </a:tc>
                <a:tc>
                  <a:txBody>
                    <a:bodyPr lIns="90000" rIns="90000" tIns="46800" bIns="46800"/>
                    <a:p>
                      <a:r>
                        <a:rPr lang="en-US">
                          <a:latin typeface="Arial"/>
                        </a:rPr>
                        <a:t>7e-5</a:t>
                      </a:r>
                      <a:endParaRPr/>
                    </a:p>
                  </a:txBody>
                  <a:tcPr/>
                </a:tc>
                <a:tc>
                  <a:txBody>
                    <a:bodyPr lIns="90000" rIns="90000" tIns="46800" bIns="46800"/>
                    <a:p>
                      <a:r>
                        <a:rPr lang="en-US">
                          <a:latin typeface="Arial"/>
                        </a:rPr>
                        <a:t>0</a:t>
                      </a:r>
                      <a:endParaRPr/>
                    </a:p>
                  </a:txBody>
                  <a:tcPr/>
                </a:tc>
                <a:tc>
                  <a:txBody>
                    <a:bodyPr lIns="90000" rIns="90000" tIns="46800" bIns="46800"/>
                    <a:p>
                      <a:r>
                        <a:rPr lang="en-US">
                          <a:latin typeface="Arial"/>
                        </a:rPr>
                        <a:t>0</a:t>
                      </a:r>
                      <a:endParaRPr/>
                    </a:p>
                  </a:txBody>
                  <a:tcPr/>
                </a:tc>
                <a:tc>
                  <a:txBody>
                    <a:bodyPr lIns="90000" rIns="90000" tIns="46800" bIns="46800"/>
                    <a:p>
                      <a:r>
                        <a:rPr lang="en-US">
                          <a:latin typeface="Arial"/>
                        </a:rPr>
                        <a:t>0</a:t>
                      </a:r>
                      <a:endParaRPr/>
                    </a:p>
                  </a:txBody>
                  <a:tcPr/>
                </a:tc>
                <a:tc>
                  <a:txBody>
                    <a:bodyPr lIns="90000" rIns="90000" tIns="46800" bIns="46800"/>
                    <a:p>
                      <a:r>
                        <a:rPr lang="en-US">
                          <a:latin typeface="Arial"/>
                        </a:rPr>
                        <a:t>0</a:t>
                      </a:r>
                      <a:endParaRPr/>
                    </a:p>
                  </a:txBody>
                  <a:tcPr/>
                </a:tc>
              </a:tr>
              <a:tr h="349920">
                <a:tc>
                  <a:txBody>
                    <a:bodyPr lIns="90000" rIns="90000" tIns="46800" bIns="46800"/>
                    <a:p>
                      <a:r>
                        <a:rPr lang="en-US">
                          <a:latin typeface="Arial"/>
                        </a:rPr>
                        <a:t>13</a:t>
                      </a:r>
                      <a:endParaRPr/>
                    </a:p>
                  </a:txBody>
                  <a:tcPr/>
                </a:tc>
                <a:tc>
                  <a:txBody>
                    <a:bodyPr lIns="90000" rIns="90000" tIns="46800" bIns="46800"/>
                    <a:p>
                      <a:r>
                        <a:rPr lang="en-US">
                          <a:latin typeface="Arial"/>
                        </a:rPr>
                        <a:t>.0013</a:t>
                      </a:r>
                      <a:endParaRPr/>
                    </a:p>
                  </a:txBody>
                  <a:tcPr/>
                </a:tc>
                <a:tc>
                  <a:txBody>
                    <a:bodyPr lIns="90000" rIns="90000" tIns="46800" bIns="46800"/>
                    <a:p>
                      <a:r>
                        <a:rPr lang="en-US">
                          <a:latin typeface="Arial"/>
                        </a:rPr>
                        <a:t>13.39</a:t>
                      </a:r>
                      <a:endParaRPr/>
                    </a:p>
                  </a:txBody>
                  <a:tcPr/>
                </a:tc>
                <a:tc>
                  <a:txBody>
                    <a:bodyPr lIns="90000" rIns="90000" tIns="46800" bIns="46800"/>
                    <a:p>
                      <a:r>
                        <a:rPr lang="en-US">
                          <a:latin typeface="Arial"/>
                        </a:rPr>
                        <a:t>0.35</a:t>
                      </a:r>
                      <a:endParaRPr/>
                    </a:p>
                  </a:txBody>
                  <a:tcPr/>
                </a:tc>
                <a:tc>
                  <a:txBody>
                    <a:bodyPr lIns="90000" rIns="90000" tIns="46800" bIns="46800"/>
                    <a:p>
                      <a:r>
                        <a:rPr lang="en-US">
                          <a:latin typeface="Arial"/>
                        </a:rPr>
                        <a:t>0.29</a:t>
                      </a:r>
                      <a:endParaRPr/>
                    </a:p>
                  </a:txBody>
                  <a:tcPr/>
                </a:tc>
                <a:tc>
                  <a:txBody>
                    <a:bodyPr lIns="90000" rIns="90000" tIns="46800" bIns="46800"/>
                    <a:p>
                      <a:r>
                        <a:rPr lang="en-US">
                          <a:latin typeface="Arial"/>
                        </a:rPr>
                        <a:t>0.0149</a:t>
                      </a:r>
                      <a:endParaRPr/>
                    </a:p>
                  </a:txBody>
                  <a:tcPr/>
                </a:tc>
              </a:tr>
              <a:tr h="349920">
                <a:tc>
                  <a:txBody>
                    <a:bodyPr lIns="90000" rIns="90000" tIns="46800" bIns="46800"/>
                    <a:p>
                      <a:r>
                        <a:rPr lang="en-US">
                          <a:latin typeface="Arial"/>
                        </a:rPr>
                        <a:t>14</a:t>
                      </a:r>
                      <a:endParaRPr/>
                    </a:p>
                  </a:txBody>
                  <a:tcPr/>
                </a:tc>
                <a:tc>
                  <a:txBody>
                    <a:bodyPr lIns="90000" rIns="90000" tIns="46800" bIns="46800"/>
                    <a:p>
                      <a:r>
                        <a:rPr lang="en-US">
                          <a:latin typeface="Arial"/>
                        </a:rPr>
                        <a:t>.0034</a:t>
                      </a:r>
                      <a:endParaRPr/>
                    </a:p>
                  </a:txBody>
                  <a:tcPr/>
                </a:tc>
                <a:tc>
                  <a:txBody>
                    <a:bodyPr lIns="90000" rIns="90000" tIns="46800" bIns="46800"/>
                    <a:p>
                      <a:r>
                        <a:rPr lang="en-US">
                          <a:latin typeface="Arial"/>
                        </a:rPr>
                        <a:t>19.10</a:t>
                      </a:r>
                      <a:endParaRPr/>
                    </a:p>
                  </a:txBody>
                  <a:tcPr/>
                </a:tc>
                <a:tc>
                  <a:txBody>
                    <a:bodyPr lIns="90000" rIns="90000" tIns="46800" bIns="46800"/>
                    <a:p>
                      <a:r>
                        <a:rPr lang="en-US">
                          <a:latin typeface="Arial"/>
                        </a:rPr>
                        <a:t>1.30</a:t>
                      </a:r>
                      <a:endParaRPr/>
                    </a:p>
                  </a:txBody>
                  <a:tcPr/>
                </a:tc>
                <a:tc>
                  <a:txBody>
                    <a:bodyPr lIns="90000" rIns="90000" tIns="46800" bIns="46800"/>
                    <a:p>
                      <a:r>
                        <a:rPr lang="en-US">
                          <a:latin typeface="Arial"/>
                        </a:rPr>
                        <a:t>0.73</a:t>
                      </a:r>
                      <a:endParaRPr/>
                    </a:p>
                  </a:txBody>
                  <a:tcPr/>
                </a:tc>
                <a:tc>
                  <a:txBody>
                    <a:bodyPr lIns="90000" rIns="90000" tIns="46800" bIns="46800"/>
                    <a:p>
                      <a:r>
                        <a:rPr lang="en-US">
                          <a:latin typeface="Arial"/>
                        </a:rPr>
                        <a:t>0.0363</a:t>
                      </a:r>
                      <a:endParaRPr/>
                    </a:p>
                  </a:txBody>
                  <a:tcPr/>
                </a:tc>
              </a:tr>
              <a:tr h="349920">
                <a:tc>
                  <a:txBody>
                    <a:bodyPr lIns="90000" rIns="90000" tIns="46800" bIns="46800"/>
                    <a:p>
                      <a:r>
                        <a:rPr lang="en-US">
                          <a:latin typeface="Arial"/>
                        </a:rPr>
                        <a:t>15</a:t>
                      </a:r>
                      <a:endParaRPr/>
                    </a:p>
                  </a:txBody>
                  <a:tcPr/>
                </a:tc>
                <a:tc>
                  <a:txBody>
                    <a:bodyPr lIns="90000" rIns="90000" tIns="46800" bIns="46800"/>
                    <a:p>
                      <a:r>
                        <a:rPr lang="en-US">
                          <a:latin typeface="Arial"/>
                        </a:rPr>
                        <a:t>.0018</a:t>
                      </a:r>
                      <a:endParaRPr/>
                    </a:p>
                  </a:txBody>
                  <a:tcPr/>
                </a:tc>
                <a:tc>
                  <a:txBody>
                    <a:bodyPr lIns="90000" rIns="90000" tIns="46800" bIns="46800"/>
                    <a:p>
                      <a:r>
                        <a:rPr lang="en-US">
                          <a:latin typeface="Arial"/>
                        </a:rPr>
                        <a:t>18.62</a:t>
                      </a:r>
                      <a:endParaRPr/>
                    </a:p>
                  </a:txBody>
                  <a:tcPr/>
                </a:tc>
                <a:tc>
                  <a:txBody>
                    <a:bodyPr lIns="90000" rIns="90000" tIns="46800" bIns="46800"/>
                    <a:p>
                      <a:r>
                        <a:rPr lang="en-US">
                          <a:latin typeface="Arial"/>
                        </a:rPr>
                        <a:t>0.69</a:t>
                      </a:r>
                      <a:endParaRPr/>
                    </a:p>
                  </a:txBody>
                  <a:tcPr/>
                </a:tc>
                <a:tc>
                  <a:txBody>
                    <a:bodyPr lIns="90000" rIns="90000" tIns="46800" bIns="46800"/>
                    <a:p>
                      <a:r>
                        <a:rPr lang="en-US">
                          <a:latin typeface="Arial"/>
                        </a:rPr>
                        <a:t>0.50</a:t>
                      </a:r>
                      <a:endParaRPr/>
                    </a:p>
                  </a:txBody>
                  <a:tcPr/>
                </a:tc>
                <a:tc>
                  <a:txBody>
                    <a:bodyPr lIns="90000" rIns="90000" tIns="46800" bIns="46800"/>
                    <a:p>
                      <a:r>
                        <a:rPr lang="en-US">
                          <a:latin typeface="Arial"/>
                        </a:rPr>
                        <a:t>0.0248</a:t>
                      </a:r>
                      <a:endParaRPr/>
                    </a:p>
                  </a:txBody>
                  <a:tcPr/>
                </a:tc>
              </a:tr>
            </a:tbl>
          </a:graphicData>
        </a:graphic>
      </p:graphicFrame>
      <p:sp>
        <p:nvSpPr>
          <p:cNvPr id="293" name="TextShape 3"/>
          <p:cNvSpPr txBox="1"/>
          <p:nvPr/>
        </p:nvSpPr>
        <p:spPr>
          <a:xfrm>
            <a:off x="5669280" y="7126560"/>
            <a:ext cx="3385800" cy="433440"/>
          </a:xfrm>
          <a:prstGeom prst="rect">
            <a:avLst/>
          </a:prstGeom>
        </p:spPr>
        <p:txBody>
          <a:bodyPr lIns="90000" rIns="90000" tIns="45000" bIns="45000"/>
          <a:p>
            <a:r>
              <a:rPr lang="en-US" sz="2400">
                <a:latin typeface="Arial"/>
              </a:rPr>
              <a:t>OPOS = 0.276 = 27.6%</a:t>
            </a:r>
            <a:endParaRPr/>
          </a:p>
        </p:txBody>
      </p:sp>
      <p:sp>
        <p:nvSpPr>
          <p:cNvPr id="294" name="TextShape 4"/>
          <p:cNvSpPr txBox="1"/>
          <p:nvPr/>
        </p:nvSpPr>
        <p:spPr>
          <a:xfrm>
            <a:off x="7955280" y="1554480"/>
            <a:ext cx="1931760" cy="346320"/>
          </a:xfrm>
          <a:prstGeom prst="rect">
            <a:avLst/>
          </a:prstGeom>
        </p:spPr>
        <p:txBody>
          <a:bodyPr lIns="90000" rIns="90000" tIns="45000" bIns="45000"/>
          <a:p>
            <a:r>
              <a:rPr lang="en-US">
                <a:latin typeface="Arial"/>
              </a:rPr>
              <a:t>Post-search PSR</a:t>
            </a:r>
            <a:endParaRPr/>
          </a:p>
        </p:txBody>
      </p:sp>
    </p:spTree>
  </p:cSld>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95" name="" descr=""/>
          <p:cNvPicPr/>
          <p:nvPr/>
        </p:nvPicPr>
        <p:blipFill>
          <a:blip r:embed="rId1"/>
          <a:stretch>
            <a:fillRect/>
          </a:stretch>
        </p:blipFill>
        <p:spPr>
          <a:xfrm>
            <a:off x="4803840" y="1920240"/>
            <a:ext cx="5126400" cy="5116320"/>
          </a:xfrm>
          <a:prstGeom prst="rect">
            <a:avLst/>
          </a:prstGeom>
          <a:ln>
            <a:noFill/>
          </a:ln>
        </p:spPr>
      </p:pic>
      <p:graphicFrame>
        <p:nvGraphicFramePr>
          <p:cNvPr id="296" name="Table 1"/>
          <p:cNvGraphicFramePr/>
          <p:nvPr/>
        </p:nvGraphicFramePr>
        <p:xfrm>
          <a:off x="52920" y="1406520"/>
          <a:ext cx="4750560" cy="6200280"/>
        </p:xfrm>
        <a:graphic>
          <a:graphicData uri="http://schemas.openxmlformats.org/drawingml/2006/table">
            <a:tbl>
              <a:tblPr/>
              <a:tblGrid>
                <a:gridCol w="1023840"/>
                <a:gridCol w="1240920"/>
                <a:gridCol w="1359000"/>
                <a:gridCol w="1127160"/>
              </a:tblGrid>
              <a:tr h="353160">
                <a:tc>
                  <a:txBody>
                    <a:bodyPr lIns="90000" rIns="90000" tIns="46800" bIns="46800"/>
                    <a:p>
                      <a:r>
                        <a:rPr lang="en-US">
                          <a:latin typeface="Arial"/>
                        </a:rPr>
                        <a:t>region</a:t>
                      </a:r>
                      <a:endParaRPr/>
                    </a:p>
                  </a:txBody>
                  <a:tcPr/>
                </a:tc>
                <a:tc>
                  <a:txBody>
                    <a:bodyPr lIns="90000" rIns="90000" tIns="46800" bIns="46800"/>
                    <a:p>
                      <a:r>
                        <a:rPr lang="en-US">
                          <a:latin typeface="Arial"/>
                        </a:rPr>
                        <a:t>allocation</a:t>
                      </a:r>
                      <a:endParaRPr/>
                    </a:p>
                  </a:txBody>
                  <a:tcPr/>
                </a:tc>
                <a:tc>
                  <a:txBody>
                    <a:bodyPr lIns="90000" rIns="90000" tIns="46800" bIns="46800"/>
                    <a:p>
                      <a:r>
                        <a:rPr lang="en-US">
                          <a:latin typeface="Arial"/>
                        </a:rPr>
                        <a:t> </a:t>
                      </a:r>
                      <a:r>
                        <a:rPr lang="en-US">
                          <a:latin typeface="Arial"/>
                        </a:rPr>
                        <a:t>coverage</a:t>
                      </a:r>
                      <a:endParaRPr/>
                    </a:p>
                  </a:txBody>
                  <a:tcPr/>
                </a:tc>
                <a:tc>
                  <a:txBody>
                    <a:bodyPr lIns="90000" rIns="90000" tIns="46800" bIns="46800"/>
                    <a:p>
                      <a:r>
                        <a:rPr lang="en-US">
                          <a:latin typeface="Arial"/>
                        </a:rPr>
                        <a:t>POD</a:t>
                      </a:r>
                      <a:endParaRPr/>
                    </a:p>
                  </a:txBody>
                  <a:tcPr/>
                </a:tc>
              </a:tr>
              <a:tr h="353160">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r>
              <a:tr h="354960">
                <a:tc>
                  <a:txBody>
                    <a:bodyPr lIns="90000" rIns="90000" tIns="46800" bIns="46800"/>
                    <a:p>
                      <a:pPr algn="r"/>
                      <a:r>
                        <a:rPr lang="en-US">
                          <a:latin typeface="Arial"/>
                        </a:rPr>
                        <a:t>1</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r>
              <a:tr h="353160">
                <a:tc>
                  <a:txBody>
                    <a:bodyPr lIns="90000" rIns="90000" tIns="46800" bIns="46800"/>
                    <a:p>
                      <a:pPr algn="r"/>
                      <a:r>
                        <a:rPr lang="en-US">
                          <a:latin typeface="Arial"/>
                        </a:rPr>
                        <a:t>2</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r>
              <a:tr h="353160">
                <a:tc>
                  <a:txBody>
                    <a:bodyPr lIns="90000" rIns="90000" tIns="46800" bIns="46800"/>
                    <a:p>
                      <a:pPr algn="r"/>
                      <a:r>
                        <a:rPr lang="en-US">
                          <a:latin typeface="Arial"/>
                        </a:rPr>
                        <a:t>3</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r>
              <a:tr h="353160">
                <a:tc>
                  <a:txBody>
                    <a:bodyPr lIns="90000" rIns="90000" tIns="46800" bIns="46800"/>
                    <a:p>
                      <a:pPr algn="r"/>
                      <a:r>
                        <a:rPr lang="en-US">
                          <a:latin typeface="Arial"/>
                        </a:rPr>
                        <a:t>4</a:t>
                      </a:r>
                      <a:endParaRPr/>
                    </a:p>
                  </a:txBody>
                  <a:tcPr/>
                </a:tc>
                <a:tc>
                  <a:txBody>
                    <a:bodyPr lIns="90000" rIns="90000" tIns="46800" bIns="46800"/>
                    <a:p>
                      <a:pPr algn="r"/>
                      <a:r>
                        <a:rPr lang="en-US">
                          <a:latin typeface="Arial"/>
                        </a:rPr>
                        <a:t>5.36</a:t>
                      </a:r>
                      <a:endParaRPr/>
                    </a:p>
                  </a:txBody>
                  <a:tcPr/>
                </a:tc>
                <a:tc>
                  <a:txBody>
                    <a:bodyPr lIns="90000" rIns="90000" tIns="46800" bIns="46800"/>
                    <a:p>
                      <a:pPr algn="r"/>
                      <a:r>
                        <a:rPr lang="en-US">
                          <a:latin typeface="Arial"/>
                        </a:rPr>
                        <a:t>1.11</a:t>
                      </a:r>
                      <a:endParaRPr/>
                    </a:p>
                  </a:txBody>
                  <a:tcPr/>
                </a:tc>
                <a:tc>
                  <a:txBody>
                    <a:bodyPr lIns="90000" rIns="90000" tIns="46800" bIns="46800"/>
                    <a:p>
                      <a:pPr algn="r"/>
                      <a:r>
                        <a:rPr lang="en-US">
                          <a:latin typeface="Arial"/>
                        </a:rPr>
                        <a:t>0.67</a:t>
                      </a:r>
                      <a:endParaRPr/>
                    </a:p>
                  </a:txBody>
                  <a:tcPr/>
                </a:tc>
              </a:tr>
              <a:tr h="353160">
                <a:tc>
                  <a:txBody>
                    <a:bodyPr lIns="90000" rIns="90000" tIns="46800" bIns="46800"/>
                    <a:p>
                      <a:pPr algn="r"/>
                      <a:r>
                        <a:rPr lang="en-US">
                          <a:latin typeface="Arial"/>
                        </a:rPr>
                        <a:t>5</a:t>
                      </a:r>
                      <a:endParaRPr/>
                    </a:p>
                  </a:txBody>
                  <a:tcPr/>
                </a:tc>
                <a:tc>
                  <a:txBody>
                    <a:bodyPr lIns="90000" rIns="90000" tIns="46800" bIns="46800"/>
                    <a:p>
                      <a:pPr algn="r"/>
                      <a:r>
                        <a:rPr lang="en-US">
                          <a:latin typeface="Arial"/>
                        </a:rPr>
                        <a:t>5.39</a:t>
                      </a:r>
                      <a:endParaRPr/>
                    </a:p>
                  </a:txBody>
                  <a:tcPr/>
                </a:tc>
                <a:tc>
                  <a:txBody>
                    <a:bodyPr lIns="90000" rIns="90000" tIns="46800" bIns="46800"/>
                    <a:p>
                      <a:pPr algn="r"/>
                      <a:r>
                        <a:rPr lang="en-US">
                          <a:latin typeface="Arial"/>
                        </a:rPr>
                        <a:t>0.96</a:t>
                      </a:r>
                      <a:endParaRPr/>
                    </a:p>
                  </a:txBody>
                  <a:tcPr/>
                </a:tc>
                <a:tc>
                  <a:txBody>
                    <a:bodyPr lIns="90000" rIns="90000" tIns="46800" bIns="46800"/>
                    <a:p>
                      <a:pPr algn="r"/>
                      <a:r>
                        <a:rPr lang="en-US">
                          <a:latin typeface="Arial"/>
                        </a:rPr>
                        <a:t>0.62</a:t>
                      </a:r>
                      <a:endParaRPr/>
                    </a:p>
                  </a:txBody>
                  <a:tcPr/>
                </a:tc>
              </a:tr>
              <a:tr h="369720">
                <a:tc>
                  <a:txBody>
                    <a:bodyPr lIns="90000" rIns="90000" tIns="46800" bIns="46800"/>
                    <a:p>
                      <a:pPr algn="r"/>
                      <a:r>
                        <a:rPr lang="en-US">
                          <a:latin typeface="Arial"/>
                        </a:rPr>
                        <a:t>6</a:t>
                      </a:r>
                      <a:endParaRPr/>
                    </a:p>
                  </a:txBody>
                  <a:tcPr/>
                </a:tc>
                <a:tc>
                  <a:txBody>
                    <a:bodyPr lIns="90000" rIns="90000" tIns="46800" bIns="46800"/>
                    <a:p>
                      <a:pPr algn="r"/>
                      <a:r>
                        <a:rPr lang="en-US">
                          <a:latin typeface="Arial"/>
                        </a:rPr>
                        <a:t>5.27</a:t>
                      </a:r>
                      <a:endParaRPr/>
                    </a:p>
                  </a:txBody>
                  <a:tcPr/>
                </a:tc>
                <a:tc>
                  <a:txBody>
                    <a:bodyPr lIns="90000" rIns="90000" tIns="46800" bIns="46800"/>
                    <a:p>
                      <a:pPr algn="r"/>
                      <a:r>
                        <a:rPr lang="en-US">
                          <a:latin typeface="Arial"/>
                        </a:rPr>
                        <a:t>1.23</a:t>
                      </a:r>
                      <a:endParaRPr/>
                    </a:p>
                  </a:txBody>
                  <a:tcPr/>
                </a:tc>
                <a:tc>
                  <a:txBody>
                    <a:bodyPr lIns="90000" rIns="90000" tIns="46800" bIns="46800"/>
                    <a:p>
                      <a:pPr algn="r"/>
                      <a:r>
                        <a:rPr lang="en-US">
                          <a:latin typeface="Arial"/>
                        </a:rPr>
                        <a:t>0.71</a:t>
                      </a:r>
                      <a:endParaRPr/>
                    </a:p>
                  </a:txBody>
                  <a:tcPr/>
                </a:tc>
              </a:tr>
              <a:tr h="388800">
                <a:tc>
                  <a:txBody>
                    <a:bodyPr lIns="90000" rIns="90000" tIns="46800" bIns="46800"/>
                    <a:p>
                      <a:pPr algn="r"/>
                      <a:r>
                        <a:rPr lang="en-US">
                          <a:latin typeface="Arial"/>
                        </a:rPr>
                        <a:t>7</a:t>
                      </a:r>
                      <a:endParaRPr/>
                    </a:p>
                  </a:txBody>
                  <a:tcPr/>
                </a:tc>
                <a:tc>
                  <a:txBody>
                    <a:bodyPr lIns="90000" rIns="90000" tIns="46800" bIns="46800"/>
                    <a:p>
                      <a:pPr algn="r"/>
                      <a:r>
                        <a:rPr lang="en-US">
                          <a:latin typeface="Arial"/>
                        </a:rPr>
                        <a:t>53.89</a:t>
                      </a:r>
                      <a:endParaRPr/>
                    </a:p>
                  </a:txBody>
                  <a:tcPr/>
                </a:tc>
                <a:tc>
                  <a:txBody>
                    <a:bodyPr lIns="90000" rIns="90000" tIns="46800" bIns="46800"/>
                    <a:p>
                      <a:pPr algn="r"/>
                      <a:r>
                        <a:rPr lang="en-US">
                          <a:latin typeface="Arial"/>
                        </a:rPr>
                        <a:t>1.05</a:t>
                      </a:r>
                      <a:endParaRPr/>
                    </a:p>
                  </a:txBody>
                  <a:tcPr/>
                </a:tc>
                <a:tc>
                  <a:txBody>
                    <a:bodyPr lIns="90000" rIns="90000" tIns="46800" bIns="46800"/>
                    <a:p>
                      <a:pPr algn="r"/>
                      <a:r>
                        <a:rPr lang="en-US">
                          <a:latin typeface="Arial"/>
                        </a:rPr>
                        <a:t>0.65</a:t>
                      </a:r>
                      <a:endParaRPr/>
                    </a:p>
                  </a:txBody>
                  <a:tcPr/>
                </a:tc>
              </a:tr>
              <a:tr h="388800">
                <a:tc>
                  <a:txBody>
                    <a:bodyPr lIns="90000" rIns="90000" tIns="46800" bIns="46800"/>
                    <a:p>
                      <a:pPr algn="r"/>
                      <a:r>
                        <a:rPr lang="en-US">
                          <a:latin typeface="Arial"/>
                        </a:rPr>
                        <a:t>8</a:t>
                      </a:r>
                      <a:endParaRPr/>
                    </a:p>
                  </a:txBody>
                  <a:tcPr/>
                </a:tc>
                <a:tc>
                  <a:txBody>
                    <a:bodyPr lIns="90000" rIns="90000" tIns="46800" bIns="46800"/>
                    <a:p>
                      <a:pPr algn="r"/>
                      <a:r>
                        <a:rPr lang="en-US">
                          <a:latin typeface="Arial"/>
                        </a:rPr>
                        <a:t>53.17</a:t>
                      </a:r>
                      <a:endParaRPr/>
                    </a:p>
                  </a:txBody>
                  <a:tcPr/>
                </a:tc>
                <a:tc>
                  <a:txBody>
                    <a:bodyPr lIns="90000" rIns="90000" tIns="46800" bIns="46800"/>
                    <a:p>
                      <a:pPr algn="r"/>
                      <a:r>
                        <a:rPr lang="en-US">
                          <a:latin typeface="Arial"/>
                        </a:rPr>
                        <a:t>1.18</a:t>
                      </a:r>
                      <a:endParaRPr/>
                    </a:p>
                  </a:txBody>
                  <a:tcPr/>
                </a:tc>
                <a:tc>
                  <a:txBody>
                    <a:bodyPr lIns="90000" rIns="90000" tIns="46800" bIns="46800"/>
                    <a:p>
                      <a:pPr algn="r"/>
                      <a:r>
                        <a:rPr lang="en-US">
                          <a:latin typeface="Arial"/>
                        </a:rPr>
                        <a:t>0.69</a:t>
                      </a:r>
                      <a:endParaRPr/>
                    </a:p>
                  </a:txBody>
                  <a:tcPr/>
                </a:tc>
              </a:tr>
              <a:tr h="356400">
                <a:tc>
                  <a:txBody>
                    <a:bodyPr lIns="90000" rIns="90000" tIns="46800" bIns="46800"/>
                    <a:p>
                      <a:pPr algn="r"/>
                      <a:r>
                        <a:rPr lang="en-US">
                          <a:latin typeface="Arial"/>
                        </a:rPr>
                        <a:t>9</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r>
              <a:tr h="388800">
                <a:tc>
                  <a:txBody>
                    <a:bodyPr lIns="90000" rIns="90000" tIns="46800" bIns="46800"/>
                    <a:p>
                      <a:pPr algn="r"/>
                      <a:r>
                        <a:rPr lang="en-US">
                          <a:latin typeface="Arial"/>
                        </a:rPr>
                        <a:t>10</a:t>
                      </a:r>
                      <a:endParaRPr/>
                    </a:p>
                  </a:txBody>
                  <a:tcPr/>
                </a:tc>
                <a:tc>
                  <a:txBody>
                    <a:bodyPr lIns="90000" rIns="90000" tIns="46800" bIns="46800"/>
                    <a:p>
                      <a:pPr algn="r"/>
                      <a:r>
                        <a:rPr lang="en-US">
                          <a:latin typeface="Arial"/>
                        </a:rPr>
                        <a:t>26.29</a:t>
                      </a:r>
                      <a:endParaRPr/>
                    </a:p>
                  </a:txBody>
                  <a:tcPr/>
                </a:tc>
                <a:tc>
                  <a:txBody>
                    <a:bodyPr lIns="90000" rIns="90000" tIns="46800" bIns="46800"/>
                    <a:p>
                      <a:pPr algn="r"/>
                      <a:r>
                        <a:rPr lang="en-US">
                          <a:latin typeface="Arial"/>
                        </a:rPr>
                        <a:t>1.24</a:t>
                      </a:r>
                      <a:endParaRPr/>
                    </a:p>
                  </a:txBody>
                  <a:tcPr/>
                </a:tc>
                <a:tc>
                  <a:txBody>
                    <a:bodyPr lIns="90000" rIns="90000" tIns="46800" bIns="46800"/>
                    <a:p>
                      <a:pPr algn="r"/>
                      <a:r>
                        <a:rPr lang="en-US">
                          <a:latin typeface="Arial"/>
                        </a:rPr>
                        <a:t>0.71</a:t>
                      </a:r>
                      <a:endParaRPr/>
                    </a:p>
                  </a:txBody>
                  <a:tcPr/>
                </a:tc>
              </a:tr>
              <a:tr h="353160">
                <a:tc>
                  <a:txBody>
                    <a:bodyPr lIns="90000" rIns="90000" tIns="46800" bIns="46800"/>
                    <a:p>
                      <a:pPr algn="r"/>
                      <a:r>
                        <a:rPr lang="en-US">
                          <a:latin typeface="Arial"/>
                        </a:rPr>
                        <a:t>11</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r>
              <a:tr h="402840">
                <a:tc>
                  <a:txBody>
                    <a:bodyPr lIns="90000" rIns="90000" tIns="46800" bIns="46800"/>
                    <a:p>
                      <a:pPr algn="r"/>
                      <a:r>
                        <a:rPr lang="en-US">
                          <a:latin typeface="Arial"/>
                        </a:rPr>
                        <a:t>12</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r>
              <a:tr h="353160">
                <a:tc>
                  <a:txBody>
                    <a:bodyPr lIns="90000" rIns="90000" tIns="46800" bIns="46800"/>
                    <a:p>
                      <a:pPr algn="r"/>
                      <a:r>
                        <a:rPr lang="en-US">
                          <a:latin typeface="Arial"/>
                        </a:rPr>
                        <a:t>13</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r>
              <a:tr h="370440">
                <a:tc>
                  <a:txBody>
                    <a:bodyPr lIns="90000" rIns="90000" tIns="46800" bIns="46800"/>
                    <a:p>
                      <a:pPr algn="r"/>
                      <a:r>
                        <a:rPr lang="en-US">
                          <a:latin typeface="Arial"/>
                        </a:rPr>
                        <a:t>14</a:t>
                      </a:r>
                      <a:endParaRPr/>
                    </a:p>
                  </a:txBody>
                  <a:tcPr/>
                </a:tc>
                <a:tc>
                  <a:txBody>
                    <a:bodyPr lIns="90000" rIns="90000" tIns="46800" bIns="46800"/>
                    <a:p>
                      <a:pPr algn="r"/>
                      <a:r>
                        <a:rPr lang="en-US">
                          <a:latin typeface="Arial"/>
                        </a:rPr>
                        <a:t>23.65</a:t>
                      </a:r>
                      <a:endParaRPr/>
                    </a:p>
                  </a:txBody>
                  <a:tcPr/>
                </a:tc>
                <a:tc>
                  <a:txBody>
                    <a:bodyPr lIns="90000" rIns="90000" tIns="46800" bIns="46800"/>
                    <a:p>
                      <a:pPr algn="r"/>
                      <a:r>
                        <a:rPr lang="en-US">
                          <a:latin typeface="Arial"/>
                        </a:rPr>
                        <a:t>1.60</a:t>
                      </a:r>
                      <a:endParaRPr/>
                    </a:p>
                  </a:txBody>
                  <a:tcPr/>
                </a:tc>
                <a:tc>
                  <a:txBody>
                    <a:bodyPr lIns="90000" rIns="90000" tIns="46800" bIns="46800"/>
                    <a:p>
                      <a:pPr algn="r"/>
                      <a:r>
                        <a:rPr lang="en-US">
                          <a:latin typeface="Arial"/>
                        </a:rPr>
                        <a:t>0.80</a:t>
                      </a:r>
                      <a:endParaRPr/>
                    </a:p>
                  </a:txBody>
                  <a:tcPr/>
                </a:tc>
              </a:tr>
              <a:tr h="354600">
                <a:tc>
                  <a:txBody>
                    <a:bodyPr lIns="90000" rIns="90000" tIns="46800" bIns="46800"/>
                    <a:p>
                      <a:pPr algn="r"/>
                      <a:r>
                        <a:rPr lang="en-US">
                          <a:latin typeface="Arial"/>
                        </a:rPr>
                        <a:t>15</a:t>
                      </a:r>
                      <a:endParaRPr/>
                    </a:p>
                  </a:txBody>
                  <a:tcPr/>
                </a:tc>
                <a:tc>
                  <a:txBody>
                    <a:bodyPr lIns="90000" rIns="90000" tIns="46800" bIns="46800"/>
                    <a:p>
                      <a:pPr algn="r"/>
                      <a:r>
                        <a:rPr lang="en-US">
                          <a:latin typeface="Arial"/>
                        </a:rPr>
                        <a:t>26.98</a:t>
                      </a:r>
                      <a:endParaRPr/>
                    </a:p>
                  </a:txBody>
                  <a:tcPr/>
                </a:tc>
                <a:tc>
                  <a:txBody>
                    <a:bodyPr lIns="90000" rIns="90000" tIns="46800" bIns="46800"/>
                    <a:p>
                      <a:pPr algn="r"/>
                      <a:r>
                        <a:rPr lang="en-US">
                          <a:latin typeface="Arial"/>
                        </a:rPr>
                        <a:t>1.00</a:t>
                      </a:r>
                      <a:endParaRPr/>
                    </a:p>
                  </a:txBody>
                  <a:tcPr/>
                </a:tc>
                <a:tc>
                  <a:txBody>
                    <a:bodyPr lIns="90000" rIns="90000" tIns="46800" bIns="46800"/>
                    <a:p>
                      <a:pPr algn="r"/>
                      <a:r>
                        <a:rPr lang="en-US">
                          <a:latin typeface="Arial"/>
                        </a:rPr>
                        <a:t>0.63</a:t>
                      </a:r>
                      <a:endParaRPr/>
                    </a:p>
                  </a:txBody>
                  <a:tcPr/>
                </a:tc>
              </a:tr>
            </a:tbl>
          </a:graphicData>
        </a:graphic>
      </p:graphicFrame>
      <p:sp>
        <p:nvSpPr>
          <p:cNvPr id="297" name="TextShape 2"/>
          <p:cNvSpPr txBox="1"/>
          <p:nvPr/>
        </p:nvSpPr>
        <p:spPr>
          <a:xfrm>
            <a:off x="504000" y="288000"/>
            <a:ext cx="7020000" cy="1248120"/>
          </a:xfrm>
          <a:prstGeom prst="rect">
            <a:avLst/>
          </a:prstGeom>
        </p:spPr>
        <p:txBody>
          <a:bodyPr lIns="0" rIns="0" tIns="0" bIns="0" anchor="ctr"/>
          <a:p>
            <a:r>
              <a:rPr lang="en-US" sz="4760">
                <a:latin typeface="Arial"/>
              </a:rPr>
              <a:t>Operationally Viable</a:t>
            </a:r>
            <a:endParaRPr/>
          </a:p>
        </p:txBody>
      </p:sp>
      <p:sp>
        <p:nvSpPr>
          <p:cNvPr id="298" name="TextShape 3"/>
          <p:cNvSpPr txBox="1"/>
          <p:nvPr/>
        </p:nvSpPr>
        <p:spPr>
          <a:xfrm>
            <a:off x="7760880" y="1573920"/>
            <a:ext cx="1931760" cy="346320"/>
          </a:xfrm>
          <a:prstGeom prst="rect">
            <a:avLst/>
          </a:prstGeom>
        </p:spPr>
        <p:txBody>
          <a:bodyPr lIns="90000" rIns="90000" tIns="45000" bIns="45000"/>
          <a:p>
            <a:r>
              <a:rPr lang="en-US">
                <a:latin typeface="Arial"/>
              </a:rPr>
              <a:t>Post-search PSR</a:t>
            </a:r>
            <a:endParaRPr/>
          </a:p>
        </p:txBody>
      </p:sp>
      <p:sp>
        <p:nvSpPr>
          <p:cNvPr id="299" name="TextShape 4"/>
          <p:cNvSpPr txBox="1"/>
          <p:nvPr/>
        </p:nvSpPr>
        <p:spPr>
          <a:xfrm>
            <a:off x="5669640" y="7126560"/>
            <a:ext cx="3385800" cy="433440"/>
          </a:xfrm>
          <a:prstGeom prst="rect">
            <a:avLst/>
          </a:prstGeom>
        </p:spPr>
        <p:txBody>
          <a:bodyPr lIns="90000" rIns="90000" tIns="45000" bIns="45000"/>
          <a:p>
            <a:r>
              <a:rPr lang="en-US" sz="2400">
                <a:latin typeface="Arial"/>
              </a:rPr>
              <a:t>OPOS = 0.261 = 26.1%</a:t>
            </a:r>
            <a:endParaRPr/>
          </a:p>
        </p:txBody>
      </p:sp>
    </p:spTree>
  </p:cSld>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0" name="TextShape 1"/>
          <p:cNvSpPr txBox="1"/>
          <p:nvPr/>
        </p:nvSpPr>
        <p:spPr>
          <a:xfrm>
            <a:off x="504000" y="288000"/>
            <a:ext cx="7020000" cy="1248120"/>
          </a:xfrm>
          <a:prstGeom prst="rect">
            <a:avLst/>
          </a:prstGeom>
        </p:spPr>
        <p:txBody>
          <a:bodyPr lIns="0" rIns="0" tIns="0" bIns="0" anchor="ctr"/>
          <a:p>
            <a:r>
              <a:rPr lang="en-US" sz="4760">
                <a:latin typeface="Arial"/>
              </a:rPr>
              <a:t>Recap</a:t>
            </a:r>
            <a:endParaRPr/>
          </a:p>
        </p:txBody>
      </p:sp>
      <p:sp>
        <p:nvSpPr>
          <p:cNvPr id="301" name="TextShape 2"/>
          <p:cNvSpPr txBox="1"/>
          <p:nvPr/>
        </p:nvSpPr>
        <p:spPr>
          <a:xfrm>
            <a:off x="504000" y="1823760"/>
            <a:ext cx="9072000" cy="4384440"/>
          </a:xfrm>
          <a:prstGeom prst="rect">
            <a:avLst/>
          </a:prstGeom>
        </p:spPr>
        <p:txBody>
          <a:bodyPr lIns="0" rIns="0" tIns="0" bIns="0"/>
          <a:p>
            <a:pPr>
              <a:buSzPct val="45000"/>
              <a:buFont typeface="StarSymbol"/>
              <a:buChar char=""/>
            </a:pPr>
            <a:r>
              <a:rPr lang="en-US" sz="3470">
                <a:latin typeface="Arial"/>
              </a:rPr>
              <a:t>POD only part of story</a:t>
            </a:r>
            <a:endParaRPr/>
          </a:p>
          <a:p>
            <a:pPr>
              <a:buSzPct val="45000"/>
              <a:buFont typeface="StarSymbol"/>
              <a:buChar char=""/>
            </a:pPr>
            <a:r>
              <a:rPr lang="en-US" sz="3470">
                <a:latin typeface="Arial"/>
              </a:rPr>
              <a:t>Maximizing POS with available resources</a:t>
            </a:r>
            <a:endParaRPr/>
          </a:p>
          <a:p>
            <a:pPr>
              <a:buSzPct val="45000"/>
              <a:buFont typeface="StarSymbol"/>
              <a:buChar char=""/>
            </a:pPr>
            <a:r>
              <a:rPr lang="en-US" sz="3470">
                <a:latin typeface="Arial"/>
              </a:rPr>
              <a:t>Optimal plan</a:t>
            </a:r>
            <a:endParaRPr/>
          </a:p>
          <a:p>
            <a:pPr>
              <a:buSzPct val="45000"/>
              <a:buFont typeface="StarSymbol"/>
              <a:buChar char=""/>
            </a:pPr>
            <a:r>
              <a:rPr lang="en-US" sz="3470">
                <a:latin typeface="Arial"/>
              </a:rPr>
              <a:t>Operationally viable plan</a:t>
            </a:r>
            <a:endParaRPr/>
          </a:p>
        </p:txBody>
      </p:sp>
    </p:spTree>
  </p:cSld>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2" name="TextShape 1"/>
          <p:cNvSpPr txBox="1"/>
          <p:nvPr/>
        </p:nvSpPr>
        <p:spPr>
          <a:xfrm>
            <a:off x="504000" y="288000"/>
            <a:ext cx="7020000" cy="1248120"/>
          </a:xfrm>
          <a:prstGeom prst="rect">
            <a:avLst/>
          </a:prstGeom>
        </p:spPr>
        <p:txBody>
          <a:bodyPr lIns="0" rIns="0" tIns="0" bIns="0" anchor="ctr"/>
          <a:p>
            <a:r>
              <a:rPr lang="en-US" sz="4760">
                <a:latin typeface="Arial"/>
              </a:rPr>
              <a:t>Accessible Reference</a:t>
            </a:r>
            <a:r>
              <a:rPr lang="en-US" sz="4760">
                <a:latin typeface="Arial"/>
              </a:rPr>
              <a:t>	</a:t>
            </a:r>
            <a:endParaRPr/>
          </a:p>
        </p:txBody>
      </p:sp>
      <p:sp>
        <p:nvSpPr>
          <p:cNvPr id="303" name="TextShape 2"/>
          <p:cNvSpPr txBox="1"/>
          <p:nvPr/>
        </p:nvSpPr>
        <p:spPr>
          <a:xfrm>
            <a:off x="504000" y="1823760"/>
            <a:ext cx="9072000" cy="4384440"/>
          </a:xfrm>
          <a:prstGeom prst="rect">
            <a:avLst/>
          </a:prstGeom>
        </p:spPr>
        <p:txBody>
          <a:bodyPr lIns="0" rIns="0" tIns="0" bIns="0"/>
          <a:p>
            <a:pPr>
              <a:buSzPct val="45000"/>
              <a:buFont typeface="StarSymbol"/>
              <a:buChar char=""/>
            </a:pPr>
            <a:r>
              <a:rPr lang="en-US" sz="3470">
                <a:latin typeface="Arial"/>
              </a:rPr>
              <a:t>Frost, “Principles of Search Theory”</a:t>
            </a:r>
            <a:endParaRPr/>
          </a:p>
          <a:p>
            <a:pPr>
              <a:buSzPct val="45000"/>
              <a:buFont typeface="StarSymbol"/>
              <a:buChar char=""/>
            </a:pPr>
            <a:r>
              <a:rPr lang="en-US" sz="3470">
                <a:latin typeface="Arial"/>
              </a:rPr>
              <a:t>Simple explanation using brooms as detectors.  Very readable.</a:t>
            </a:r>
            <a:endParaRPr/>
          </a:p>
          <a:p>
            <a:pPr>
              <a:buSzPct val="45000"/>
              <a:buFont typeface="StarSymbol"/>
              <a:buChar char=""/>
            </a:pPr>
            <a:endParaRPr/>
          </a:p>
        </p:txBody>
      </p:sp>
      <p:sp>
        <p:nvSpPr>
          <p:cNvPr id="304" name="TextShape 3"/>
          <p:cNvSpPr txBox="1"/>
          <p:nvPr/>
        </p:nvSpPr>
        <p:spPr>
          <a:xfrm>
            <a:off x="750600" y="3749040"/>
            <a:ext cx="9124920" cy="346680"/>
          </a:xfrm>
          <a:prstGeom prst="rect">
            <a:avLst/>
          </a:prstGeom>
        </p:spPr>
        <p:txBody>
          <a:bodyPr lIns="90000" rIns="90000" tIns="45000" bIns="45000"/>
          <a:p>
            <a:r>
              <a:rPr lang="en-US">
                <a:latin typeface="Arial"/>
              </a:rPr>
              <a:t>https://coloradosarboard.org/csrb-documents/Principles%20of%20Search%20Theory.pdf</a:t>
            </a:r>
            <a:endParaRPr/>
          </a:p>
        </p:txBody>
      </p:sp>
      <p:pic>
        <p:nvPicPr>
          <p:cNvPr id="305" name="" descr=""/>
          <p:cNvPicPr/>
          <p:nvPr/>
        </p:nvPicPr>
        <p:blipFill>
          <a:blip r:embed="rId1"/>
          <a:stretch>
            <a:fillRect/>
          </a:stretch>
        </p:blipFill>
        <p:spPr>
          <a:xfrm>
            <a:off x="7222320" y="4702320"/>
            <a:ext cx="2857680" cy="2857680"/>
          </a:xfrm>
          <a:prstGeom prst="rect">
            <a:avLst/>
          </a:prstGeom>
          <a:ln>
            <a:noFill/>
          </a:ln>
        </p:spPr>
      </p:pic>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2" name="CustomShape 1"/>
          <p:cNvSpPr/>
          <p:nvPr/>
        </p:nvSpPr>
        <p:spPr>
          <a:xfrm>
            <a:off x="5791320" y="1828800"/>
            <a:ext cx="3047760" cy="4572000"/>
          </a:xfrm>
          <a:prstGeom prst="rect">
            <a:avLst/>
          </a:prstGeom>
          <a:ln w="9360">
            <a:solidFill>
              <a:srgbClr val="000000"/>
            </a:solidFill>
            <a:miter/>
          </a:ln>
        </p:spPr>
      </p:sp>
      <p:pic>
        <p:nvPicPr>
          <p:cNvPr id="53" name="" descr=""/>
          <p:cNvPicPr/>
          <p:nvPr/>
        </p:nvPicPr>
        <p:blipFill>
          <a:blip r:embed="rId1"/>
          <a:srcRect l="12590" t="7454" r="11879" b="4143"/>
          <a:stretch>
            <a:fillRect/>
          </a:stretch>
        </p:blipFill>
        <p:spPr>
          <a:xfrm>
            <a:off x="5853600" y="1890720"/>
            <a:ext cx="2909880" cy="4433760"/>
          </a:xfrm>
          <a:prstGeom prst="rect">
            <a:avLst/>
          </a:prstGeom>
          <a:ln>
            <a:noFill/>
          </a:ln>
        </p:spPr>
      </p:pic>
      <p:sp>
        <p:nvSpPr>
          <p:cNvPr id="54" name="TextShape 2"/>
          <p:cNvSpPr txBox="1"/>
          <p:nvPr/>
        </p:nvSpPr>
        <p:spPr>
          <a:xfrm>
            <a:off x="504000" y="288000"/>
            <a:ext cx="7020000" cy="1248120"/>
          </a:xfrm>
          <a:prstGeom prst="rect">
            <a:avLst/>
          </a:prstGeom>
        </p:spPr>
        <p:txBody>
          <a:bodyPr lIns="0" rIns="0" tIns="0" bIns="0" anchor="ctr"/>
          <a:p>
            <a:r>
              <a:rPr lang="en-US" sz="4760">
                <a:latin typeface="Arial"/>
              </a:rPr>
              <a:t>Origin of Search Theory</a:t>
            </a:r>
            <a:endParaRPr/>
          </a:p>
        </p:txBody>
      </p:sp>
      <p:pic>
        <p:nvPicPr>
          <p:cNvPr id="55" name="" descr=""/>
          <p:cNvPicPr/>
          <p:nvPr/>
        </p:nvPicPr>
        <p:blipFill>
          <a:blip r:embed="rId2"/>
          <a:stretch>
            <a:fillRect/>
          </a:stretch>
        </p:blipFill>
        <p:spPr>
          <a:xfrm>
            <a:off x="-11520" y="1719720"/>
            <a:ext cx="1106640" cy="1371600"/>
          </a:xfrm>
          <a:prstGeom prst="rect">
            <a:avLst/>
          </a:prstGeom>
          <a:ln>
            <a:noFill/>
          </a:ln>
        </p:spPr>
      </p:pic>
      <p:sp>
        <p:nvSpPr>
          <p:cNvPr id="56" name="CustomShape 3"/>
          <p:cNvSpPr/>
          <p:nvPr/>
        </p:nvSpPr>
        <p:spPr>
          <a:xfrm>
            <a:off x="1169640" y="2094120"/>
            <a:ext cx="4865400" cy="3940920"/>
          </a:xfrm>
          <a:prstGeom prst="rect">
            <a:avLst/>
          </a:prstGeom>
          <a:noFill/>
          <a:ln>
            <a:noFill/>
          </a:ln>
        </p:spPr>
        <p:txBody>
          <a:bodyPr/>
          <a:p>
            <a:pPr>
              <a:buFont typeface="Times New Roman"/>
              <a:buChar char="•"/>
            </a:pPr>
            <a:r>
              <a:rPr lang="en-US" sz="2800">
                <a:solidFill>
                  <a:srgbClr val="000000"/>
                </a:solidFill>
                <a:latin typeface="Arial"/>
              </a:rPr>
              <a:t>Bernard Koopman</a:t>
            </a:r>
            <a:endParaRPr/>
          </a:p>
          <a:p>
            <a:pPr>
              <a:buFont typeface="Times New Roman"/>
              <a:buChar char="•"/>
            </a:pPr>
            <a:r>
              <a:rPr lang="en-US" sz="2800">
                <a:solidFill>
                  <a:srgbClr val="000000"/>
                </a:solidFill>
                <a:latin typeface="Arial"/>
              </a:rPr>
              <a:t>1946 WW II research to sink subs</a:t>
            </a:r>
            <a:endParaRPr/>
          </a:p>
          <a:p>
            <a:pPr>
              <a:buFont typeface="Times New Roman"/>
              <a:buChar char="•"/>
            </a:pPr>
            <a:r>
              <a:rPr lang="en-US" sz="2800">
                <a:solidFill>
                  <a:srgbClr val="000000"/>
                </a:solidFill>
                <a:latin typeface="Arial"/>
              </a:rPr>
              <a:t>Operations research</a:t>
            </a:r>
            <a:endParaRPr/>
          </a:p>
          <a:p>
            <a:pPr>
              <a:buFont typeface="Times New Roman"/>
              <a:buChar char="•"/>
            </a:pPr>
            <a:r>
              <a:rPr lang="en-US" sz="2800">
                <a:solidFill>
                  <a:srgbClr val="000000"/>
                </a:solidFill>
                <a:latin typeface="Arial"/>
              </a:rPr>
              <a:t>Detection index</a:t>
            </a:r>
            <a:endParaRPr/>
          </a:p>
          <a:p>
            <a:pPr>
              <a:buFont typeface="Times New Roman"/>
              <a:buChar char="•"/>
            </a:pPr>
            <a:r>
              <a:rPr lang="en-US" sz="2800">
                <a:solidFill>
                  <a:srgbClr val="000000"/>
                </a:solidFill>
                <a:latin typeface="Arial"/>
              </a:rPr>
              <a:t>Objective POD</a:t>
            </a:r>
            <a:endParaRPr/>
          </a:p>
          <a:p>
            <a:pPr>
              <a:buFont typeface="Times New Roman"/>
              <a:buChar char="•"/>
            </a:pPr>
            <a:r>
              <a:rPr lang="en-US" sz="2800">
                <a:solidFill>
                  <a:srgbClr val="000000"/>
                </a:solidFill>
                <a:latin typeface="Arial"/>
              </a:rPr>
              <a:t>Resource allocation</a:t>
            </a:r>
            <a:endParaRPr/>
          </a:p>
          <a:p>
            <a:pPr>
              <a:buFont typeface="Times New Roman"/>
              <a:buChar char="•"/>
            </a:pPr>
            <a:r>
              <a:rPr lang="en-US" sz="2800">
                <a:solidFill>
                  <a:srgbClr val="000000"/>
                </a:solidFill>
                <a:latin typeface="Arial"/>
              </a:rPr>
              <a:t>Declassified 1958, revised and extended 1980</a:t>
            </a:r>
            <a:endParaRPr/>
          </a:p>
          <a:p>
            <a:pPr>
              <a:buFont typeface="Times New Roman"/>
              <a:buChar char="•"/>
            </a:pPr>
            <a:r>
              <a:rPr lang="en-US" sz="2800">
                <a:solidFill>
                  <a:srgbClr val="000000"/>
                </a:solidFill>
                <a:latin typeface="Arial"/>
              </a:rPr>
              <a:t>Available from MORS </a:t>
            </a:r>
            <a:endParaRPr/>
          </a:p>
          <a:p>
            <a:pPr/>
            <a:endParaRPr/>
          </a:p>
          <a:p>
            <a:pPr/>
            <a:endParaRPr/>
          </a:p>
        </p:txBody>
      </p:sp>
      <p:sp>
        <p:nvSpPr>
          <p:cNvPr id="57" name="CustomShape 4"/>
          <p:cNvSpPr/>
          <p:nvPr/>
        </p:nvSpPr>
        <p:spPr>
          <a:xfrm rot="2700000">
            <a:off x="5911560" y="3695040"/>
            <a:ext cx="2737080" cy="703440"/>
          </a:xfrm>
          <a:prstGeom prst="rect">
            <a:avLst/>
          </a:prstGeom>
          <a:noFill/>
          <a:ln>
            <a:noFill/>
          </a:ln>
        </p:spPr>
        <p:txBody>
          <a:bodyPr lIns="90000" rIns="90000" tIns="46800" bIns="46800"/>
          <a:p>
            <a:pPr>
              <a:lnSpc>
                <a:spcPct val="100000"/>
              </a:lnSpc>
            </a:pPr>
            <a:r>
              <a:rPr b="1" lang="en-US" sz="4000">
                <a:solidFill>
                  <a:srgbClr val="ff0000"/>
                </a:solidFill>
                <a:latin typeface="Arial"/>
              </a:rPr>
              <a:t>Classified</a:t>
            </a:r>
            <a:endParaRPr/>
          </a:p>
        </p:txBody>
      </p:sp>
      <p:pic>
        <p:nvPicPr>
          <p:cNvPr id="58" name="" descr=""/>
          <p:cNvPicPr/>
          <p:nvPr/>
        </p:nvPicPr>
        <p:blipFill>
          <a:blip r:embed="rId3"/>
          <a:stretch>
            <a:fillRect/>
          </a:stretch>
        </p:blipFill>
        <p:spPr>
          <a:xfrm>
            <a:off x="8200440" y="5680440"/>
            <a:ext cx="1879560" cy="1879560"/>
          </a:xfrm>
          <a:prstGeom prst="rect">
            <a:avLst/>
          </a:prstGeom>
          <a:ln>
            <a:noFill/>
          </a:ln>
        </p:spPr>
      </p:pic>
      <p:sp>
        <p:nvSpPr>
          <p:cNvPr id="59" name="TextShape 5"/>
          <p:cNvSpPr txBox="1"/>
          <p:nvPr/>
        </p:nvSpPr>
        <p:spPr>
          <a:xfrm>
            <a:off x="1554480" y="7059960"/>
            <a:ext cx="4190400" cy="346680"/>
          </a:xfrm>
          <a:prstGeom prst="rect">
            <a:avLst/>
          </a:prstGeom>
        </p:spPr>
        <p:txBody>
          <a:bodyPr lIns="90000" rIns="90000" tIns="45000" bIns="45000"/>
          <a:p>
            <a:r>
              <a:rPr lang="en-US">
                <a:latin typeface="Arial"/>
              </a:rPr>
              <a:t>http://www.mors.org/Publications/Books</a:t>
            </a:r>
            <a:endParaRPr/>
          </a:p>
        </p:txBody>
      </p:sp>
    </p:spTree>
  </p:cSld>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nodeType="clickEffect" fill="hold" presetClass="entr" presetID="1">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6" name="TextShape 1"/>
          <p:cNvSpPr txBox="1"/>
          <p:nvPr/>
        </p:nvSpPr>
        <p:spPr>
          <a:xfrm>
            <a:off x="504000" y="288000"/>
            <a:ext cx="7020000" cy="1248120"/>
          </a:xfrm>
          <a:prstGeom prst="rect">
            <a:avLst/>
          </a:prstGeom>
        </p:spPr>
        <p:txBody>
          <a:bodyPr lIns="0" rIns="0" tIns="0" bIns="0" anchor="ctr"/>
          <a:p>
            <a:r>
              <a:rPr lang="en-US" sz="4760">
                <a:latin typeface="Arial"/>
              </a:rPr>
              <a:t>Break?</a:t>
            </a:r>
            <a:endParaRPr/>
          </a:p>
        </p:txBody>
      </p:sp>
    </p:spTree>
  </p:cSld>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7" name="TextShape 1"/>
          <p:cNvSpPr txBox="1"/>
          <p:nvPr/>
        </p:nvSpPr>
        <p:spPr>
          <a:xfrm>
            <a:off x="504000" y="288000"/>
            <a:ext cx="7020000" cy="1248120"/>
          </a:xfrm>
          <a:prstGeom prst="rect">
            <a:avLst/>
          </a:prstGeom>
        </p:spPr>
        <p:txBody>
          <a:bodyPr lIns="0" rIns="0" tIns="0" bIns="0" anchor="ctr"/>
          <a:p>
            <a:r>
              <a:rPr lang="en-US" sz="4760">
                <a:latin typeface="Arial"/>
              </a:rPr>
              <a:t>Beyond the first search</a:t>
            </a:r>
            <a:endParaRPr/>
          </a:p>
        </p:txBody>
      </p:sp>
      <p:sp>
        <p:nvSpPr>
          <p:cNvPr id="308" name="TextShape 2"/>
          <p:cNvSpPr txBox="1"/>
          <p:nvPr/>
        </p:nvSpPr>
        <p:spPr>
          <a:xfrm>
            <a:off x="504000" y="1823760"/>
            <a:ext cx="9072000" cy="4384440"/>
          </a:xfrm>
          <a:prstGeom prst="rect">
            <a:avLst/>
          </a:prstGeom>
        </p:spPr>
        <p:txBody>
          <a:bodyPr lIns="0" rIns="0" tIns="0" bIns="0"/>
          <a:p>
            <a:pPr>
              <a:buSzPct val="45000"/>
              <a:buFont typeface="StarSymbol"/>
              <a:buChar char=""/>
            </a:pPr>
            <a:r>
              <a:rPr lang="en-US" sz="3470">
                <a:latin typeface="Arial"/>
              </a:rPr>
              <a:t>Early phases inform late phases</a:t>
            </a:r>
            <a:endParaRPr/>
          </a:p>
          <a:p>
            <a:pPr>
              <a:buSzPct val="45000"/>
              <a:buFont typeface="StarSymbol"/>
              <a:buChar char=""/>
            </a:pPr>
            <a:r>
              <a:rPr lang="en-US" sz="3470">
                <a:latin typeface="Arial"/>
              </a:rPr>
              <a:t>Search redistributes POC</a:t>
            </a:r>
            <a:endParaRPr/>
          </a:p>
          <a:p>
            <a:pPr>
              <a:buSzPct val="45000"/>
              <a:buFont typeface="StarSymbol"/>
              <a:buChar char=""/>
            </a:pPr>
            <a:r>
              <a:rPr lang="en-US" sz="3470">
                <a:latin typeface="Arial"/>
              </a:rPr>
              <a:t>Overall cumulative POS</a:t>
            </a:r>
            <a:endParaRPr/>
          </a:p>
          <a:p>
            <a:pPr>
              <a:buSzPct val="45000"/>
              <a:buFont typeface="StarSymbol"/>
              <a:buChar char=""/>
            </a:pPr>
            <a:r>
              <a:rPr lang="en-US" sz="3470">
                <a:latin typeface="Arial"/>
              </a:rPr>
              <a:t>Factoring in new information</a:t>
            </a:r>
            <a:endParaRPr/>
          </a:p>
        </p:txBody>
      </p:sp>
    </p:spTree>
  </p:cSld>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9" name="TextShape 1"/>
          <p:cNvSpPr txBox="1"/>
          <p:nvPr/>
        </p:nvSpPr>
        <p:spPr>
          <a:xfrm>
            <a:off x="504000" y="288000"/>
            <a:ext cx="7020000" cy="1248120"/>
          </a:xfrm>
          <a:prstGeom prst="rect">
            <a:avLst/>
          </a:prstGeom>
        </p:spPr>
        <p:txBody>
          <a:bodyPr lIns="0" rIns="0" tIns="0" bIns="0" anchor="ctr"/>
          <a:p>
            <a:r>
              <a:rPr lang="en-US" sz="4760">
                <a:latin typeface="Arial"/>
              </a:rPr>
              <a:t>Updated POC map</a:t>
            </a:r>
            <a:endParaRPr/>
          </a:p>
        </p:txBody>
      </p:sp>
      <p:sp>
        <p:nvSpPr>
          <p:cNvPr id="310" name="TextShape 2"/>
          <p:cNvSpPr txBox="1"/>
          <p:nvPr/>
        </p:nvSpPr>
        <p:spPr>
          <a:xfrm>
            <a:off x="504000" y="1823760"/>
            <a:ext cx="9072000" cy="4384440"/>
          </a:xfrm>
          <a:prstGeom prst="rect">
            <a:avLst/>
          </a:prstGeom>
        </p:spPr>
        <p:txBody>
          <a:bodyPr lIns="0" rIns="0" tIns="0" bIns="0"/>
          <a:p>
            <a:pPr>
              <a:buSzPct val="45000"/>
              <a:buFont typeface="StarSymbol"/>
              <a:buChar char=""/>
            </a:pPr>
            <a:r>
              <a:rPr lang="en-US" sz="3470">
                <a:latin typeface="Arial"/>
              </a:rPr>
              <a:t>After searching area i:</a:t>
            </a:r>
            <a:r>
              <a:rPr lang="en-US" sz="3470">
                <a:latin typeface="Arial"/>
              </a:rPr>
              <a:t>
</a:t>
            </a:r>
            <a:r>
              <a:rPr lang="en-US" sz="3470">
                <a:latin typeface="Arial"/>
              </a:rPr>
              <a:t>
</a:t>
            </a:r>
            <a:endParaRPr/>
          </a:p>
          <a:p>
            <a:pPr>
              <a:buSzPct val="45000"/>
              <a:buFont typeface="StarSymbol"/>
              <a:buChar char=""/>
            </a:pPr>
            <a:r>
              <a:rPr lang="en-US" sz="3470">
                <a:latin typeface="Arial"/>
              </a:rPr>
              <a:t>At end of period, all searched areas have new POC.</a:t>
            </a:r>
            <a:endParaRPr/>
          </a:p>
          <a:p>
            <a:pPr>
              <a:buSzPct val="45000"/>
              <a:buFont typeface="StarSymbol"/>
              <a:buChar char=""/>
            </a:pPr>
            <a:r>
              <a:rPr lang="en-US" sz="3470">
                <a:latin typeface="Arial"/>
              </a:rPr>
              <a:t>Not 100% --- valuable</a:t>
            </a:r>
            <a:endParaRPr/>
          </a:p>
          <a:p>
            <a:pPr>
              <a:buSzPct val="45000"/>
              <a:buFont typeface="StarSymbol"/>
              <a:buChar char=""/>
            </a:pPr>
            <a:r>
              <a:rPr lang="en-US" sz="3470">
                <a:latin typeface="Arial"/>
              </a:rPr>
              <a:t>ROW</a:t>
            </a:r>
            <a:endParaRPr/>
          </a:p>
          <a:p>
            <a:pPr>
              <a:buSzPct val="45000"/>
              <a:buFont typeface="StarSymbol"/>
              <a:buChar char=""/>
            </a:pPr>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11" name="" descr=""/>
          <p:cNvPicPr/>
          <p:nvPr/>
        </p:nvPicPr>
        <p:blipFill>
          <a:blip r:embed="rId1"/>
          <a:stretch>
            <a:fillRect/>
          </a:stretch>
        </p:blipFill>
        <p:spPr>
          <a:xfrm>
            <a:off x="4894200" y="1913040"/>
            <a:ext cx="5158440" cy="5128200"/>
          </a:xfrm>
          <a:prstGeom prst="rect">
            <a:avLst/>
          </a:prstGeom>
          <a:ln>
            <a:noFill/>
          </a:ln>
        </p:spPr>
      </p:pic>
      <p:pic>
        <p:nvPicPr>
          <p:cNvPr id="312" name="" descr=""/>
          <p:cNvPicPr/>
          <p:nvPr/>
        </p:nvPicPr>
        <p:blipFill>
          <a:blip r:embed="rId2"/>
          <a:stretch>
            <a:fillRect/>
          </a:stretch>
        </p:blipFill>
        <p:spPr>
          <a:xfrm>
            <a:off x="4894200" y="1913040"/>
            <a:ext cx="5142240" cy="5121000"/>
          </a:xfrm>
          <a:prstGeom prst="rect">
            <a:avLst/>
          </a:prstGeom>
          <a:ln>
            <a:noFill/>
          </a:ln>
        </p:spPr>
      </p:pic>
      <p:sp>
        <p:nvSpPr>
          <p:cNvPr id="313" name="TextShape 1"/>
          <p:cNvSpPr txBox="1"/>
          <p:nvPr/>
        </p:nvSpPr>
        <p:spPr>
          <a:xfrm>
            <a:off x="504000" y="288000"/>
            <a:ext cx="7020000" cy="1248120"/>
          </a:xfrm>
          <a:prstGeom prst="rect">
            <a:avLst/>
          </a:prstGeom>
        </p:spPr>
        <p:txBody>
          <a:bodyPr lIns="0" rIns="0" tIns="0" bIns="0" anchor="ctr"/>
          <a:p>
            <a:r>
              <a:rPr lang="en-US" sz="4760">
                <a:latin typeface="Arial"/>
              </a:rPr>
              <a:t>Example</a:t>
            </a:r>
            <a:endParaRPr/>
          </a:p>
        </p:txBody>
      </p:sp>
      <p:graphicFrame>
        <p:nvGraphicFramePr>
          <p:cNvPr id="314" name="Table 2"/>
          <p:cNvGraphicFramePr/>
          <p:nvPr/>
        </p:nvGraphicFramePr>
        <p:xfrm>
          <a:off x="42120" y="1433520"/>
          <a:ext cx="4737600" cy="6051600"/>
        </p:xfrm>
        <a:graphic>
          <a:graphicData uri="http://schemas.openxmlformats.org/drawingml/2006/table">
            <a:tbl>
              <a:tblPr/>
              <a:tblGrid>
                <a:gridCol w="1290960"/>
                <a:gridCol w="1345320"/>
                <a:gridCol w="924480"/>
                <a:gridCol w="1177200"/>
              </a:tblGrid>
              <a:tr h="349920">
                <a:tc>
                  <a:txBody>
                    <a:bodyPr lIns="90000" rIns="90000" tIns="46800" bIns="46800"/>
                    <a:p>
                      <a:r>
                        <a:rPr lang="en-US">
                          <a:latin typeface="Arial"/>
                        </a:rPr>
                        <a:t>Region</a:t>
                      </a:r>
                      <a:endParaRPr/>
                    </a:p>
                  </a:txBody>
                  <a:tcPr/>
                </a:tc>
                <a:tc>
                  <a:txBody>
                    <a:bodyPr lIns="90000" rIns="90000" tIns="46800" bIns="46800"/>
                    <a:p>
                      <a:r>
                        <a:rPr lang="en-US">
                          <a:latin typeface="Arial"/>
                        </a:rPr>
                        <a:t>POC_0</a:t>
                      </a:r>
                      <a:endParaRPr/>
                    </a:p>
                  </a:txBody>
                  <a:tcPr/>
                </a:tc>
                <a:tc>
                  <a:txBody>
                    <a:bodyPr lIns="90000" rIns="90000" tIns="46800" bIns="46800"/>
                    <a:p>
                      <a:r>
                        <a:rPr lang="en-US">
                          <a:latin typeface="Arial"/>
                        </a:rPr>
                        <a:t>POD</a:t>
                      </a:r>
                      <a:endParaRPr/>
                    </a:p>
                  </a:txBody>
                  <a:tcPr/>
                </a:tc>
                <a:tc>
                  <a:txBody>
                    <a:bodyPr lIns="90000" rIns="90000" tIns="46800" bIns="46800"/>
                    <a:p>
                      <a:r>
                        <a:rPr lang="en-US">
                          <a:latin typeface="Arial"/>
                        </a:rPr>
                        <a:t>POC_1</a:t>
                      </a:r>
                      <a:endParaRPr/>
                    </a:p>
                  </a:txBody>
                  <a:tcPr/>
                </a:tc>
              </a:tr>
              <a:tr h="288720">
                <a:tc>
                  <a:txBody>
                    <a:bodyPr lIns="90000" rIns="90000" tIns="46800" bIns="46800"/>
                    <a:p>
                      <a:r>
                        <a:rPr lang="en-US">
                          <a:latin typeface="Arial"/>
                        </a:rPr>
                        <a:t>0</a:t>
                      </a:r>
                      <a:endParaRPr/>
                    </a:p>
                  </a:txBody>
                  <a:tcPr/>
                </a:tc>
                <a:tc>
                  <a:txBody>
                    <a:bodyPr lIns="90000" rIns="90000" tIns="46800" bIns="46800"/>
                    <a:p>
                      <a:r>
                        <a:rPr lang="en-US">
                          <a:latin typeface="Arial"/>
                        </a:rPr>
                        <a:t>0.15</a:t>
                      </a:r>
                      <a:endParaRPr/>
                    </a:p>
                  </a:txBody>
                  <a:tcPr/>
                </a:tc>
                <a:tc>
                  <a:txBody>
                    <a:bodyPr lIns="90000" rIns="90000" tIns="46800" bIns="46800"/>
                    <a:p>
                      <a:r>
                        <a:rPr lang="en-US">
                          <a:latin typeface="Arial"/>
                        </a:rPr>
                        <a:t>0</a:t>
                      </a:r>
                      <a:endParaRPr/>
                    </a:p>
                  </a:txBody>
                  <a:tcPr/>
                </a:tc>
                <a:tc>
                  <a:txBody>
                    <a:bodyPr lIns="90000" rIns="90000" tIns="46800" bIns="46800"/>
                    <a:p>
                      <a:r>
                        <a:rPr lang="en-US">
                          <a:latin typeface="Arial"/>
                        </a:rPr>
                        <a:t>.15</a:t>
                      </a:r>
                      <a:endParaRPr/>
                    </a:p>
                  </a:txBody>
                  <a:tcPr/>
                </a:tc>
              </a:tr>
              <a:tr h="274680">
                <a:tc>
                  <a:txBody>
                    <a:bodyPr lIns="90000" rIns="90000" tIns="46800" bIns="46800"/>
                    <a:p>
                      <a:r>
                        <a:rPr lang="en-US">
                          <a:latin typeface="Arial"/>
                        </a:rPr>
                        <a:t>1</a:t>
                      </a:r>
                      <a:endParaRPr/>
                    </a:p>
                  </a:txBody>
                  <a:tcPr/>
                </a:tc>
                <a:tc>
                  <a:txBody>
                    <a:bodyPr lIns="90000" rIns="90000" tIns="46800" bIns="46800"/>
                    <a:p>
                      <a:r>
                        <a:rPr lang="en-US">
                          <a:latin typeface="Arial"/>
                        </a:rPr>
                        <a:t>0.15</a:t>
                      </a:r>
                      <a:endParaRPr/>
                    </a:p>
                  </a:txBody>
                  <a:tcPr/>
                </a:tc>
                <a:tc>
                  <a:txBody>
                    <a:bodyPr lIns="90000" rIns="90000" tIns="46800" bIns="46800"/>
                    <a:p>
                      <a:r>
                        <a:rPr lang="en-US">
                          <a:latin typeface="Arial"/>
                        </a:rPr>
                        <a:t>.16</a:t>
                      </a:r>
                      <a:endParaRPr/>
                    </a:p>
                  </a:txBody>
                  <a:tcPr/>
                </a:tc>
                <a:tc>
                  <a:txBody>
                    <a:bodyPr lIns="90000" rIns="90000" tIns="46800" bIns="46800"/>
                    <a:p>
                      <a:r>
                        <a:rPr lang="en-US">
                          <a:latin typeface="Arial"/>
                        </a:rPr>
                        <a:t>.125</a:t>
                      </a:r>
                      <a:endParaRPr/>
                    </a:p>
                  </a:txBody>
                  <a:tcPr/>
                </a:tc>
              </a:tr>
              <a:tr h="364680">
                <a:tc>
                  <a:txBody>
                    <a:bodyPr lIns="90000" rIns="90000" tIns="46800" bIns="46800"/>
                    <a:p>
                      <a:r>
                        <a:rPr lang="en-US">
                          <a:latin typeface="Arial"/>
                        </a:rPr>
                        <a:t>2</a:t>
                      </a:r>
                      <a:endParaRPr/>
                    </a:p>
                  </a:txBody>
                  <a:tcPr/>
                </a:tc>
                <a:tc>
                  <a:txBody>
                    <a:bodyPr lIns="90000" rIns="90000" tIns="46800" bIns="46800"/>
                    <a:p>
                      <a:r>
                        <a:rPr lang="en-US">
                          <a:latin typeface="Arial"/>
                        </a:rPr>
                        <a:t>0.10</a:t>
                      </a:r>
                      <a:endParaRPr/>
                    </a:p>
                  </a:txBody>
                  <a:tcPr/>
                </a:tc>
                <a:tc>
                  <a:txBody>
                    <a:bodyPr lIns="90000" rIns="90000" tIns="46800" bIns="46800"/>
                    <a:p>
                      <a:r>
                        <a:rPr lang="en-US">
                          <a:latin typeface="Arial"/>
                        </a:rPr>
                        <a:t>0</a:t>
                      </a:r>
                      <a:endParaRPr/>
                    </a:p>
                  </a:txBody>
                  <a:tcPr/>
                </a:tc>
                <a:tc>
                  <a:txBody>
                    <a:bodyPr lIns="90000" rIns="90000" tIns="46800" bIns="46800"/>
                    <a:p>
                      <a:r>
                        <a:rPr lang="en-US">
                          <a:latin typeface="Arial"/>
                        </a:rPr>
                        <a:t>.10</a:t>
                      </a:r>
                      <a:endParaRPr/>
                    </a:p>
                  </a:txBody>
                  <a:tcPr/>
                </a:tc>
              </a:tr>
              <a:tr h="364680">
                <a:tc>
                  <a:txBody>
                    <a:bodyPr lIns="90000" rIns="90000" tIns="46800" bIns="46800"/>
                    <a:p>
                      <a:r>
                        <a:rPr lang="en-US">
                          <a:latin typeface="Arial"/>
                        </a:rPr>
                        <a:t>3</a:t>
                      </a:r>
                      <a:endParaRPr/>
                    </a:p>
                  </a:txBody>
                  <a:tcPr/>
                </a:tc>
                <a:tc>
                  <a:txBody>
                    <a:bodyPr lIns="90000" rIns="90000" tIns="46800" bIns="46800"/>
                    <a:p>
                      <a:r>
                        <a:rPr lang="en-US">
                          <a:latin typeface="Arial"/>
                        </a:rPr>
                        <a:t>0.10</a:t>
                      </a:r>
                      <a:endParaRPr/>
                    </a:p>
                  </a:txBody>
                  <a:tcPr/>
                </a:tc>
                <a:tc>
                  <a:txBody>
                    <a:bodyPr lIns="90000" rIns="90000" tIns="46800" bIns="46800"/>
                    <a:p>
                      <a:r>
                        <a:rPr lang="en-US">
                          <a:latin typeface="Arial"/>
                        </a:rPr>
                        <a:t>.016</a:t>
                      </a:r>
                      <a:endParaRPr/>
                    </a:p>
                  </a:txBody>
                  <a:tcPr/>
                </a:tc>
                <a:tc>
                  <a:txBody>
                    <a:bodyPr lIns="90000" rIns="90000" tIns="46800" bIns="46800"/>
                    <a:p>
                      <a:r>
                        <a:rPr lang="en-US">
                          <a:latin typeface="Arial"/>
                        </a:rPr>
                        <a:t>.098</a:t>
                      </a:r>
                      <a:endParaRPr/>
                    </a:p>
                  </a:txBody>
                  <a:tcPr/>
                </a:tc>
              </a:tr>
              <a:tr h="364680">
                <a:tc>
                  <a:txBody>
                    <a:bodyPr lIns="90000" rIns="90000" tIns="46800" bIns="46800"/>
                    <a:p>
                      <a:r>
                        <a:rPr lang="en-US">
                          <a:latin typeface="Arial"/>
                        </a:rPr>
                        <a:t>4</a:t>
                      </a:r>
                      <a:endParaRPr/>
                    </a:p>
                  </a:txBody>
                  <a:tcPr/>
                </a:tc>
                <a:tc>
                  <a:txBody>
                    <a:bodyPr lIns="90000" rIns="90000" tIns="46800" bIns="46800"/>
                    <a:p>
                      <a:r>
                        <a:rPr lang="en-US">
                          <a:latin typeface="Arial"/>
                        </a:rPr>
                        <a:t>0.01</a:t>
                      </a:r>
                      <a:endParaRPr/>
                    </a:p>
                  </a:txBody>
                  <a:tcPr/>
                </a:tc>
                <a:tc>
                  <a:txBody>
                    <a:bodyPr lIns="90000" rIns="90000" tIns="46800" bIns="46800"/>
                    <a:p>
                      <a:r>
                        <a:rPr lang="en-US">
                          <a:latin typeface="Arial"/>
                        </a:rPr>
                        <a:t>.55</a:t>
                      </a:r>
                      <a:endParaRPr/>
                    </a:p>
                  </a:txBody>
                  <a:tcPr/>
                </a:tc>
                <a:tc>
                  <a:txBody>
                    <a:bodyPr lIns="90000" rIns="90000" tIns="46800" bIns="46800"/>
                    <a:p>
                      <a:r>
                        <a:rPr lang="en-US">
                          <a:latin typeface="Arial"/>
                        </a:rPr>
                        <a:t>.004</a:t>
                      </a:r>
                      <a:endParaRPr/>
                    </a:p>
                  </a:txBody>
                  <a:tcPr/>
                </a:tc>
              </a:tr>
              <a:tr h="364680">
                <a:tc>
                  <a:txBody>
                    <a:bodyPr lIns="90000" rIns="90000" tIns="46800" bIns="46800"/>
                    <a:p>
                      <a:r>
                        <a:rPr lang="en-US">
                          <a:latin typeface="Arial"/>
                        </a:rPr>
                        <a:t>5</a:t>
                      </a:r>
                      <a:endParaRPr/>
                    </a:p>
                  </a:txBody>
                  <a:tcPr/>
                </a:tc>
                <a:tc>
                  <a:txBody>
                    <a:bodyPr lIns="90000" rIns="90000" tIns="46800" bIns="46800"/>
                    <a:p>
                      <a:r>
                        <a:rPr lang="en-US">
                          <a:latin typeface="Arial"/>
                        </a:rPr>
                        <a:t>0.01</a:t>
                      </a:r>
                      <a:endParaRPr/>
                    </a:p>
                  </a:txBody>
                  <a:tcPr/>
                </a:tc>
                <a:tc>
                  <a:txBody>
                    <a:bodyPr lIns="90000" rIns="90000" tIns="46800" bIns="46800"/>
                    <a:p>
                      <a:r>
                        <a:rPr lang="en-US">
                          <a:latin typeface="Arial"/>
                        </a:rPr>
                        <a:t>.48</a:t>
                      </a:r>
                      <a:endParaRPr/>
                    </a:p>
                  </a:txBody>
                  <a:tcPr/>
                </a:tc>
                <a:tc>
                  <a:txBody>
                    <a:bodyPr lIns="90000" rIns="90000" tIns="46800" bIns="46800"/>
                    <a:p>
                      <a:r>
                        <a:rPr lang="en-US">
                          <a:latin typeface="Arial"/>
                        </a:rPr>
                        <a:t>.005</a:t>
                      </a:r>
                      <a:endParaRPr/>
                    </a:p>
                  </a:txBody>
                  <a:tcPr/>
                </a:tc>
              </a:tr>
              <a:tr h="286920">
                <a:tc>
                  <a:txBody>
                    <a:bodyPr lIns="90000" rIns="90000" tIns="46800" bIns="46800"/>
                    <a:p>
                      <a:r>
                        <a:rPr lang="en-US">
                          <a:latin typeface="Arial"/>
                        </a:rPr>
                        <a:t>6</a:t>
                      </a:r>
                      <a:endParaRPr/>
                    </a:p>
                  </a:txBody>
                  <a:tcPr/>
                </a:tc>
                <a:tc>
                  <a:txBody>
                    <a:bodyPr lIns="90000" rIns="90000" tIns="46800" bIns="46800"/>
                    <a:p>
                      <a:r>
                        <a:rPr lang="en-US">
                          <a:latin typeface="Arial"/>
                        </a:rPr>
                        <a:t>0.01</a:t>
                      </a:r>
                      <a:endParaRPr/>
                    </a:p>
                  </a:txBody>
                  <a:tcPr/>
                </a:tc>
                <a:tc>
                  <a:txBody>
                    <a:bodyPr lIns="90000" rIns="90000" tIns="46800" bIns="46800"/>
                    <a:p>
                      <a:r>
                        <a:rPr lang="en-US">
                          <a:latin typeface="Arial"/>
                        </a:rPr>
                        <a:t>.60</a:t>
                      </a:r>
                      <a:endParaRPr/>
                    </a:p>
                  </a:txBody>
                  <a:tcPr/>
                </a:tc>
                <a:tc>
                  <a:txBody>
                    <a:bodyPr lIns="90000" rIns="90000" tIns="46800" bIns="46800"/>
                    <a:p>
                      <a:r>
                        <a:rPr lang="en-US">
                          <a:latin typeface="Arial"/>
                        </a:rPr>
                        <a:t>.004</a:t>
                      </a:r>
                      <a:endParaRPr/>
                    </a:p>
                  </a:txBody>
                  <a:tcPr/>
                </a:tc>
              </a:tr>
              <a:tr h="295920">
                <a:tc>
                  <a:txBody>
                    <a:bodyPr lIns="90000" rIns="90000" tIns="46800" bIns="46800"/>
                    <a:p>
                      <a:r>
                        <a:rPr lang="en-US">
                          <a:latin typeface="Arial"/>
                        </a:rPr>
                        <a:t>7</a:t>
                      </a:r>
                      <a:endParaRPr/>
                    </a:p>
                  </a:txBody>
                  <a:tcPr/>
                </a:tc>
                <a:tc>
                  <a:txBody>
                    <a:bodyPr lIns="90000" rIns="90000" tIns="46800" bIns="46800"/>
                    <a:p>
                      <a:r>
                        <a:rPr lang="en-US">
                          <a:latin typeface="Arial"/>
                        </a:rPr>
                        <a:t>0.10</a:t>
                      </a:r>
                      <a:endParaRPr/>
                    </a:p>
                  </a:txBody>
                  <a:tcPr/>
                </a:tc>
                <a:tc>
                  <a:txBody>
                    <a:bodyPr lIns="90000" rIns="90000" tIns="46800" bIns="46800"/>
                    <a:p>
                      <a:r>
                        <a:rPr lang="en-US">
                          <a:latin typeface="Arial"/>
                        </a:rPr>
                        <a:t>.52</a:t>
                      </a:r>
                      <a:endParaRPr/>
                    </a:p>
                  </a:txBody>
                  <a:tcPr/>
                </a:tc>
                <a:tc>
                  <a:txBody>
                    <a:bodyPr lIns="90000" rIns="90000" tIns="46800" bIns="46800"/>
                    <a:p>
                      <a:r>
                        <a:rPr lang="en-US">
                          <a:latin typeface="Arial"/>
                        </a:rPr>
                        <a:t>.047</a:t>
                      </a:r>
                      <a:endParaRPr/>
                    </a:p>
                  </a:txBody>
                  <a:tcPr/>
                </a:tc>
              </a:tr>
              <a:tr h="364680">
                <a:tc>
                  <a:txBody>
                    <a:bodyPr lIns="90000" rIns="90000" tIns="46800" bIns="46800"/>
                    <a:p>
                      <a:r>
                        <a:rPr lang="en-US">
                          <a:latin typeface="Arial"/>
                        </a:rPr>
                        <a:t>8</a:t>
                      </a:r>
                      <a:endParaRPr/>
                    </a:p>
                  </a:txBody>
                  <a:tcPr/>
                </a:tc>
                <a:tc>
                  <a:txBody>
                    <a:bodyPr lIns="90000" rIns="90000" tIns="46800" bIns="46800"/>
                    <a:p>
                      <a:r>
                        <a:rPr lang="en-US">
                          <a:latin typeface="Arial"/>
                        </a:rPr>
                        <a:t>0.10</a:t>
                      </a:r>
                      <a:endParaRPr/>
                    </a:p>
                  </a:txBody>
                  <a:tcPr/>
                </a:tc>
                <a:tc>
                  <a:txBody>
                    <a:bodyPr lIns="90000" rIns="90000" tIns="46800" bIns="46800"/>
                    <a:p>
                      <a:r>
                        <a:rPr lang="en-US">
                          <a:latin typeface="Arial"/>
                        </a:rPr>
                        <a:t>.59</a:t>
                      </a:r>
                      <a:endParaRPr/>
                    </a:p>
                  </a:txBody>
                  <a:tcPr/>
                </a:tc>
                <a:tc>
                  <a:txBody>
                    <a:bodyPr lIns="90000" rIns="90000" tIns="46800" bIns="46800"/>
                    <a:p>
                      <a:r>
                        <a:rPr lang="en-US">
                          <a:latin typeface="Arial"/>
                        </a:rPr>
                        <a:t>.042</a:t>
                      </a:r>
                      <a:endParaRPr/>
                    </a:p>
                  </a:txBody>
                  <a:tcPr/>
                </a:tc>
              </a:tr>
              <a:tr h="364680">
                <a:tc>
                  <a:txBody>
                    <a:bodyPr lIns="90000" rIns="90000" tIns="46800" bIns="46800"/>
                    <a:p>
                      <a:r>
                        <a:rPr lang="en-US">
                          <a:latin typeface="Arial"/>
                        </a:rPr>
                        <a:t>9</a:t>
                      </a:r>
                      <a:endParaRPr/>
                    </a:p>
                  </a:txBody>
                  <a:tcPr/>
                </a:tc>
                <a:tc>
                  <a:txBody>
                    <a:bodyPr lIns="90000" rIns="90000" tIns="46800" bIns="46800"/>
                    <a:p>
                      <a:r>
                        <a:rPr lang="en-US">
                          <a:latin typeface="Arial"/>
                        </a:rPr>
                        <a:t>0.05</a:t>
                      </a:r>
                      <a:endParaRPr/>
                    </a:p>
                  </a:txBody>
                  <a:tcPr/>
                </a:tc>
                <a:tc>
                  <a:txBody>
                    <a:bodyPr lIns="90000" rIns="90000" tIns="46800" bIns="46800"/>
                    <a:p>
                      <a:r>
                        <a:rPr lang="en-US">
                          <a:latin typeface="Arial"/>
                        </a:rPr>
                        <a:t>.32</a:t>
                      </a:r>
                      <a:endParaRPr/>
                    </a:p>
                  </a:txBody>
                  <a:tcPr/>
                </a:tc>
                <a:tc>
                  <a:txBody>
                    <a:bodyPr lIns="90000" rIns="90000" tIns="46800" bIns="46800"/>
                    <a:p>
                      <a:r>
                        <a:rPr lang="en-US">
                          <a:latin typeface="Arial"/>
                        </a:rPr>
                        <a:t>.034</a:t>
                      </a:r>
                      <a:endParaRPr/>
                    </a:p>
                  </a:txBody>
                  <a:tcPr/>
                </a:tc>
              </a:tr>
              <a:tr h="364680">
                <a:tc>
                  <a:txBody>
                    <a:bodyPr lIns="90000" rIns="90000" tIns="46800" bIns="46800"/>
                    <a:p>
                      <a:r>
                        <a:rPr lang="en-US">
                          <a:latin typeface="Arial"/>
                        </a:rPr>
                        <a:t>10</a:t>
                      </a:r>
                      <a:endParaRPr/>
                    </a:p>
                  </a:txBody>
                  <a:tcPr/>
                </a:tc>
                <a:tc>
                  <a:txBody>
                    <a:bodyPr lIns="90000" rIns="90000" tIns="46800" bIns="46800"/>
                    <a:p>
                      <a:r>
                        <a:rPr lang="en-US">
                          <a:latin typeface="Arial"/>
                        </a:rPr>
                        <a:t>0.05</a:t>
                      </a:r>
                      <a:endParaRPr/>
                    </a:p>
                  </a:txBody>
                  <a:tcPr/>
                </a:tc>
                <a:tc>
                  <a:txBody>
                    <a:bodyPr lIns="90000" rIns="90000" tIns="46800" bIns="46800"/>
                    <a:p>
                      <a:r>
                        <a:rPr lang="en-US">
                          <a:latin typeface="Arial"/>
                        </a:rPr>
                        <a:t>.61</a:t>
                      </a:r>
                      <a:endParaRPr/>
                    </a:p>
                  </a:txBody>
                  <a:tcPr/>
                </a:tc>
                <a:tc>
                  <a:txBody>
                    <a:bodyPr lIns="90000" rIns="90000" tIns="46800" bIns="46800"/>
                    <a:p>
                      <a:r>
                        <a:rPr lang="en-US">
                          <a:latin typeface="Arial"/>
                        </a:rPr>
                        <a:t>.020</a:t>
                      </a:r>
                      <a:endParaRPr/>
                    </a:p>
                  </a:txBody>
                  <a:tcPr/>
                </a:tc>
              </a:tr>
              <a:tr h="258120">
                <a:tc>
                  <a:txBody>
                    <a:bodyPr lIns="90000" rIns="90000" tIns="46800" bIns="46800"/>
                    <a:p>
                      <a:r>
                        <a:rPr lang="en-US">
                          <a:latin typeface="Arial"/>
                        </a:rPr>
                        <a:t>11</a:t>
                      </a:r>
                      <a:endParaRPr/>
                    </a:p>
                  </a:txBody>
                  <a:tcPr/>
                </a:tc>
                <a:tc>
                  <a:txBody>
                    <a:bodyPr lIns="90000" rIns="90000" tIns="46800" bIns="46800"/>
                    <a:p>
                      <a:r>
                        <a:rPr lang="en-US">
                          <a:latin typeface="Arial"/>
                        </a:rPr>
                        <a:t>0.01</a:t>
                      </a:r>
                      <a:endParaRPr/>
                    </a:p>
                  </a:txBody>
                  <a:tcPr/>
                </a:tc>
                <a:tc>
                  <a:txBody>
                    <a:bodyPr lIns="90000" rIns="90000" tIns="46800" bIns="46800"/>
                    <a:p>
                      <a:r>
                        <a:rPr lang="en-US">
                          <a:latin typeface="Arial"/>
                        </a:rPr>
                        <a:t>0</a:t>
                      </a:r>
                      <a:endParaRPr/>
                    </a:p>
                  </a:txBody>
                  <a:tcPr/>
                </a:tc>
                <a:tc>
                  <a:txBody>
                    <a:bodyPr lIns="90000" rIns="90000" tIns="46800" bIns="46800"/>
                    <a:p>
                      <a:r>
                        <a:rPr lang="en-US">
                          <a:latin typeface="Arial"/>
                        </a:rPr>
                        <a:t>.01</a:t>
                      </a:r>
                      <a:endParaRPr/>
                    </a:p>
                  </a:txBody>
                  <a:tcPr/>
                </a:tc>
              </a:tr>
              <a:tr h="281880">
                <a:tc>
                  <a:txBody>
                    <a:bodyPr lIns="90000" rIns="90000" tIns="46800" bIns="46800"/>
                    <a:p>
                      <a:r>
                        <a:rPr lang="en-US">
                          <a:latin typeface="Arial"/>
                        </a:rPr>
                        <a:t>12</a:t>
                      </a:r>
                      <a:endParaRPr/>
                    </a:p>
                  </a:txBody>
                  <a:tcPr/>
                </a:tc>
                <a:tc>
                  <a:txBody>
                    <a:bodyPr lIns="90000" rIns="90000" tIns="46800" bIns="46800"/>
                    <a:p>
                      <a:r>
                        <a:rPr lang="en-US">
                          <a:latin typeface="Arial"/>
                        </a:rPr>
                        <a:t>0.01</a:t>
                      </a:r>
                      <a:endParaRPr/>
                    </a:p>
                  </a:txBody>
                  <a:tcPr/>
                </a:tc>
                <a:tc>
                  <a:txBody>
                    <a:bodyPr lIns="90000" rIns="90000" tIns="46800" bIns="46800"/>
                    <a:p>
                      <a:r>
                        <a:rPr lang="en-US">
                          <a:latin typeface="Arial"/>
                        </a:rPr>
                        <a:t>0</a:t>
                      </a:r>
                      <a:endParaRPr/>
                    </a:p>
                  </a:txBody>
                  <a:tcPr/>
                </a:tc>
                <a:tc>
                  <a:txBody>
                    <a:bodyPr lIns="90000" rIns="90000" tIns="46800" bIns="46800"/>
                    <a:p>
                      <a:r>
                        <a:rPr lang="en-US">
                          <a:latin typeface="Arial"/>
                        </a:rPr>
                        <a:t>.01</a:t>
                      </a:r>
                      <a:endParaRPr/>
                    </a:p>
                  </a:txBody>
                  <a:tcPr/>
                </a:tc>
              </a:tr>
              <a:tr h="240120">
                <a:tc>
                  <a:txBody>
                    <a:bodyPr lIns="90000" rIns="90000" tIns="46800" bIns="46800"/>
                    <a:p>
                      <a:r>
                        <a:rPr lang="en-US">
                          <a:latin typeface="Arial"/>
                        </a:rPr>
                        <a:t>13</a:t>
                      </a:r>
                      <a:endParaRPr/>
                    </a:p>
                  </a:txBody>
                  <a:tcPr/>
                </a:tc>
                <a:tc>
                  <a:txBody>
                    <a:bodyPr lIns="90000" rIns="90000" tIns="46800" bIns="46800"/>
                    <a:p>
                      <a:r>
                        <a:rPr lang="en-US">
                          <a:latin typeface="Arial"/>
                        </a:rPr>
                        <a:t>0.05</a:t>
                      </a:r>
                      <a:endParaRPr/>
                    </a:p>
                  </a:txBody>
                  <a:tcPr/>
                </a:tc>
                <a:tc>
                  <a:txBody>
                    <a:bodyPr lIns="90000" rIns="90000" tIns="46800" bIns="46800"/>
                    <a:p>
                      <a:r>
                        <a:rPr lang="en-US">
                          <a:latin typeface="Arial"/>
                        </a:rPr>
                        <a:t>.29</a:t>
                      </a:r>
                      <a:endParaRPr/>
                    </a:p>
                  </a:txBody>
                  <a:tcPr/>
                </a:tc>
                <a:tc>
                  <a:txBody>
                    <a:bodyPr lIns="90000" rIns="90000" tIns="46800" bIns="46800"/>
                    <a:p>
                      <a:r>
                        <a:rPr lang="en-US">
                          <a:latin typeface="Arial"/>
                        </a:rPr>
                        <a:t>.035</a:t>
                      </a:r>
                      <a:endParaRPr/>
                    </a:p>
                  </a:txBody>
                  <a:tcPr/>
                </a:tc>
              </a:tr>
              <a:tr h="282240">
                <a:tc>
                  <a:txBody>
                    <a:bodyPr lIns="90000" rIns="90000" tIns="46800" bIns="46800"/>
                    <a:p>
                      <a:r>
                        <a:rPr lang="en-US">
                          <a:latin typeface="Arial"/>
                        </a:rPr>
                        <a:t>14</a:t>
                      </a:r>
                      <a:endParaRPr/>
                    </a:p>
                  </a:txBody>
                  <a:tcPr/>
                </a:tc>
                <a:tc>
                  <a:txBody>
                    <a:bodyPr lIns="90000" rIns="90000" tIns="46800" bIns="46800"/>
                    <a:p>
                      <a:r>
                        <a:rPr lang="en-US">
                          <a:latin typeface="Arial"/>
                        </a:rPr>
                        <a:t>0.05</a:t>
                      </a:r>
                      <a:endParaRPr/>
                    </a:p>
                  </a:txBody>
                  <a:tcPr/>
                </a:tc>
                <a:tc>
                  <a:txBody>
                    <a:bodyPr lIns="90000" rIns="90000" tIns="46800" bIns="46800"/>
                    <a:p>
                      <a:r>
                        <a:rPr lang="en-US">
                          <a:latin typeface="Arial"/>
                        </a:rPr>
                        <a:t>.73</a:t>
                      </a:r>
                      <a:endParaRPr/>
                    </a:p>
                  </a:txBody>
                  <a:tcPr/>
                </a:tc>
                <a:tc>
                  <a:txBody>
                    <a:bodyPr lIns="90000" rIns="90000" tIns="46800" bIns="46800"/>
                    <a:p>
                      <a:r>
                        <a:rPr lang="en-US">
                          <a:latin typeface="Arial"/>
                        </a:rPr>
                        <a:t>.014</a:t>
                      </a:r>
                      <a:endParaRPr/>
                    </a:p>
                  </a:txBody>
                  <a:tcPr/>
                </a:tc>
              </a:tr>
              <a:tr h="221760">
                <a:tc>
                  <a:txBody>
                    <a:bodyPr lIns="90000" rIns="90000" tIns="46800" bIns="46800"/>
                    <a:p>
                      <a:r>
                        <a:rPr lang="en-US">
                          <a:latin typeface="Arial"/>
                        </a:rPr>
                        <a:t>15</a:t>
                      </a:r>
                      <a:endParaRPr/>
                    </a:p>
                  </a:txBody>
                  <a:tcPr/>
                </a:tc>
                <a:tc>
                  <a:txBody>
                    <a:bodyPr lIns="90000" rIns="90000" tIns="46800" bIns="46800"/>
                    <a:p>
                      <a:r>
                        <a:rPr lang="en-US">
                          <a:latin typeface="Arial"/>
                        </a:rPr>
                        <a:t>0.05</a:t>
                      </a:r>
                      <a:endParaRPr/>
                    </a:p>
                  </a:txBody>
                  <a:tcPr/>
                </a:tc>
                <a:tc>
                  <a:txBody>
                    <a:bodyPr lIns="90000" rIns="90000" tIns="46800" bIns="46800"/>
                    <a:p>
                      <a:r>
                        <a:rPr lang="en-US">
                          <a:latin typeface="Arial"/>
                        </a:rPr>
                        <a:t>.50</a:t>
                      </a:r>
                      <a:endParaRPr/>
                    </a:p>
                  </a:txBody>
                  <a:tcPr/>
                </a:tc>
                <a:tc>
                  <a:txBody>
                    <a:bodyPr lIns="90000" rIns="90000" tIns="46800" bIns="46800"/>
                    <a:p>
                      <a:r>
                        <a:rPr lang="en-US">
                          <a:latin typeface="Arial"/>
                        </a:rPr>
                        <a:t>.025</a:t>
                      </a:r>
                      <a:endParaRPr/>
                    </a:p>
                  </a:txBody>
                  <a:tcPr/>
                </a:tc>
              </a:tr>
            </a:tbl>
          </a:graphicData>
        </a:graphic>
      </p:graphicFrame>
      <p:sp>
        <p:nvSpPr>
          <p:cNvPr id="315" name="TextShape 3"/>
          <p:cNvSpPr txBox="1"/>
          <p:nvPr/>
        </p:nvSpPr>
        <p:spPr>
          <a:xfrm>
            <a:off x="5212080" y="7223760"/>
            <a:ext cx="2782080" cy="346320"/>
          </a:xfrm>
          <a:prstGeom prst="rect">
            <a:avLst/>
          </a:prstGeom>
        </p:spPr>
        <p:txBody>
          <a:bodyPr lIns="90000" rIns="90000" tIns="45000" bIns="45000"/>
          <a:p>
            <a:r>
              <a:rPr lang="en-US">
                <a:latin typeface="Arial"/>
              </a:rPr>
              <a:t>POC now sums to 0.7237</a:t>
            </a:r>
            <a:endParaRPr/>
          </a:p>
        </p:txBody>
      </p:sp>
      <p:sp>
        <p:nvSpPr>
          <p:cNvPr id="316" name="TextShape 4"/>
          <p:cNvSpPr txBox="1"/>
          <p:nvPr/>
        </p:nvSpPr>
        <p:spPr>
          <a:xfrm>
            <a:off x="5029200" y="1645920"/>
            <a:ext cx="929160" cy="346320"/>
          </a:xfrm>
          <a:prstGeom prst="rect">
            <a:avLst/>
          </a:prstGeom>
        </p:spPr>
        <p:txBody>
          <a:bodyPr lIns="90000" rIns="90000" tIns="45000" bIns="45000"/>
          <a:p>
            <a:r>
              <a:rPr lang="en-US">
                <a:latin typeface="Arial"/>
              </a:rPr>
              <a:t>POC_0</a:t>
            </a:r>
            <a:endParaRPr/>
          </a:p>
        </p:txBody>
      </p:sp>
      <p:sp>
        <p:nvSpPr>
          <p:cNvPr id="317" name="TextShape 5"/>
          <p:cNvSpPr txBox="1"/>
          <p:nvPr/>
        </p:nvSpPr>
        <p:spPr>
          <a:xfrm>
            <a:off x="8778240" y="1645920"/>
            <a:ext cx="1067760" cy="346320"/>
          </a:xfrm>
          <a:prstGeom prst="rect">
            <a:avLst/>
          </a:prstGeom>
        </p:spPr>
        <p:txBody>
          <a:bodyPr lIns="90000" rIns="90000" tIns="45000" bIns="45000"/>
          <a:p>
            <a:r>
              <a:rPr lang="en-US">
                <a:latin typeface="Arial"/>
              </a:rPr>
              <a:t>PDEN_1</a:t>
            </a:r>
            <a:endParaRPr/>
          </a:p>
        </p:txBody>
      </p:sp>
      <p:sp>
        <p:nvSpPr>
          <p:cNvPr id="318" name="TextShape 6"/>
          <p:cNvSpPr txBox="1"/>
          <p:nvPr/>
        </p:nvSpPr>
        <p:spPr>
          <a:xfrm>
            <a:off x="6111720" y="1645920"/>
            <a:ext cx="929160" cy="346320"/>
          </a:xfrm>
          <a:prstGeom prst="rect">
            <a:avLst/>
          </a:prstGeom>
        </p:spPr>
        <p:txBody>
          <a:bodyPr lIns="90000" rIns="90000" tIns="45000" bIns="45000"/>
          <a:p>
            <a:r>
              <a:rPr lang="en-US">
                <a:latin typeface="Arial"/>
              </a:rPr>
              <a:t>POC_1</a:t>
            </a:r>
            <a:endParaRPr/>
          </a:p>
        </p:txBody>
      </p:sp>
      <p:sp>
        <p:nvSpPr>
          <p:cNvPr id="319" name="TextShape 7"/>
          <p:cNvSpPr txBox="1"/>
          <p:nvPr/>
        </p:nvSpPr>
        <p:spPr>
          <a:xfrm>
            <a:off x="7619040" y="1645920"/>
            <a:ext cx="1067760" cy="346320"/>
          </a:xfrm>
          <a:prstGeom prst="rect">
            <a:avLst/>
          </a:prstGeom>
        </p:spPr>
        <p:txBody>
          <a:bodyPr lIns="90000" rIns="90000" tIns="45000" bIns="45000"/>
          <a:p>
            <a:r>
              <a:rPr lang="en-US">
                <a:latin typeface="Arial"/>
              </a:rPr>
              <a:t>PDEN_0</a:t>
            </a:r>
            <a:endParaRPr/>
          </a:p>
        </p:txBody>
      </p:sp>
      <p:pic>
        <p:nvPicPr>
          <p:cNvPr id="320" name="" descr=""/>
          <p:cNvPicPr/>
          <p:nvPr/>
        </p:nvPicPr>
        <p:blipFill>
          <a:blip r:embed="rId3"/>
          <a:stretch>
            <a:fillRect/>
          </a:stretch>
        </p:blipFill>
        <p:spPr>
          <a:xfrm>
            <a:off x="4845960" y="1890720"/>
            <a:ext cx="5190480" cy="5143320"/>
          </a:xfrm>
          <a:prstGeom prst="rect">
            <a:avLst/>
          </a:prstGeom>
          <a:ln>
            <a:noFill/>
          </a:ln>
        </p:spPr>
      </p:pic>
      <p:pic>
        <p:nvPicPr>
          <p:cNvPr id="321" name="" descr=""/>
          <p:cNvPicPr/>
          <p:nvPr/>
        </p:nvPicPr>
        <p:blipFill>
          <a:blip r:embed="rId4"/>
          <a:stretch>
            <a:fillRect/>
          </a:stretch>
        </p:blipFill>
        <p:spPr>
          <a:xfrm>
            <a:off x="4845960" y="1874160"/>
            <a:ext cx="5190480" cy="5159880"/>
          </a:xfrm>
          <a:prstGeom prst="rect">
            <a:avLst/>
          </a:prstGeom>
          <a:ln>
            <a:noFill/>
          </a:ln>
        </p:spPr>
      </p:pic>
    </p:spTree>
  </p:cSld>
  <p:timing>
    <p:tnLst>
      <p:par>
        <p:cTn id="235" dur="indefinite" restart="never" nodeType="tmRoot">
          <p:childTnLst>
            <p:seq>
              <p:cTn id="236" nodeType="mainSeq">
                <p:childTnLst>
                  <p:par>
                    <p:cTn id="237" fill="freeze">
                      <p:stCondLst>
                        <p:cond delay="indefinite"/>
                      </p:stCondLst>
                      <p:childTnLst>
                        <p:par>
                          <p:cTn id="238" fill="freeze">
                            <p:stCondLst>
                              <p:cond delay="0"/>
                            </p:stCondLst>
                            <p:childTnLst>
                              <p:par>
                                <p:cTn id="239" nodeType="clickEffect" fill="hold" presetClass="exit" presetID="1">
                                  <p:stCondLst>
                                    <p:cond delay="0"/>
                                  </p:stCondLst>
                                  <p:childTnLst>
                                    <p:set>
                                      <p:cBhvr>
                                        <p:cTn id="240" dur="1" fill="hold">
                                          <p:stCondLst>
                                            <p:cond delay="0"/>
                                          </p:stCondLst>
                                        </p:cTn>
                                        <p:tgtEl>
                                          <p:spTgt spid="312"/>
                                        </p:tgtEl>
                                        <p:attrNameLst>
                                          <p:attrName>style.visibility</p:attrName>
                                        </p:attrNameLst>
                                      </p:cBhvr>
                                      <p:to>
                                        <p:strVal val="hidden"/>
                                      </p:to>
                                    </p:set>
                                  </p:childTnLst>
                                </p:cTn>
                              </p:par>
                              <p:par>
                                <p:cTn id="241" nodeType="withEffect" fill="hold" presetClass="exit" presetID="1">
                                  <p:stCondLst>
                                    <p:cond delay="0"/>
                                  </p:stCondLst>
                                  <p:childTnLst>
                                    <p:set>
                                      <p:cBhvr>
                                        <p:cTn id="242" dur="1" fill="hold">
                                          <p:stCondLst>
                                            <p:cond delay="0"/>
                                          </p:stCondLst>
                                        </p:cTn>
                                        <p:tgtEl>
                                          <p:spTgt spid="316">
                                            <p:txEl>
                                              <p:pRg st="0" end="6"/>
                                            </p:txEl>
                                          </p:spTgt>
                                        </p:tgtEl>
                                        <p:attrNameLst>
                                          <p:attrName>style.visibility</p:attrName>
                                        </p:attrNameLst>
                                      </p:cBhvr>
                                      <p:to>
                                        <p:strVal val="hidden"/>
                                      </p:to>
                                    </p:set>
                                  </p:childTnLst>
                                </p:cTn>
                              </p:par>
                              <p:par>
                                <p:cTn id="243" nodeType="withEffect" fill="hold" presetClass="entr" presetID="1">
                                  <p:stCondLst>
                                    <p:cond delay="0"/>
                                  </p:stCondLst>
                                  <p:childTnLst>
                                    <p:set>
                                      <p:cBhvr>
                                        <p:cTn id="244" dur="1" fill="hold">
                                          <p:stCondLst>
                                            <p:cond delay="0"/>
                                          </p:stCondLst>
                                        </p:cTn>
                                        <p:tgtEl>
                                          <p:spTgt spid="318">
                                            <p:txEl>
                                              <p:pRg st="0" end="6"/>
                                            </p:txEl>
                                          </p:spTgt>
                                        </p:tgtEl>
                                        <p:attrNameLst>
                                          <p:attrName>style.visibility</p:attrName>
                                        </p:attrNameLst>
                                      </p:cBhvr>
                                      <p:to>
                                        <p:strVal val="visible"/>
                                      </p:to>
                                    </p:set>
                                  </p:childTnLst>
                                </p:cTn>
                              </p:par>
                            </p:childTnLst>
                          </p:cTn>
                        </p:par>
                      </p:childTnLst>
                    </p:cTn>
                  </p:par>
                  <p:par>
                    <p:cTn id="245" fill="freeze">
                      <p:stCondLst>
                        <p:cond delay="indefinite"/>
                      </p:stCondLst>
                      <p:childTnLst>
                        <p:par>
                          <p:cTn id="246" fill="freeze">
                            <p:stCondLst>
                              <p:cond delay="0"/>
                            </p:stCondLst>
                            <p:childTnLst>
                              <p:par>
                                <p:cTn id="247" nodeType="clickEffect" fill="hold" presetClass="entr" presetID="1">
                                  <p:stCondLst>
                                    <p:cond delay="0"/>
                                  </p:stCondLst>
                                  <p:childTnLst>
                                    <p:set>
                                      <p:cBhvr>
                                        <p:cTn id="248" dur="1" fill="hold">
                                          <p:stCondLst>
                                            <p:cond delay="0"/>
                                          </p:stCondLst>
                                        </p:cTn>
                                        <p:tgtEl>
                                          <p:spTgt spid="320"/>
                                        </p:tgtEl>
                                        <p:attrNameLst>
                                          <p:attrName>style.visibility</p:attrName>
                                        </p:attrNameLst>
                                      </p:cBhvr>
                                      <p:to>
                                        <p:strVal val="visible"/>
                                      </p:to>
                                    </p:set>
                                  </p:childTnLst>
                                </p:cTn>
                              </p:par>
                              <p:par>
                                <p:cTn id="249" nodeType="withEffect" fill="hold" presetClass="entr" presetID="1">
                                  <p:stCondLst>
                                    <p:cond delay="0"/>
                                  </p:stCondLst>
                                  <p:childTnLst>
                                    <p:set>
                                      <p:cBhvr>
                                        <p:cTn id="250" dur="1" fill="hold">
                                          <p:stCondLst>
                                            <p:cond delay="0"/>
                                          </p:stCondLst>
                                        </p:cTn>
                                        <p:tgtEl>
                                          <p:spTgt spid="319">
                                            <p:txEl>
                                              <p:pRg st="0" end="7"/>
                                            </p:txEl>
                                          </p:spTgt>
                                        </p:tgtEl>
                                        <p:attrNameLst>
                                          <p:attrName>style.visibility</p:attrName>
                                        </p:attrNameLst>
                                      </p:cBhvr>
                                      <p:to>
                                        <p:strVal val="visible"/>
                                      </p:to>
                                    </p:set>
                                  </p:childTnLst>
                                </p:cTn>
                              </p:par>
                              <p:par>
                                <p:cTn id="251" nodeType="withEffect" fill="hold" presetClass="exit" presetID="1">
                                  <p:stCondLst>
                                    <p:cond delay="0"/>
                                  </p:stCondLst>
                                  <p:childTnLst>
                                    <p:set>
                                      <p:cBhvr>
                                        <p:cTn id="252" dur="1" fill="hold">
                                          <p:stCondLst>
                                            <p:cond delay="0"/>
                                          </p:stCondLst>
                                        </p:cTn>
                                        <p:tgtEl>
                                          <p:spTgt spid="318">
                                            <p:txEl>
                                              <p:pRg st="0" end="6"/>
                                            </p:txEl>
                                          </p:spTgt>
                                        </p:tgtEl>
                                        <p:attrNameLst>
                                          <p:attrName>style.visibility</p:attrName>
                                        </p:attrNameLst>
                                      </p:cBhvr>
                                      <p:to>
                                        <p:strVal val="hidden"/>
                                      </p:to>
                                    </p:set>
                                  </p:childTnLst>
                                </p:cTn>
                              </p:par>
                            </p:childTnLst>
                          </p:cTn>
                        </p:par>
                      </p:childTnLst>
                    </p:cTn>
                  </p:par>
                  <p:par>
                    <p:cTn id="253" fill="freeze">
                      <p:stCondLst>
                        <p:cond delay="indefinite"/>
                      </p:stCondLst>
                      <p:childTnLst>
                        <p:par>
                          <p:cTn id="254" fill="freeze">
                            <p:stCondLst>
                              <p:cond delay="0"/>
                            </p:stCondLst>
                            <p:childTnLst>
                              <p:par>
                                <p:cTn id="255" nodeType="clickEffect" fill="hold" presetClass="entr" presetID="1">
                                  <p:stCondLst>
                                    <p:cond delay="0"/>
                                  </p:stCondLst>
                                  <p:childTnLst>
                                    <p:set>
                                      <p:cBhvr>
                                        <p:cTn id="256" dur="1" fill="hold">
                                          <p:stCondLst>
                                            <p:cond delay="0"/>
                                          </p:stCondLst>
                                        </p:cTn>
                                        <p:tgtEl>
                                          <p:spTgt spid="321"/>
                                        </p:tgtEl>
                                        <p:attrNameLst>
                                          <p:attrName>style.visibility</p:attrName>
                                        </p:attrNameLst>
                                      </p:cBhvr>
                                      <p:to>
                                        <p:strVal val="visible"/>
                                      </p:to>
                                    </p:set>
                                  </p:childTnLst>
                                </p:cTn>
                              </p:par>
                              <p:par>
                                <p:cTn id="257" nodeType="withEffect" fill="hold" presetClass="exit" presetID="1">
                                  <p:stCondLst>
                                    <p:cond delay="0"/>
                                  </p:stCondLst>
                                  <p:childTnLst>
                                    <p:set>
                                      <p:cBhvr>
                                        <p:cTn id="258" dur="1" fill="hold">
                                          <p:stCondLst>
                                            <p:cond delay="0"/>
                                          </p:stCondLst>
                                        </p:cTn>
                                        <p:tgtEl>
                                          <p:spTgt spid="319">
                                            <p:txEl>
                                              <p:pRg st="0" end="7"/>
                                            </p:txEl>
                                          </p:spTgt>
                                        </p:tgtEl>
                                        <p:attrNameLst>
                                          <p:attrName>style.visibility</p:attrName>
                                        </p:attrNameLst>
                                      </p:cBhvr>
                                      <p:to>
                                        <p:strVal val="hidden"/>
                                      </p:to>
                                    </p:set>
                                  </p:childTnLst>
                                </p:cTn>
                              </p:par>
                              <p:par>
                                <p:cTn id="259" nodeType="withEffect" fill="hold" presetClass="entr" presetID="1">
                                  <p:stCondLst>
                                    <p:cond delay="0"/>
                                  </p:stCondLst>
                                  <p:childTnLst>
                                    <p:set>
                                      <p:cBhvr>
                                        <p:cTn id="260" dur="1" fill="hold">
                                          <p:stCondLst>
                                            <p:cond delay="0"/>
                                          </p:stCondLst>
                                        </p:cTn>
                                        <p:tgtEl>
                                          <p:spTgt spid="317">
                                            <p:txEl>
                                              <p:pRg st="0" end="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2" name="TextShape 1"/>
          <p:cNvSpPr txBox="1"/>
          <p:nvPr/>
        </p:nvSpPr>
        <p:spPr>
          <a:xfrm>
            <a:off x="504000" y="288000"/>
            <a:ext cx="7020000" cy="1248120"/>
          </a:xfrm>
          <a:prstGeom prst="rect">
            <a:avLst/>
          </a:prstGeom>
        </p:spPr>
        <p:txBody>
          <a:bodyPr lIns="0" rIns="0" tIns="0" bIns="0" anchor="ctr"/>
          <a:p>
            <a:r>
              <a:rPr lang="en-US" sz="4760">
                <a:latin typeface="Arial"/>
              </a:rPr>
              <a:t>Overall Cumulative POS</a:t>
            </a:r>
            <a:endParaRPr/>
          </a:p>
        </p:txBody>
      </p:sp>
      <p:sp>
        <p:nvSpPr>
          <p:cNvPr id="323" name="TextShape 2"/>
          <p:cNvSpPr txBox="1"/>
          <p:nvPr/>
        </p:nvSpPr>
        <p:spPr>
          <a:xfrm>
            <a:off x="504000" y="1823760"/>
            <a:ext cx="9072000" cy="4384440"/>
          </a:xfrm>
          <a:prstGeom prst="rect">
            <a:avLst/>
          </a:prstGeom>
        </p:spPr>
        <p:txBody>
          <a:bodyPr lIns="0" rIns="0" tIns="0" bIns="0"/>
          <a:p>
            <a:pPr>
              <a:buSzPct val="45000"/>
              <a:buFont typeface="StarSymbol"/>
              <a:buChar char=""/>
            </a:pPr>
            <a:r>
              <a:rPr lang="en-US" sz="3470">
                <a:latin typeface="Arial"/>
              </a:rPr>
              <a:t>POS in area i after nth search of that area</a:t>
            </a:r>
            <a:r>
              <a:rPr lang="en-US" sz="3470">
                <a:latin typeface="Arial"/>
              </a:rPr>
              <a:t>
</a:t>
            </a:r>
            <a:endParaRPr/>
          </a:p>
          <a:p>
            <a:pPr>
              <a:buSzPct val="45000"/>
              <a:buFont typeface="StarSymbol"/>
              <a:buChar char=""/>
            </a:pPr>
            <a:r>
              <a:rPr lang="en-US" sz="3470">
                <a:latin typeface="Arial"/>
              </a:rPr>
              <a:t>Overall POS of nth search, sum over areas</a:t>
            </a:r>
            <a:r>
              <a:rPr lang="en-US" sz="3470">
                <a:latin typeface="Arial"/>
              </a:rPr>
              <a:t>
</a:t>
            </a:r>
            <a:r>
              <a:rPr lang="en-US" sz="3470">
                <a:latin typeface="Arial"/>
              </a:rPr>
              <a:t>
</a:t>
            </a:r>
            <a:endParaRPr/>
          </a:p>
          <a:p>
            <a:pPr>
              <a:buSzPct val="45000"/>
              <a:buFont typeface="StarSymbol"/>
              <a:buChar char=""/>
            </a:pPr>
            <a:r>
              <a:rPr lang="en-US" sz="3470">
                <a:latin typeface="Arial"/>
              </a:rPr>
              <a:t>Cumulative overall POS:sum over all searches</a:t>
            </a:r>
            <a:r>
              <a:rPr lang="en-US" sz="3470">
                <a:latin typeface="Arial"/>
              </a:rPr>
              <a:t>
</a:t>
            </a:r>
            <a:r>
              <a:rPr lang="en-US" sz="3470">
                <a:latin typeface="Arial"/>
              </a:rPr>
              <a:t>
</a:t>
            </a:r>
            <a:endParaRPr/>
          </a:p>
          <a:p>
            <a:pPr>
              <a:buSzPct val="45000"/>
              <a:buFont typeface="StarSymbol"/>
              <a:buChar char=""/>
            </a:pPr>
            <a:r>
              <a:rPr lang="en-US" sz="3470">
                <a:latin typeface="Arial"/>
              </a:rPr>
              <a:t>Cumulative OPOS:  Measure of effectiveness of all searching so far.</a:t>
            </a:r>
            <a:r>
              <a:rPr lang="en-US" sz="3470">
                <a:latin typeface="Arial"/>
              </a:rPr>
              <a:t>
</a:t>
            </a:r>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4" name="TextShape 1"/>
          <p:cNvSpPr txBox="1"/>
          <p:nvPr/>
        </p:nvSpPr>
        <p:spPr>
          <a:xfrm>
            <a:off x="504000" y="288000"/>
            <a:ext cx="7020000" cy="1248120"/>
          </a:xfrm>
          <a:prstGeom prst="rect">
            <a:avLst/>
          </a:prstGeom>
        </p:spPr>
        <p:txBody>
          <a:bodyPr lIns="0" rIns="0" tIns="0" bIns="0" anchor="ctr"/>
          <a:p>
            <a:r>
              <a:rPr lang="en-US" sz="4760">
                <a:latin typeface="Arial"/>
              </a:rPr>
              <a:t>Cumulative POD</a:t>
            </a:r>
            <a:endParaRPr/>
          </a:p>
        </p:txBody>
      </p:sp>
      <p:sp>
        <p:nvSpPr>
          <p:cNvPr id="325" name="TextShape 2"/>
          <p:cNvSpPr txBox="1"/>
          <p:nvPr/>
        </p:nvSpPr>
        <p:spPr>
          <a:xfrm>
            <a:off x="504000" y="1823760"/>
            <a:ext cx="9072000" cy="4384440"/>
          </a:xfrm>
          <a:prstGeom prst="rect">
            <a:avLst/>
          </a:prstGeom>
        </p:spPr>
        <p:txBody>
          <a:bodyPr lIns="0" rIns="0" tIns="0" bIns="0"/>
          <a:p>
            <a:pPr>
              <a:buSzPct val="45000"/>
              <a:buFont typeface="StarSymbol"/>
              <a:buChar char=""/>
            </a:pPr>
            <a:r>
              <a:rPr lang="en-US" sz="3470">
                <a:latin typeface="Arial"/>
              </a:rPr>
              <a:t>Repeated search of an area</a:t>
            </a:r>
            <a:endParaRPr/>
          </a:p>
          <a:p>
            <a:pPr>
              <a:buSzPct val="45000"/>
              <a:buFont typeface="StarSymbol"/>
              <a:buChar char=""/>
            </a:pPr>
            <a:r>
              <a:rPr lang="en-US" sz="3470">
                <a:latin typeface="Arial"/>
              </a:rPr>
              <a:t>Total effect of all searches of that area</a:t>
            </a:r>
            <a:endParaRPr/>
          </a:p>
          <a:p>
            <a:pPr>
              <a:buSzPct val="45000"/>
              <a:buFont typeface="StarSymbol"/>
              <a:buChar char=""/>
            </a:pPr>
            <a:r>
              <a:rPr lang="en-US" sz="3470">
                <a:latin typeface="Arial"/>
              </a:rPr>
              <a:t>
</a:t>
            </a:r>
            <a:r>
              <a:rPr lang="en-US" sz="3470">
                <a:latin typeface="Arial"/>
              </a:rPr>
              <a:t>
</a:t>
            </a:r>
            <a:endParaRPr/>
          </a:p>
          <a:p>
            <a:pPr>
              <a:buSzPct val="45000"/>
              <a:buFont typeface="StarSymbol"/>
              <a:buChar char=""/>
            </a:pPr>
            <a:r>
              <a:rPr lang="en-US" sz="3470">
                <a:latin typeface="Arial"/>
              </a:rPr>
              <a:t>POD only one piece of puzzle, OPOS more important</a:t>
            </a:r>
            <a:endParaRPr/>
          </a:p>
        </p:txBody>
      </p:sp>
    </p:spTree>
  </p:cSld>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26" name="" descr=""/>
          <p:cNvPicPr/>
          <p:nvPr/>
        </p:nvPicPr>
        <p:blipFill>
          <a:blip r:embed="rId1"/>
          <a:stretch>
            <a:fillRect/>
          </a:stretch>
        </p:blipFill>
        <p:spPr>
          <a:xfrm>
            <a:off x="4955400" y="1920240"/>
            <a:ext cx="5124960" cy="5121000"/>
          </a:xfrm>
          <a:prstGeom prst="rect">
            <a:avLst/>
          </a:prstGeom>
          <a:ln>
            <a:noFill/>
          </a:ln>
        </p:spPr>
      </p:pic>
      <p:sp>
        <p:nvSpPr>
          <p:cNvPr id="327" name="TextShape 1"/>
          <p:cNvSpPr txBox="1"/>
          <p:nvPr/>
        </p:nvSpPr>
        <p:spPr>
          <a:xfrm>
            <a:off x="504000" y="288000"/>
            <a:ext cx="7020000" cy="1248120"/>
          </a:xfrm>
          <a:prstGeom prst="rect">
            <a:avLst/>
          </a:prstGeom>
        </p:spPr>
        <p:txBody>
          <a:bodyPr lIns="0" rIns="0" tIns="0" bIns="0" anchor="ctr"/>
          <a:p>
            <a:r>
              <a:rPr lang="en-US" sz="4760">
                <a:latin typeface="Arial"/>
              </a:rPr>
              <a:t>Second phase optimum</a:t>
            </a:r>
            <a:endParaRPr/>
          </a:p>
        </p:txBody>
      </p:sp>
      <p:graphicFrame>
        <p:nvGraphicFramePr>
          <p:cNvPr id="328" name="Table 2"/>
          <p:cNvGraphicFramePr/>
          <p:nvPr/>
        </p:nvGraphicFramePr>
        <p:xfrm>
          <a:off x="-40320" y="1621800"/>
          <a:ext cx="4979520" cy="5949720"/>
        </p:xfrm>
        <a:graphic>
          <a:graphicData uri="http://schemas.openxmlformats.org/drawingml/2006/table">
            <a:tbl>
              <a:tblPr/>
              <a:tblGrid>
                <a:gridCol w="1265400"/>
                <a:gridCol w="855720"/>
                <a:gridCol w="810720"/>
                <a:gridCol w="985680"/>
                <a:gridCol w="1062360"/>
              </a:tblGrid>
              <a:tr h="349920">
                <a:tc>
                  <a:txBody>
                    <a:bodyPr lIns="90000" rIns="90000" tIns="46800" bIns="46800"/>
                    <a:p>
                      <a:r>
                        <a:rPr lang="en-US">
                          <a:latin typeface="Arial"/>
                        </a:rPr>
                        <a:t>Region</a:t>
                      </a:r>
                      <a:endParaRPr/>
                    </a:p>
                  </a:txBody>
                  <a:tcPr/>
                </a:tc>
                <a:tc>
                  <a:txBody>
                    <a:bodyPr lIns="90000" rIns="90000" tIns="46800" bIns="46800"/>
                    <a:p>
                      <a:r>
                        <a:rPr lang="en-US">
                          <a:latin typeface="Arial"/>
                        </a:rPr>
                        <a:t>t_2</a:t>
                      </a:r>
                      <a:endParaRPr/>
                    </a:p>
                  </a:txBody>
                  <a:tcPr/>
                </a:tc>
                <a:tc>
                  <a:txBody>
                    <a:bodyPr lIns="90000" rIns="90000" tIns="46800" bIns="46800"/>
                    <a:p>
                      <a:r>
                        <a:rPr lang="en-US">
                          <a:latin typeface="Arial"/>
                        </a:rPr>
                        <a:t>C_2</a:t>
                      </a:r>
                      <a:endParaRPr/>
                    </a:p>
                  </a:txBody>
                  <a:tcPr/>
                </a:tc>
                <a:tc>
                  <a:txBody>
                    <a:bodyPr lIns="90000" rIns="90000" tIns="46800" bIns="46800"/>
                    <a:p>
                      <a:r>
                        <a:rPr lang="en-US">
                          <a:latin typeface="Arial"/>
                        </a:rPr>
                        <a:t>POD_2</a:t>
                      </a:r>
                      <a:endParaRPr/>
                    </a:p>
                  </a:txBody>
                  <a:tcPr/>
                </a:tc>
                <a:tc>
                  <a:txBody>
                    <a:bodyPr lIns="90000" rIns="90000" tIns="46800" bIns="46800"/>
                    <a:p>
                      <a:r>
                        <a:rPr lang="en-US">
                          <a:latin typeface="Arial"/>
                        </a:rPr>
                        <a:t>POS_2</a:t>
                      </a:r>
                      <a:endParaRPr/>
                    </a:p>
                  </a:txBody>
                  <a:tcPr/>
                </a:tc>
              </a:tr>
              <a:tr h="349920">
                <a:tc>
                  <a:txBody>
                    <a:bodyPr lIns="90000" rIns="90000" tIns="46800" bIns="46800"/>
                    <a:p>
                      <a:r>
                        <a:rPr lang="en-US">
                          <a:latin typeface="Arial"/>
                        </a:rPr>
                        <a:t>0</a:t>
                      </a:r>
                      <a:endParaRPr/>
                    </a:p>
                  </a:txBody>
                  <a:tcPr/>
                </a:tc>
                <a:tc>
                  <a:txBody>
                    <a:bodyPr lIns="90000" rIns="90000" tIns="46800" bIns="46800"/>
                    <a:p>
                      <a:r>
                        <a:rPr lang="en-US">
                          <a:latin typeface="Arial"/>
                        </a:rPr>
                        <a:t>0</a:t>
                      </a:r>
                      <a:endParaRPr/>
                    </a:p>
                  </a:txBody>
                  <a:tcPr/>
                </a:tc>
                <a:tc>
                  <a:txBody>
                    <a:bodyPr lIns="90000" rIns="90000" tIns="46800" bIns="46800"/>
                    <a:p>
                      <a:r>
                        <a:rPr lang="en-US">
                          <a:latin typeface="Arial"/>
                        </a:rPr>
                        <a:t>0</a:t>
                      </a:r>
                      <a:endParaRPr/>
                    </a:p>
                  </a:txBody>
                  <a:tcPr/>
                </a:tc>
                <a:tc>
                  <a:txBody>
                    <a:bodyPr lIns="90000" rIns="90000" tIns="46800" bIns="46800"/>
                    <a:p>
                      <a:r>
                        <a:rPr lang="en-US">
                          <a:latin typeface="Arial"/>
                        </a:rPr>
                        <a:t>0</a:t>
                      </a:r>
                      <a:endParaRPr/>
                    </a:p>
                  </a:txBody>
                  <a:tcPr/>
                </a:tc>
                <a:tc>
                  <a:txBody>
                    <a:bodyPr lIns="90000" rIns="90000" tIns="46800" bIns="46800"/>
                    <a:p>
                      <a:r>
                        <a:rPr lang="en-US">
                          <a:latin typeface="Arial"/>
                        </a:rPr>
                        <a:t>0</a:t>
                      </a:r>
                      <a:endParaRPr/>
                    </a:p>
                  </a:txBody>
                  <a:tcPr/>
                </a:tc>
              </a:tr>
              <a:tr h="349920">
                <a:tc>
                  <a:txBody>
                    <a:bodyPr lIns="90000" rIns="90000" tIns="46800" bIns="46800"/>
                    <a:p>
                      <a:r>
                        <a:rPr lang="en-US">
                          <a:latin typeface="Arial"/>
                        </a:rPr>
                        <a:t>1</a:t>
                      </a:r>
                      <a:endParaRPr/>
                    </a:p>
                  </a:txBody>
                  <a:tcPr/>
                </a:tc>
                <a:tc>
                  <a:txBody>
                    <a:bodyPr lIns="90000" rIns="90000" tIns="46800" bIns="46800"/>
                    <a:p>
                      <a:r>
                        <a:rPr lang="en-US">
                          <a:latin typeface="Arial"/>
                        </a:rPr>
                        <a:t>50.67</a:t>
                      </a:r>
                      <a:endParaRPr/>
                    </a:p>
                  </a:txBody>
                  <a:tcPr/>
                </a:tc>
                <a:tc>
                  <a:txBody>
                    <a:bodyPr lIns="90000" rIns="90000" tIns="46800" bIns="46800"/>
                    <a:p>
                      <a:r>
                        <a:rPr lang="en-US">
                          <a:latin typeface="Arial"/>
                        </a:rPr>
                        <a:t>0.375</a:t>
                      </a:r>
                      <a:endParaRPr/>
                    </a:p>
                  </a:txBody>
                  <a:tcPr/>
                </a:tc>
                <a:tc>
                  <a:txBody>
                    <a:bodyPr lIns="90000" rIns="90000" tIns="46800" bIns="46800"/>
                    <a:p>
                      <a:r>
                        <a:rPr lang="en-US">
                          <a:latin typeface="Arial"/>
                        </a:rPr>
                        <a:t>0.313</a:t>
                      </a:r>
                      <a:endParaRPr/>
                    </a:p>
                  </a:txBody>
                  <a:tcPr/>
                </a:tc>
                <a:tc>
                  <a:txBody>
                    <a:bodyPr lIns="90000" rIns="90000" tIns="46800" bIns="46800"/>
                    <a:p>
                      <a:r>
                        <a:rPr lang="en-US">
                          <a:latin typeface="Arial"/>
                        </a:rPr>
                        <a:t>0.0392</a:t>
                      </a:r>
                      <a:endParaRPr/>
                    </a:p>
                  </a:txBody>
                  <a:tcPr/>
                </a:tc>
              </a:tr>
              <a:tr h="349920">
                <a:tc>
                  <a:txBody>
                    <a:bodyPr lIns="90000" rIns="90000" tIns="46800" bIns="46800"/>
                    <a:p>
                      <a:r>
                        <a:rPr lang="en-US">
                          <a:latin typeface="Arial"/>
                        </a:rPr>
                        <a:t>2</a:t>
                      </a:r>
                      <a:endParaRPr/>
                    </a:p>
                  </a:txBody>
                  <a:tcPr/>
                </a:tc>
                <a:tc>
                  <a:txBody>
                    <a:bodyPr lIns="90000" rIns="90000" tIns="46800" bIns="46800"/>
                    <a:p>
                      <a:r>
                        <a:rPr lang="en-US">
                          <a:latin typeface="Arial"/>
                        </a:rPr>
                        <a:t>16.65</a:t>
                      </a:r>
                      <a:endParaRPr/>
                    </a:p>
                  </a:txBody>
                  <a:tcPr/>
                </a:tc>
                <a:tc>
                  <a:txBody>
                    <a:bodyPr lIns="90000" rIns="90000" tIns="46800" bIns="46800"/>
                    <a:p>
                      <a:r>
                        <a:rPr lang="en-US">
                          <a:latin typeface="Arial"/>
                        </a:rPr>
                        <a:t>0.11</a:t>
                      </a:r>
                      <a:endParaRPr/>
                    </a:p>
                  </a:txBody>
                  <a:tcPr/>
                </a:tc>
                <a:tc>
                  <a:txBody>
                    <a:bodyPr lIns="90000" rIns="90000" tIns="46800" bIns="46800"/>
                    <a:p>
                      <a:r>
                        <a:rPr lang="en-US">
                          <a:latin typeface="Arial"/>
                        </a:rPr>
                        <a:t>0.113</a:t>
                      </a:r>
                      <a:endParaRPr/>
                    </a:p>
                  </a:txBody>
                  <a:tcPr/>
                </a:tc>
                <a:tc>
                  <a:txBody>
                    <a:bodyPr lIns="90000" rIns="90000" tIns="46800" bIns="46800"/>
                    <a:p>
                      <a:r>
                        <a:rPr lang="en-US">
                          <a:latin typeface="Arial"/>
                        </a:rPr>
                        <a:t>0.0113</a:t>
                      </a:r>
                      <a:endParaRPr/>
                    </a:p>
                  </a:txBody>
                  <a:tcPr/>
                </a:tc>
              </a:tr>
              <a:tr h="349920">
                <a:tc>
                  <a:txBody>
                    <a:bodyPr lIns="90000" rIns="90000" tIns="46800" bIns="46800"/>
                    <a:p>
                      <a:r>
                        <a:rPr lang="en-US">
                          <a:latin typeface="Arial"/>
                        </a:rPr>
                        <a:t>3</a:t>
                      </a:r>
                      <a:endParaRPr/>
                    </a:p>
                  </a:txBody>
                  <a:tcPr/>
                </a:tc>
                <a:tc>
                  <a:txBody>
                    <a:bodyPr lIns="90000" rIns="90000" tIns="46800" bIns="46800"/>
                    <a:p>
                      <a:r>
                        <a:rPr lang="en-US">
                          <a:latin typeface="Arial"/>
                        </a:rPr>
                        <a:t>39.72</a:t>
                      </a:r>
                      <a:endParaRPr/>
                    </a:p>
                  </a:txBody>
                  <a:tcPr/>
                </a:tc>
                <a:tc>
                  <a:txBody>
                    <a:bodyPr lIns="90000" rIns="90000" tIns="46800" bIns="46800"/>
                    <a:p>
                      <a:r>
                        <a:rPr lang="en-US">
                          <a:latin typeface="Arial"/>
                        </a:rPr>
                        <a:t>0.375</a:t>
                      </a:r>
                      <a:endParaRPr/>
                    </a:p>
                  </a:txBody>
                  <a:tcPr/>
                </a:tc>
                <a:tc>
                  <a:txBody>
                    <a:bodyPr lIns="90000" rIns="90000" tIns="46800" bIns="46800"/>
                    <a:p>
                      <a:r>
                        <a:rPr lang="en-US">
                          <a:latin typeface="Arial"/>
                        </a:rPr>
                        <a:t>0.313</a:t>
                      </a:r>
                      <a:endParaRPr/>
                    </a:p>
                  </a:txBody>
                  <a:tcPr/>
                </a:tc>
                <a:tc>
                  <a:txBody>
                    <a:bodyPr lIns="90000" rIns="90000" tIns="46800" bIns="46800"/>
                    <a:p>
                      <a:r>
                        <a:rPr lang="en-US">
                          <a:latin typeface="Arial"/>
                        </a:rPr>
                        <a:t>0.0307</a:t>
                      </a:r>
                      <a:endParaRPr/>
                    </a:p>
                  </a:txBody>
                  <a:tcPr/>
                </a:tc>
              </a:tr>
              <a:tr h="349920">
                <a:tc>
                  <a:txBody>
                    <a:bodyPr lIns="90000" rIns="90000" tIns="46800" bIns="46800"/>
                    <a:p>
                      <a:r>
                        <a:rPr lang="en-US">
                          <a:latin typeface="Arial"/>
                        </a:rPr>
                        <a:t>4</a:t>
                      </a:r>
                      <a:endParaRPr/>
                    </a:p>
                  </a:txBody>
                  <a:tcPr/>
                </a:tc>
                <a:tc>
                  <a:txBody>
                    <a:bodyPr lIns="90000" rIns="90000" tIns="46800" bIns="46800"/>
                    <a:p>
                      <a:r>
                        <a:rPr lang="en-US">
                          <a:latin typeface="Arial"/>
                        </a:rPr>
                        <a:t>1.81</a:t>
                      </a:r>
                      <a:endParaRPr/>
                    </a:p>
                  </a:txBody>
                  <a:tcPr/>
                </a:tc>
                <a:tc>
                  <a:txBody>
                    <a:bodyPr lIns="90000" rIns="90000" tIns="46800" bIns="46800"/>
                    <a:p>
                      <a:r>
                        <a:rPr lang="en-US">
                          <a:latin typeface="Arial"/>
                        </a:rPr>
                        <a:t>0.375</a:t>
                      </a:r>
                      <a:endParaRPr/>
                    </a:p>
                  </a:txBody>
                  <a:tcPr/>
                </a:tc>
                <a:tc>
                  <a:txBody>
                    <a:bodyPr lIns="90000" rIns="90000" tIns="46800" bIns="46800"/>
                    <a:p>
                      <a:r>
                        <a:rPr lang="en-US">
                          <a:latin typeface="Arial"/>
                        </a:rPr>
                        <a:t>0.313</a:t>
                      </a:r>
                      <a:endParaRPr/>
                    </a:p>
                  </a:txBody>
                  <a:tcPr/>
                </a:tc>
                <a:tc>
                  <a:txBody>
                    <a:bodyPr lIns="90000" rIns="90000" tIns="46800" bIns="46800"/>
                    <a:p>
                      <a:r>
                        <a:rPr lang="en-US">
                          <a:latin typeface="Arial"/>
                        </a:rPr>
                        <a:t>0.0014</a:t>
                      </a:r>
                      <a:endParaRPr/>
                    </a:p>
                  </a:txBody>
                  <a:tcPr/>
                </a:tc>
              </a:tr>
              <a:tr h="349920">
                <a:tc>
                  <a:txBody>
                    <a:bodyPr lIns="90000" rIns="90000" tIns="46800" bIns="46800"/>
                    <a:p>
                      <a:r>
                        <a:rPr lang="en-US">
                          <a:latin typeface="Arial"/>
                        </a:rPr>
                        <a:t>5</a:t>
                      </a:r>
                      <a:endParaRPr/>
                    </a:p>
                  </a:txBody>
                  <a:tcPr/>
                </a:tc>
                <a:tc>
                  <a:txBody>
                    <a:bodyPr lIns="90000" rIns="90000" tIns="46800" bIns="46800"/>
                    <a:p>
                      <a:r>
                        <a:rPr lang="en-US">
                          <a:latin typeface="Arial"/>
                        </a:rPr>
                        <a:t>2.11</a:t>
                      </a:r>
                      <a:endParaRPr/>
                    </a:p>
                  </a:txBody>
                  <a:tcPr/>
                </a:tc>
                <a:tc>
                  <a:txBody>
                    <a:bodyPr lIns="90000" rIns="90000" tIns="46800" bIns="46800"/>
                    <a:p>
                      <a:r>
                        <a:rPr lang="en-US">
                          <a:latin typeface="Arial"/>
                        </a:rPr>
                        <a:t>0.375</a:t>
                      </a:r>
                      <a:endParaRPr/>
                    </a:p>
                  </a:txBody>
                  <a:tcPr/>
                </a:tc>
                <a:tc>
                  <a:txBody>
                    <a:bodyPr lIns="90000" rIns="90000" tIns="46800" bIns="46800"/>
                    <a:p>
                      <a:r>
                        <a:rPr lang="en-US">
                          <a:latin typeface="Arial"/>
                        </a:rPr>
                        <a:t>0.313</a:t>
                      </a:r>
                      <a:endParaRPr/>
                    </a:p>
                  </a:txBody>
                  <a:tcPr/>
                </a:tc>
                <a:tc>
                  <a:txBody>
                    <a:bodyPr lIns="90000" rIns="90000" tIns="46800" bIns="46800"/>
                    <a:p>
                      <a:r>
                        <a:rPr lang="en-US">
                          <a:latin typeface="Arial"/>
                        </a:rPr>
                        <a:t>0.0016</a:t>
                      </a:r>
                      <a:endParaRPr/>
                    </a:p>
                  </a:txBody>
                  <a:tcPr/>
                </a:tc>
              </a:tr>
              <a:tr h="349920">
                <a:tc>
                  <a:txBody>
                    <a:bodyPr lIns="90000" rIns="90000" tIns="46800" bIns="46800"/>
                    <a:p>
                      <a:r>
                        <a:rPr lang="en-US">
                          <a:latin typeface="Arial"/>
                        </a:rPr>
                        <a:t>6</a:t>
                      </a:r>
                      <a:endParaRPr/>
                    </a:p>
                  </a:txBody>
                  <a:tcPr/>
                </a:tc>
                <a:tc>
                  <a:txBody>
                    <a:bodyPr lIns="90000" rIns="90000" tIns="46800" bIns="46800"/>
                    <a:p>
                      <a:r>
                        <a:rPr lang="en-US">
                          <a:latin typeface="Arial"/>
                        </a:rPr>
                        <a:t>1.61</a:t>
                      </a:r>
                      <a:endParaRPr/>
                    </a:p>
                  </a:txBody>
                  <a:tcPr/>
                </a:tc>
                <a:tc>
                  <a:txBody>
                    <a:bodyPr lIns="90000" rIns="90000" tIns="46800" bIns="46800"/>
                    <a:p>
                      <a:r>
                        <a:rPr lang="en-US">
                          <a:latin typeface="Arial"/>
                        </a:rPr>
                        <a:t>0.375</a:t>
                      </a:r>
                      <a:endParaRPr/>
                    </a:p>
                  </a:txBody>
                  <a:tcPr/>
                </a:tc>
                <a:tc>
                  <a:txBody>
                    <a:bodyPr lIns="90000" rIns="90000" tIns="46800" bIns="46800"/>
                    <a:p>
                      <a:r>
                        <a:rPr lang="en-US">
                          <a:latin typeface="Arial"/>
                        </a:rPr>
                        <a:t>0.313</a:t>
                      </a:r>
                      <a:endParaRPr/>
                    </a:p>
                  </a:txBody>
                  <a:tcPr/>
                </a:tc>
                <a:tc>
                  <a:txBody>
                    <a:bodyPr lIns="90000" rIns="90000" tIns="46800" bIns="46800"/>
                    <a:p>
                      <a:r>
                        <a:rPr lang="en-US">
                          <a:latin typeface="Arial"/>
                        </a:rPr>
                        <a:t>0.0012</a:t>
                      </a:r>
                      <a:endParaRPr/>
                    </a:p>
                  </a:txBody>
                  <a:tcPr/>
                </a:tc>
              </a:tr>
              <a:tr h="349920">
                <a:tc>
                  <a:txBody>
                    <a:bodyPr lIns="90000" rIns="90000" tIns="46800" bIns="46800"/>
                    <a:p>
                      <a:r>
                        <a:rPr lang="en-US">
                          <a:latin typeface="Arial"/>
                        </a:rPr>
                        <a:t>7</a:t>
                      </a:r>
                      <a:endParaRPr/>
                    </a:p>
                  </a:txBody>
                  <a:tcPr/>
                </a:tc>
                <a:tc>
                  <a:txBody>
                    <a:bodyPr lIns="90000" rIns="90000" tIns="46800" bIns="46800"/>
                    <a:p>
                      <a:r>
                        <a:rPr lang="en-US">
                          <a:latin typeface="Arial"/>
                        </a:rPr>
                        <a:t>19.22</a:t>
                      </a:r>
                      <a:endParaRPr/>
                    </a:p>
                  </a:txBody>
                  <a:tcPr/>
                </a:tc>
                <a:tc>
                  <a:txBody>
                    <a:bodyPr lIns="90000" rIns="90000" tIns="46800" bIns="46800"/>
                    <a:p>
                      <a:r>
                        <a:rPr lang="en-US">
                          <a:latin typeface="Arial"/>
                        </a:rPr>
                        <a:t>0.375</a:t>
                      </a:r>
                      <a:endParaRPr/>
                    </a:p>
                  </a:txBody>
                  <a:tcPr/>
                </a:tc>
                <a:tc>
                  <a:txBody>
                    <a:bodyPr lIns="90000" rIns="90000" tIns="46800" bIns="46800"/>
                    <a:p>
                      <a:r>
                        <a:rPr lang="en-US">
                          <a:latin typeface="Arial"/>
                        </a:rPr>
                        <a:t>0.313</a:t>
                      </a:r>
                      <a:endParaRPr/>
                    </a:p>
                  </a:txBody>
                  <a:tcPr/>
                </a:tc>
                <a:tc>
                  <a:txBody>
                    <a:bodyPr lIns="90000" rIns="90000" tIns="46800" bIns="46800"/>
                    <a:p>
                      <a:r>
                        <a:rPr lang="en-US">
                          <a:latin typeface="Arial"/>
                        </a:rPr>
                        <a:t>0.0149</a:t>
                      </a:r>
                      <a:endParaRPr/>
                    </a:p>
                  </a:txBody>
                  <a:tcPr/>
                </a:tc>
              </a:tr>
              <a:tr h="349920">
                <a:tc>
                  <a:txBody>
                    <a:bodyPr lIns="90000" rIns="90000" tIns="46800" bIns="46800"/>
                    <a:p>
                      <a:r>
                        <a:rPr lang="en-US">
                          <a:latin typeface="Arial"/>
                        </a:rPr>
                        <a:t>8</a:t>
                      </a:r>
                      <a:endParaRPr/>
                    </a:p>
                  </a:txBody>
                  <a:tcPr/>
                </a:tc>
                <a:tc>
                  <a:txBody>
                    <a:bodyPr lIns="90000" rIns="90000" tIns="46800" bIns="46800"/>
                    <a:p>
                      <a:r>
                        <a:rPr lang="en-US">
                          <a:latin typeface="Arial"/>
                        </a:rPr>
                        <a:t>16.88</a:t>
                      </a:r>
                      <a:endParaRPr/>
                    </a:p>
                  </a:txBody>
                  <a:tcPr/>
                </a:tc>
                <a:tc>
                  <a:txBody>
                    <a:bodyPr lIns="90000" rIns="90000" tIns="46800" bIns="46800"/>
                    <a:p>
                      <a:r>
                        <a:rPr lang="en-US">
                          <a:latin typeface="Arial"/>
                        </a:rPr>
                        <a:t>0.375</a:t>
                      </a:r>
                      <a:endParaRPr/>
                    </a:p>
                  </a:txBody>
                  <a:tcPr/>
                </a:tc>
                <a:tc>
                  <a:txBody>
                    <a:bodyPr lIns="90000" rIns="90000" tIns="46800" bIns="46800"/>
                    <a:p>
                      <a:r>
                        <a:rPr lang="en-US">
                          <a:latin typeface="Arial"/>
                        </a:rPr>
                        <a:t>0.313</a:t>
                      </a:r>
                      <a:endParaRPr/>
                    </a:p>
                  </a:txBody>
                  <a:tcPr/>
                </a:tc>
                <a:tc>
                  <a:txBody>
                    <a:bodyPr lIns="90000" rIns="90000" tIns="46800" bIns="46800"/>
                    <a:p>
                      <a:r>
                        <a:rPr lang="en-US">
                          <a:latin typeface="Arial"/>
                        </a:rPr>
                        <a:t>0.0131</a:t>
                      </a:r>
                      <a:endParaRPr/>
                    </a:p>
                  </a:txBody>
                  <a:tcPr/>
                </a:tc>
              </a:tr>
              <a:tr h="349920">
                <a:tc>
                  <a:txBody>
                    <a:bodyPr lIns="90000" rIns="90000" tIns="46800" bIns="46800"/>
                    <a:p>
                      <a:r>
                        <a:rPr lang="en-US">
                          <a:latin typeface="Arial"/>
                        </a:rPr>
                        <a:t>9</a:t>
                      </a:r>
                      <a:endParaRPr/>
                    </a:p>
                  </a:txBody>
                  <a:tcPr/>
                </a:tc>
                <a:tc>
                  <a:txBody>
                    <a:bodyPr lIns="90000" rIns="90000" tIns="46800" bIns="46800"/>
                    <a:p>
                      <a:r>
                        <a:rPr lang="en-US">
                          <a:latin typeface="Arial"/>
                        </a:rPr>
                        <a:t>13.56</a:t>
                      </a:r>
                      <a:endParaRPr/>
                    </a:p>
                  </a:txBody>
                  <a:tcPr/>
                </a:tc>
                <a:tc>
                  <a:txBody>
                    <a:bodyPr lIns="90000" rIns="90000" tIns="46800" bIns="46800"/>
                    <a:p>
                      <a:r>
                        <a:rPr lang="en-US">
                          <a:latin typeface="Arial"/>
                        </a:rPr>
                        <a:t>0.375</a:t>
                      </a:r>
                      <a:endParaRPr/>
                    </a:p>
                  </a:txBody>
                  <a:tcPr/>
                </a:tc>
                <a:tc>
                  <a:txBody>
                    <a:bodyPr lIns="90000" rIns="90000" tIns="46800" bIns="46800"/>
                    <a:p>
                      <a:r>
                        <a:rPr lang="en-US">
                          <a:latin typeface="Arial"/>
                        </a:rPr>
                        <a:t>0.313</a:t>
                      </a:r>
                      <a:endParaRPr/>
                    </a:p>
                  </a:txBody>
                  <a:tcPr/>
                </a:tc>
                <a:tc>
                  <a:txBody>
                    <a:bodyPr lIns="90000" rIns="90000" tIns="46800" bIns="46800"/>
                    <a:p>
                      <a:r>
                        <a:rPr lang="en-US">
                          <a:latin typeface="Arial"/>
                        </a:rPr>
                        <a:t>0.0105</a:t>
                      </a:r>
                      <a:endParaRPr/>
                    </a:p>
                  </a:txBody>
                  <a:tcPr/>
                </a:tc>
              </a:tr>
              <a:tr h="349920">
                <a:tc>
                  <a:txBody>
                    <a:bodyPr lIns="90000" rIns="90000" tIns="46800" bIns="46800"/>
                    <a:p>
                      <a:r>
                        <a:rPr lang="en-US">
                          <a:latin typeface="Arial"/>
                        </a:rPr>
                        <a:t>10</a:t>
                      </a:r>
                      <a:endParaRPr/>
                    </a:p>
                  </a:txBody>
                  <a:tcPr/>
                </a:tc>
                <a:tc>
                  <a:txBody>
                    <a:bodyPr lIns="90000" rIns="90000" tIns="46800" bIns="46800"/>
                    <a:p>
                      <a:r>
                        <a:rPr lang="en-US">
                          <a:latin typeface="Arial"/>
                        </a:rPr>
                        <a:t>7.92</a:t>
                      </a:r>
                      <a:endParaRPr/>
                    </a:p>
                  </a:txBody>
                  <a:tcPr/>
                </a:tc>
                <a:tc>
                  <a:txBody>
                    <a:bodyPr lIns="90000" rIns="90000" tIns="46800" bIns="46800"/>
                    <a:p>
                      <a:r>
                        <a:rPr lang="en-US">
                          <a:latin typeface="Arial"/>
                        </a:rPr>
                        <a:t>0.375</a:t>
                      </a:r>
                      <a:endParaRPr/>
                    </a:p>
                  </a:txBody>
                  <a:tcPr/>
                </a:tc>
                <a:tc>
                  <a:txBody>
                    <a:bodyPr lIns="90000" rIns="90000" tIns="46800" bIns="46800"/>
                    <a:p>
                      <a:r>
                        <a:rPr lang="en-US">
                          <a:latin typeface="Arial"/>
                        </a:rPr>
                        <a:t>0.313</a:t>
                      </a:r>
                      <a:endParaRPr/>
                    </a:p>
                  </a:txBody>
                  <a:tcPr/>
                </a:tc>
                <a:tc>
                  <a:txBody>
                    <a:bodyPr lIns="90000" rIns="90000" tIns="46800" bIns="46800"/>
                    <a:p>
                      <a:r>
                        <a:rPr lang="en-US">
                          <a:latin typeface="Arial"/>
                        </a:rPr>
                        <a:t>0.0061</a:t>
                      </a:r>
                      <a:endParaRPr/>
                    </a:p>
                  </a:txBody>
                  <a:tcPr/>
                </a:tc>
              </a:tr>
              <a:tr h="349920">
                <a:tc>
                  <a:txBody>
                    <a:bodyPr lIns="90000" rIns="90000" tIns="46800" bIns="46800"/>
                    <a:p>
                      <a:r>
                        <a:rPr lang="en-US">
                          <a:latin typeface="Arial"/>
                        </a:rPr>
                        <a:t>11</a:t>
                      </a:r>
                      <a:endParaRPr/>
                    </a:p>
                  </a:txBody>
                  <a:tcPr/>
                </a:tc>
                <a:tc>
                  <a:txBody>
                    <a:bodyPr lIns="90000" rIns="90000" tIns="46800" bIns="46800"/>
                    <a:p>
                      <a:r>
                        <a:rPr lang="en-US">
                          <a:latin typeface="Arial"/>
                        </a:rPr>
                        <a:t>0</a:t>
                      </a:r>
                      <a:endParaRPr/>
                    </a:p>
                  </a:txBody>
                  <a:tcPr/>
                </a:tc>
                <a:tc>
                  <a:txBody>
                    <a:bodyPr lIns="90000" rIns="90000" tIns="46800" bIns="46800"/>
                    <a:p>
                      <a:r>
                        <a:rPr lang="en-US">
                          <a:latin typeface="Arial"/>
                        </a:rPr>
                        <a:t>0</a:t>
                      </a:r>
                      <a:endParaRPr/>
                    </a:p>
                  </a:txBody>
                  <a:tcPr/>
                </a:tc>
                <a:tc>
                  <a:txBody>
                    <a:bodyPr lIns="90000" rIns="90000" tIns="46800" bIns="46800"/>
                    <a:p>
                      <a:r>
                        <a:rPr lang="en-US">
                          <a:latin typeface="Arial"/>
                        </a:rPr>
                        <a:t>0</a:t>
                      </a:r>
                      <a:endParaRPr/>
                    </a:p>
                  </a:txBody>
                  <a:tcPr/>
                </a:tc>
                <a:tc>
                  <a:txBody>
                    <a:bodyPr lIns="90000" rIns="90000" tIns="46800" bIns="46800"/>
                    <a:p>
                      <a:r>
                        <a:rPr lang="en-US">
                          <a:latin typeface="Arial"/>
                        </a:rPr>
                        <a:t>0</a:t>
                      </a:r>
                      <a:endParaRPr/>
                    </a:p>
                  </a:txBody>
                  <a:tcPr/>
                </a:tc>
              </a:tr>
              <a:tr h="349920">
                <a:tc>
                  <a:txBody>
                    <a:bodyPr lIns="90000" rIns="90000" tIns="46800" bIns="46800"/>
                    <a:p>
                      <a:r>
                        <a:rPr lang="en-US">
                          <a:latin typeface="Arial"/>
                        </a:rPr>
                        <a:t>12</a:t>
                      </a:r>
                      <a:endParaRPr/>
                    </a:p>
                  </a:txBody>
                  <a:tcPr/>
                </a:tc>
                <a:tc>
                  <a:txBody>
                    <a:bodyPr lIns="90000" rIns="90000" tIns="46800" bIns="46800"/>
                    <a:p>
                      <a:r>
                        <a:rPr lang="en-US">
                          <a:latin typeface="Arial"/>
                        </a:rPr>
                        <a:t>0</a:t>
                      </a:r>
                      <a:endParaRPr/>
                    </a:p>
                  </a:txBody>
                  <a:tcPr/>
                </a:tc>
                <a:tc>
                  <a:txBody>
                    <a:bodyPr lIns="90000" rIns="90000" tIns="46800" bIns="46800"/>
                    <a:p>
                      <a:r>
                        <a:rPr lang="en-US">
                          <a:latin typeface="Arial"/>
                        </a:rPr>
                        <a:t>0</a:t>
                      </a:r>
                      <a:endParaRPr/>
                    </a:p>
                  </a:txBody>
                  <a:tcPr/>
                </a:tc>
                <a:tc>
                  <a:txBody>
                    <a:bodyPr lIns="90000" rIns="90000" tIns="46800" bIns="46800"/>
                    <a:p>
                      <a:r>
                        <a:rPr lang="en-US">
                          <a:latin typeface="Arial"/>
                        </a:rPr>
                        <a:t>0</a:t>
                      </a:r>
                      <a:endParaRPr/>
                    </a:p>
                  </a:txBody>
                  <a:tcPr/>
                </a:tc>
                <a:tc>
                  <a:txBody>
                    <a:bodyPr lIns="90000" rIns="90000" tIns="46800" bIns="46800"/>
                    <a:p>
                      <a:r>
                        <a:rPr lang="en-US">
                          <a:latin typeface="Arial"/>
                        </a:rPr>
                        <a:t>0</a:t>
                      </a:r>
                      <a:endParaRPr/>
                    </a:p>
                  </a:txBody>
                  <a:tcPr/>
                </a:tc>
              </a:tr>
              <a:tr h="349920">
                <a:tc>
                  <a:txBody>
                    <a:bodyPr lIns="90000" rIns="90000" tIns="46800" bIns="46800"/>
                    <a:p>
                      <a:r>
                        <a:rPr lang="en-US">
                          <a:latin typeface="Arial"/>
                        </a:rPr>
                        <a:t>13</a:t>
                      </a:r>
                      <a:endParaRPr/>
                    </a:p>
                  </a:txBody>
                  <a:tcPr/>
                </a:tc>
                <a:tc>
                  <a:txBody>
                    <a:bodyPr lIns="90000" rIns="90000" tIns="46800" bIns="46800"/>
                    <a:p>
                      <a:r>
                        <a:rPr lang="en-US">
                          <a:latin typeface="Arial"/>
                        </a:rPr>
                        <a:t>14.17</a:t>
                      </a:r>
                      <a:endParaRPr/>
                    </a:p>
                  </a:txBody>
                  <a:tcPr/>
                </a:tc>
                <a:tc>
                  <a:txBody>
                    <a:bodyPr lIns="90000" rIns="90000" tIns="46800" bIns="46800"/>
                    <a:p>
                      <a:r>
                        <a:rPr lang="en-US">
                          <a:latin typeface="Arial"/>
                        </a:rPr>
                        <a:t>0.375</a:t>
                      </a:r>
                      <a:endParaRPr/>
                    </a:p>
                  </a:txBody>
                  <a:tcPr/>
                </a:tc>
                <a:tc>
                  <a:txBody>
                    <a:bodyPr lIns="90000" rIns="90000" tIns="46800" bIns="46800"/>
                    <a:p>
                      <a:r>
                        <a:rPr lang="en-US">
                          <a:latin typeface="Arial"/>
                        </a:rPr>
                        <a:t>0.313</a:t>
                      </a:r>
                      <a:endParaRPr/>
                    </a:p>
                  </a:txBody>
                  <a:tcPr/>
                </a:tc>
                <a:tc>
                  <a:txBody>
                    <a:bodyPr lIns="90000" rIns="90000" tIns="46800" bIns="46800"/>
                    <a:p>
                      <a:r>
                        <a:rPr lang="en-US">
                          <a:latin typeface="Arial"/>
                        </a:rPr>
                        <a:t>0.0110</a:t>
                      </a:r>
                      <a:endParaRPr/>
                    </a:p>
                  </a:txBody>
                  <a:tcPr/>
                </a:tc>
              </a:tr>
              <a:tr h="349920">
                <a:tc>
                  <a:txBody>
                    <a:bodyPr lIns="90000" rIns="90000" tIns="46800" bIns="46800"/>
                    <a:p>
                      <a:r>
                        <a:rPr lang="en-US">
                          <a:latin typeface="Arial"/>
                        </a:rPr>
                        <a:t>14</a:t>
                      </a:r>
                      <a:endParaRPr/>
                    </a:p>
                  </a:txBody>
                  <a:tcPr/>
                </a:tc>
                <a:tc>
                  <a:txBody>
                    <a:bodyPr lIns="90000" rIns="90000" tIns="46800" bIns="46800"/>
                    <a:p>
                      <a:r>
                        <a:rPr lang="en-US">
                          <a:latin typeface="Arial"/>
                        </a:rPr>
                        <a:t>5.53</a:t>
                      </a:r>
                      <a:endParaRPr/>
                    </a:p>
                  </a:txBody>
                  <a:tcPr/>
                </a:tc>
                <a:tc>
                  <a:txBody>
                    <a:bodyPr lIns="90000" rIns="90000" tIns="46800" bIns="46800"/>
                    <a:p>
                      <a:r>
                        <a:rPr lang="en-US">
                          <a:latin typeface="Arial"/>
                        </a:rPr>
                        <a:t>0.375</a:t>
                      </a:r>
                      <a:endParaRPr/>
                    </a:p>
                  </a:txBody>
                  <a:tcPr/>
                </a:tc>
                <a:tc>
                  <a:txBody>
                    <a:bodyPr lIns="90000" rIns="90000" tIns="46800" bIns="46800"/>
                    <a:p>
                      <a:r>
                        <a:rPr lang="en-US">
                          <a:latin typeface="Arial"/>
                        </a:rPr>
                        <a:t>0.313</a:t>
                      </a:r>
                      <a:endParaRPr/>
                    </a:p>
                  </a:txBody>
                  <a:tcPr/>
                </a:tc>
                <a:tc>
                  <a:txBody>
                    <a:bodyPr lIns="90000" rIns="90000" tIns="46800" bIns="46800"/>
                    <a:p>
                      <a:r>
                        <a:rPr lang="en-US">
                          <a:latin typeface="Arial"/>
                        </a:rPr>
                        <a:t>0.0043</a:t>
                      </a:r>
                      <a:endParaRPr/>
                    </a:p>
                  </a:txBody>
                  <a:tcPr/>
                </a:tc>
              </a:tr>
              <a:tr h="351360">
                <a:tc>
                  <a:txBody>
                    <a:bodyPr lIns="90000" rIns="90000" tIns="46800" bIns="46800"/>
                    <a:p>
                      <a:r>
                        <a:rPr lang="en-US">
                          <a:latin typeface="Arial"/>
                        </a:rPr>
                        <a:t>15</a:t>
                      </a:r>
                      <a:endParaRPr/>
                    </a:p>
                  </a:txBody>
                  <a:tcPr/>
                </a:tc>
                <a:tc>
                  <a:txBody>
                    <a:bodyPr lIns="90000" rIns="90000" tIns="46800" bIns="46800"/>
                    <a:p>
                      <a:r>
                        <a:rPr lang="en-US">
                          <a:latin typeface="Arial"/>
                        </a:rPr>
                        <a:t>10.15</a:t>
                      </a:r>
                      <a:endParaRPr/>
                    </a:p>
                  </a:txBody>
                  <a:tcPr/>
                </a:tc>
                <a:tc>
                  <a:txBody>
                    <a:bodyPr lIns="90000" rIns="90000" tIns="46800" bIns="46800"/>
                    <a:p>
                      <a:r>
                        <a:rPr lang="en-US">
                          <a:latin typeface="Arial"/>
                        </a:rPr>
                        <a:t>0.375</a:t>
                      </a:r>
                      <a:endParaRPr/>
                    </a:p>
                  </a:txBody>
                  <a:tcPr/>
                </a:tc>
                <a:tc>
                  <a:txBody>
                    <a:bodyPr lIns="90000" rIns="90000" tIns="46800" bIns="46800"/>
                    <a:p>
                      <a:r>
                        <a:rPr lang="en-US">
                          <a:latin typeface="Arial"/>
                        </a:rPr>
                        <a:t>0.313</a:t>
                      </a:r>
                      <a:endParaRPr/>
                    </a:p>
                  </a:txBody>
                  <a:tcPr/>
                </a:tc>
                <a:tc>
                  <a:txBody>
                    <a:bodyPr lIns="90000" rIns="90000" tIns="46800" bIns="46800"/>
                    <a:p>
                      <a:r>
                        <a:rPr lang="en-US">
                          <a:latin typeface="Arial"/>
                        </a:rPr>
                        <a:t>0.0078</a:t>
                      </a:r>
                      <a:endParaRPr/>
                    </a:p>
                  </a:txBody>
                  <a:tcPr/>
                </a:tc>
              </a:tr>
            </a:tbl>
          </a:graphicData>
        </a:graphic>
      </p:graphicFrame>
      <p:sp>
        <p:nvSpPr>
          <p:cNvPr id="329" name="TextShape 3"/>
          <p:cNvSpPr txBox="1"/>
          <p:nvPr/>
        </p:nvSpPr>
        <p:spPr>
          <a:xfrm>
            <a:off x="5120640" y="7132320"/>
            <a:ext cx="4665960" cy="346320"/>
          </a:xfrm>
          <a:prstGeom prst="rect">
            <a:avLst/>
          </a:prstGeom>
        </p:spPr>
        <p:txBody>
          <a:bodyPr lIns="90000" rIns="90000" tIns="45000" bIns="45000"/>
          <a:p>
            <a:r>
              <a:rPr lang="en-US">
                <a:latin typeface="Arial"/>
              </a:rPr>
              <a:t>OPOS = .153 (15.3%)   OPOS_cum= 42.9%</a:t>
            </a:r>
            <a:endParaRPr/>
          </a:p>
        </p:txBody>
      </p:sp>
    </p:spTree>
  </p:cSld>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30" name="" descr=""/>
          <p:cNvPicPr/>
          <p:nvPr/>
        </p:nvPicPr>
        <p:blipFill>
          <a:blip r:embed="rId1"/>
          <a:stretch>
            <a:fillRect/>
          </a:stretch>
        </p:blipFill>
        <p:spPr>
          <a:xfrm>
            <a:off x="4955400" y="1920240"/>
            <a:ext cx="5151240" cy="5121000"/>
          </a:xfrm>
          <a:prstGeom prst="rect">
            <a:avLst/>
          </a:prstGeom>
          <a:ln>
            <a:noFill/>
          </a:ln>
        </p:spPr>
      </p:pic>
      <p:sp>
        <p:nvSpPr>
          <p:cNvPr id="331" name="TextShape 1"/>
          <p:cNvSpPr txBox="1"/>
          <p:nvPr/>
        </p:nvSpPr>
        <p:spPr>
          <a:xfrm>
            <a:off x="504000" y="288000"/>
            <a:ext cx="7020000" cy="1248120"/>
          </a:xfrm>
          <a:prstGeom prst="rect">
            <a:avLst/>
          </a:prstGeom>
        </p:spPr>
        <p:txBody>
          <a:bodyPr lIns="0" rIns="0" tIns="0" bIns="0" anchor="ctr"/>
          <a:p>
            <a:r>
              <a:rPr lang="en-US" sz="4760">
                <a:latin typeface="Arial"/>
              </a:rPr>
              <a:t>Second phase, viable</a:t>
            </a:r>
            <a:endParaRPr/>
          </a:p>
        </p:txBody>
      </p:sp>
      <p:graphicFrame>
        <p:nvGraphicFramePr>
          <p:cNvPr id="332" name="Table 2"/>
          <p:cNvGraphicFramePr/>
          <p:nvPr/>
        </p:nvGraphicFramePr>
        <p:xfrm>
          <a:off x="53640" y="1469880"/>
          <a:ext cx="4518000" cy="6089760"/>
        </p:xfrm>
        <a:graphic>
          <a:graphicData uri="http://schemas.openxmlformats.org/drawingml/2006/table">
            <a:tbl>
              <a:tblPr/>
              <a:tblGrid>
                <a:gridCol w="916200"/>
                <a:gridCol w="1477800"/>
                <a:gridCol w="1202760"/>
                <a:gridCol w="921600"/>
              </a:tblGrid>
              <a:tr h="349920">
                <a:tc>
                  <a:txBody>
                    <a:bodyPr lIns="90000" rIns="90000" tIns="46800" bIns="46800"/>
                    <a:p>
                      <a:r>
                        <a:rPr lang="en-US">
                          <a:latin typeface="Arial"/>
                        </a:rPr>
                        <a:t>region</a:t>
                      </a:r>
                      <a:endParaRPr/>
                    </a:p>
                  </a:txBody>
                  <a:tcPr/>
                </a:tc>
                <a:tc>
                  <a:txBody>
                    <a:bodyPr lIns="90000" rIns="90000" tIns="46800" bIns="46800"/>
                    <a:p>
                      <a:r>
                        <a:rPr lang="en-US">
                          <a:latin typeface="Arial"/>
                        </a:rPr>
                        <a:t>allocation</a:t>
                      </a:r>
                      <a:endParaRPr/>
                    </a:p>
                  </a:txBody>
                  <a:tcPr/>
                </a:tc>
                <a:tc>
                  <a:txBody>
                    <a:bodyPr lIns="90000" rIns="90000" tIns="46800" bIns="46800"/>
                    <a:p>
                      <a:r>
                        <a:rPr lang="en-US">
                          <a:latin typeface="Arial"/>
                        </a:rPr>
                        <a:t>coverage</a:t>
                      </a:r>
                      <a:endParaRPr/>
                    </a:p>
                  </a:txBody>
                  <a:tcPr/>
                </a:tc>
                <a:tc>
                  <a:txBody>
                    <a:bodyPr lIns="90000" rIns="90000" tIns="46800" bIns="46800"/>
                    <a:p>
                      <a:r>
                        <a:rPr lang="en-US">
                          <a:latin typeface="Arial"/>
                        </a:rPr>
                        <a:t>POD</a:t>
                      </a:r>
                      <a:endParaRPr/>
                    </a:p>
                  </a:txBody>
                  <a:tcPr/>
                </a:tc>
              </a:tr>
              <a:tr h="491400">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r>
              <a:tr h="349920">
                <a:tc>
                  <a:txBody>
                    <a:bodyPr lIns="90000" rIns="90000" tIns="46800" bIns="46800"/>
                    <a:p>
                      <a:pPr algn="r"/>
                      <a:r>
                        <a:rPr lang="en-US">
                          <a:latin typeface="Arial"/>
                        </a:rPr>
                        <a:t>1</a:t>
                      </a:r>
                      <a:endParaRPr/>
                    </a:p>
                  </a:txBody>
                  <a:tcPr/>
                </a:tc>
                <a:tc>
                  <a:txBody>
                    <a:bodyPr lIns="90000" rIns="90000" tIns="46800" bIns="46800"/>
                    <a:p>
                      <a:pPr algn="r"/>
                      <a:r>
                        <a:rPr lang="en-US">
                          <a:latin typeface="Arial"/>
                        </a:rPr>
                        <a:t>119.83</a:t>
                      </a:r>
                      <a:endParaRPr/>
                    </a:p>
                  </a:txBody>
                  <a:tcPr/>
                </a:tc>
                <a:tc>
                  <a:txBody>
                    <a:bodyPr lIns="90000" rIns="90000" tIns="46800" bIns="46800"/>
                    <a:p>
                      <a:pPr algn="r"/>
                      <a:r>
                        <a:rPr lang="en-US">
                          <a:latin typeface="Arial"/>
                        </a:rPr>
                        <a:t>0.89</a:t>
                      </a:r>
                      <a:endParaRPr/>
                    </a:p>
                  </a:txBody>
                  <a:tcPr/>
                </a:tc>
                <a:tc>
                  <a:txBody>
                    <a:bodyPr lIns="90000" rIns="90000" tIns="46800" bIns="46800"/>
                    <a:p>
                      <a:pPr algn="r"/>
                      <a:r>
                        <a:rPr lang="en-US">
                          <a:latin typeface="Arial"/>
                        </a:rPr>
                        <a:t>0.59</a:t>
                      </a:r>
                      <a:endParaRPr/>
                    </a:p>
                  </a:txBody>
                  <a:tcPr/>
                </a:tc>
              </a:tr>
              <a:tr h="349920">
                <a:tc>
                  <a:txBody>
                    <a:bodyPr lIns="90000" rIns="90000" tIns="46800" bIns="46800"/>
                    <a:p>
                      <a:pPr algn="r"/>
                      <a:r>
                        <a:rPr lang="en-US">
                          <a:latin typeface="Arial"/>
                        </a:rPr>
                        <a:t>2</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r>
              <a:tr h="349920">
                <a:tc>
                  <a:txBody>
                    <a:bodyPr lIns="90000" rIns="90000" tIns="46800" bIns="46800"/>
                    <a:p>
                      <a:pPr algn="r"/>
                      <a:r>
                        <a:rPr lang="en-US">
                          <a:latin typeface="Arial"/>
                        </a:rPr>
                        <a:t>3</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r>
              <a:tr h="349920">
                <a:tc>
                  <a:txBody>
                    <a:bodyPr lIns="90000" rIns="90000" tIns="46800" bIns="46800"/>
                    <a:p>
                      <a:pPr algn="r"/>
                      <a:r>
                        <a:rPr lang="en-US">
                          <a:latin typeface="Arial"/>
                        </a:rPr>
                        <a:t>4</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r>
              <a:tr h="349920">
                <a:tc>
                  <a:txBody>
                    <a:bodyPr lIns="90000" rIns="90000" tIns="46800" bIns="46800"/>
                    <a:p>
                      <a:pPr algn="r"/>
                      <a:r>
                        <a:rPr lang="en-US">
                          <a:latin typeface="Arial"/>
                        </a:rPr>
                        <a:t>5</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r>
              <a:tr h="349920">
                <a:tc>
                  <a:txBody>
                    <a:bodyPr lIns="90000" rIns="90000" tIns="46800" bIns="46800"/>
                    <a:p>
                      <a:pPr algn="r"/>
                      <a:r>
                        <a:rPr lang="en-US">
                          <a:latin typeface="Arial"/>
                        </a:rPr>
                        <a:t>6</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r>
              <a:tr h="349920">
                <a:tc>
                  <a:txBody>
                    <a:bodyPr lIns="90000" rIns="90000" tIns="46800" bIns="46800"/>
                    <a:p>
                      <a:pPr algn="r"/>
                      <a:r>
                        <a:rPr lang="en-US">
                          <a:latin typeface="Arial"/>
                        </a:rPr>
                        <a:t>7</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r>
              <a:tr h="349920">
                <a:tc>
                  <a:txBody>
                    <a:bodyPr lIns="90000" rIns="90000" tIns="46800" bIns="46800"/>
                    <a:p>
                      <a:pPr algn="r"/>
                      <a:r>
                        <a:rPr lang="en-US">
                          <a:latin typeface="Arial"/>
                        </a:rPr>
                        <a:t>8</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r>
              <a:tr h="349920">
                <a:tc>
                  <a:txBody>
                    <a:bodyPr lIns="90000" rIns="90000" tIns="46800" bIns="46800"/>
                    <a:p>
                      <a:pPr algn="r"/>
                      <a:r>
                        <a:rPr lang="en-US">
                          <a:latin typeface="Arial"/>
                        </a:rPr>
                        <a:t>9</a:t>
                      </a:r>
                      <a:endParaRPr/>
                    </a:p>
                  </a:txBody>
                  <a:tcPr/>
                </a:tc>
                <a:tc>
                  <a:txBody>
                    <a:bodyPr lIns="90000" rIns="90000" tIns="46800" bIns="46800"/>
                    <a:p>
                      <a:pPr algn="r"/>
                      <a:r>
                        <a:rPr lang="en-US">
                          <a:latin typeface="Arial"/>
                        </a:rPr>
                        <a:t>40.01</a:t>
                      </a:r>
                      <a:endParaRPr/>
                    </a:p>
                  </a:txBody>
                  <a:tcPr/>
                </a:tc>
                <a:tc>
                  <a:txBody>
                    <a:bodyPr lIns="90000" rIns="90000" tIns="46800" bIns="46800"/>
                    <a:p>
                      <a:pPr algn="r"/>
                      <a:r>
                        <a:rPr lang="en-US">
                          <a:latin typeface="Arial"/>
                        </a:rPr>
                        <a:t>1.10</a:t>
                      </a:r>
                      <a:endParaRPr/>
                    </a:p>
                  </a:txBody>
                  <a:tcPr/>
                </a:tc>
                <a:tc>
                  <a:txBody>
                    <a:bodyPr lIns="90000" rIns="90000" tIns="46800" bIns="46800"/>
                    <a:p>
                      <a:pPr algn="r"/>
                      <a:r>
                        <a:rPr lang="en-US">
                          <a:latin typeface="Arial"/>
                        </a:rPr>
                        <a:t>0.67</a:t>
                      </a:r>
                      <a:endParaRPr/>
                    </a:p>
                  </a:txBody>
                  <a:tcPr/>
                </a:tc>
              </a:tr>
              <a:tr h="349920">
                <a:tc>
                  <a:txBody>
                    <a:bodyPr lIns="90000" rIns="90000" tIns="46800" bIns="46800"/>
                    <a:p>
                      <a:pPr algn="r"/>
                      <a:r>
                        <a:rPr lang="en-US">
                          <a:latin typeface="Arial"/>
                        </a:rPr>
                        <a:t>10</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r>
              <a:tr h="349920">
                <a:tc>
                  <a:txBody>
                    <a:bodyPr lIns="90000" rIns="90000" tIns="46800" bIns="46800"/>
                    <a:p>
                      <a:pPr algn="r"/>
                      <a:r>
                        <a:rPr lang="en-US">
                          <a:latin typeface="Arial"/>
                        </a:rPr>
                        <a:t>11</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r>
              <a:tr h="349920">
                <a:tc>
                  <a:txBody>
                    <a:bodyPr lIns="90000" rIns="90000" tIns="46800" bIns="46800"/>
                    <a:p>
                      <a:pPr algn="r"/>
                      <a:r>
                        <a:rPr lang="en-US">
                          <a:latin typeface="Arial"/>
                        </a:rPr>
                        <a:t>12</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r>
              <a:tr h="349920">
                <a:tc>
                  <a:txBody>
                    <a:bodyPr lIns="90000" rIns="90000" tIns="46800" bIns="46800"/>
                    <a:p>
                      <a:pPr algn="r"/>
                      <a:r>
                        <a:rPr lang="en-US">
                          <a:latin typeface="Arial"/>
                        </a:rPr>
                        <a:t>13</a:t>
                      </a:r>
                      <a:endParaRPr/>
                    </a:p>
                  </a:txBody>
                  <a:tcPr/>
                </a:tc>
                <a:tc>
                  <a:txBody>
                    <a:bodyPr lIns="90000" rIns="90000" tIns="46800" bIns="46800"/>
                    <a:p>
                      <a:pPr algn="r"/>
                      <a:r>
                        <a:rPr lang="en-US">
                          <a:latin typeface="Arial"/>
                        </a:rPr>
                        <a:t>40.15</a:t>
                      </a:r>
                      <a:endParaRPr/>
                    </a:p>
                  </a:txBody>
                  <a:tcPr/>
                </a:tc>
                <a:tc>
                  <a:txBody>
                    <a:bodyPr lIns="90000" rIns="90000" tIns="46800" bIns="46800"/>
                    <a:p>
                      <a:pPr algn="r"/>
                      <a:r>
                        <a:rPr lang="en-US">
                          <a:latin typeface="Arial"/>
                        </a:rPr>
                        <a:t>1.06</a:t>
                      </a:r>
                      <a:endParaRPr/>
                    </a:p>
                  </a:txBody>
                  <a:tcPr/>
                </a:tc>
                <a:tc>
                  <a:txBody>
                    <a:bodyPr lIns="90000" rIns="90000" tIns="46800" bIns="46800"/>
                    <a:p>
                      <a:pPr algn="r"/>
                      <a:r>
                        <a:rPr lang="en-US">
                          <a:latin typeface="Arial"/>
                        </a:rPr>
                        <a:t>0.65</a:t>
                      </a:r>
                      <a:endParaRPr/>
                    </a:p>
                  </a:txBody>
                  <a:tcPr/>
                </a:tc>
              </a:tr>
              <a:tr h="349920">
                <a:tc>
                  <a:txBody>
                    <a:bodyPr lIns="90000" rIns="90000" tIns="46800" bIns="46800"/>
                    <a:p>
                      <a:pPr algn="r"/>
                      <a:r>
                        <a:rPr lang="en-US">
                          <a:latin typeface="Arial"/>
                        </a:rPr>
                        <a:t>14</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r>
              <a:tr h="349920">
                <a:tc>
                  <a:txBody>
                    <a:bodyPr lIns="90000" rIns="90000" tIns="46800" bIns="46800"/>
                    <a:p>
                      <a:pPr algn="r"/>
                      <a:r>
                        <a:rPr lang="en-US">
                          <a:latin typeface="Arial"/>
                        </a:rPr>
                        <a:t>15</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c>
                  <a:txBody>
                    <a:bodyPr lIns="90000" rIns="90000" tIns="46800" bIns="46800"/>
                    <a:p>
                      <a:pPr algn="r"/>
                      <a:r>
                        <a:rPr lang="en-US">
                          <a:latin typeface="Arial"/>
                        </a:rPr>
                        <a:t>0</a:t>
                      </a:r>
                      <a:endParaRPr/>
                    </a:p>
                  </a:txBody>
                  <a:tcPr/>
                </a:tc>
              </a:tr>
            </a:tbl>
          </a:graphicData>
        </a:graphic>
      </p:graphicFrame>
      <p:sp>
        <p:nvSpPr>
          <p:cNvPr id="333" name="TextShape 3"/>
          <p:cNvSpPr txBox="1"/>
          <p:nvPr/>
        </p:nvSpPr>
        <p:spPr>
          <a:xfrm>
            <a:off x="5121000" y="7132320"/>
            <a:ext cx="4665960" cy="346320"/>
          </a:xfrm>
          <a:prstGeom prst="rect">
            <a:avLst/>
          </a:prstGeom>
        </p:spPr>
        <p:txBody>
          <a:bodyPr lIns="90000" rIns="90000" tIns="45000" bIns="45000"/>
          <a:p>
            <a:r>
              <a:rPr lang="en-US">
                <a:latin typeface="Arial"/>
              </a:rPr>
              <a:t>OPOS = .154 (15.4%)   OPOS_cum= 41.6%</a:t>
            </a:r>
            <a:endParaRPr/>
          </a:p>
        </p:txBody>
      </p:sp>
    </p:spTree>
  </p:cSld>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4" name="TextShape 1"/>
          <p:cNvSpPr txBox="1"/>
          <p:nvPr/>
        </p:nvSpPr>
        <p:spPr>
          <a:xfrm>
            <a:off x="504000" y="288000"/>
            <a:ext cx="7020000" cy="1248120"/>
          </a:xfrm>
          <a:prstGeom prst="rect">
            <a:avLst/>
          </a:prstGeom>
        </p:spPr>
        <p:txBody>
          <a:bodyPr lIns="0" rIns="0" tIns="0" bIns="0" anchor="ctr"/>
          <a:p>
            <a:r>
              <a:rPr lang="en-US" sz="4760">
                <a:latin typeface="Arial"/>
              </a:rPr>
              <a:t>Using Search Theory</a:t>
            </a:r>
            <a:endParaRPr/>
          </a:p>
        </p:txBody>
      </p:sp>
      <p:sp>
        <p:nvSpPr>
          <p:cNvPr id="335" name="TextShape 2"/>
          <p:cNvSpPr txBox="1"/>
          <p:nvPr/>
        </p:nvSpPr>
        <p:spPr>
          <a:xfrm>
            <a:off x="504000" y="1823760"/>
            <a:ext cx="9072000" cy="4384440"/>
          </a:xfrm>
          <a:prstGeom prst="rect">
            <a:avLst/>
          </a:prstGeom>
        </p:spPr>
        <p:txBody>
          <a:bodyPr lIns="0" rIns="0" tIns="0" bIns="0"/>
          <a:p>
            <a:pPr>
              <a:buSzPct val="45000"/>
              <a:buFont typeface="StarSymbol"/>
              <a:buChar char=""/>
            </a:pPr>
            <a:r>
              <a:rPr lang="en-US" sz="3470">
                <a:latin typeface="Arial"/>
              </a:rPr>
              <a:t>Early information gathering</a:t>
            </a:r>
            <a:endParaRPr/>
          </a:p>
          <a:p>
            <a:pPr>
              <a:buSzPct val="45000"/>
              <a:buFont typeface="StarSymbol"/>
              <a:buChar char=""/>
            </a:pPr>
            <a:r>
              <a:rPr lang="en-US" sz="3470">
                <a:latin typeface="Arial"/>
              </a:rPr>
              <a:t>Resource Allocation</a:t>
            </a:r>
            <a:endParaRPr/>
          </a:p>
          <a:p>
            <a:pPr>
              <a:buSzPct val="45000"/>
              <a:buFont typeface="StarSymbol"/>
              <a:buChar char=""/>
            </a:pPr>
            <a:r>
              <a:rPr lang="en-US" sz="3470">
                <a:latin typeface="Arial"/>
              </a:rPr>
              <a:t>Tactical assignment</a:t>
            </a:r>
            <a:endParaRPr/>
          </a:p>
          <a:p>
            <a:pPr>
              <a:buSzPct val="45000"/>
              <a:buFont typeface="StarSymbol"/>
              <a:buChar char=""/>
            </a:pPr>
            <a:r>
              <a:rPr lang="en-US" sz="3470">
                <a:latin typeface="Arial"/>
              </a:rPr>
              <a:t>Post-search information</a:t>
            </a:r>
            <a:endParaRPr/>
          </a:p>
          <a:p>
            <a:pPr>
              <a:buSzPct val="45000"/>
              <a:buFont typeface="StarSymbol"/>
              <a:buChar char=""/>
            </a:pPr>
            <a:r>
              <a:rPr lang="en-US" sz="3470">
                <a:latin typeface="Arial"/>
              </a:rPr>
              <a:t>Lather, Rinse, Repeat</a:t>
            </a:r>
            <a:endParaRPr/>
          </a:p>
        </p:txBody>
      </p:sp>
    </p:spTree>
  </p:cSld>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6" name="TextShape 1"/>
          <p:cNvSpPr txBox="1"/>
          <p:nvPr/>
        </p:nvSpPr>
        <p:spPr>
          <a:xfrm>
            <a:off x="91440" y="306360"/>
            <a:ext cx="7524000" cy="1248120"/>
          </a:xfrm>
          <a:prstGeom prst="rect">
            <a:avLst/>
          </a:prstGeom>
        </p:spPr>
        <p:txBody>
          <a:bodyPr lIns="0" rIns="0" tIns="0" bIns="0" anchor="ctr"/>
          <a:p>
            <a:r>
              <a:rPr lang="en-US" sz="4760">
                <a:latin typeface="Arial"/>
              </a:rPr>
              <a:t>Initial Search: Reflex Tasks</a:t>
            </a:r>
            <a:endParaRPr/>
          </a:p>
        </p:txBody>
      </p:sp>
      <p:sp>
        <p:nvSpPr>
          <p:cNvPr id="337" name="TextShape 2"/>
          <p:cNvSpPr txBox="1"/>
          <p:nvPr/>
        </p:nvSpPr>
        <p:spPr>
          <a:xfrm>
            <a:off x="504000" y="1823760"/>
            <a:ext cx="9072000" cy="4384440"/>
          </a:xfrm>
          <a:prstGeom prst="rect">
            <a:avLst/>
          </a:prstGeom>
        </p:spPr>
        <p:txBody>
          <a:bodyPr lIns="0" rIns="0" tIns="0" bIns="0"/>
          <a:p>
            <a:pPr>
              <a:buSzPct val="45000"/>
              <a:buFont typeface="StarSymbol"/>
              <a:buChar char=""/>
            </a:pPr>
            <a:r>
              <a:rPr lang="en-US" sz="3470">
                <a:latin typeface="Arial"/>
              </a:rPr>
              <a:t>Bike wheel</a:t>
            </a:r>
            <a:endParaRPr/>
          </a:p>
          <a:p>
            <a:pPr>
              <a:buSzPct val="45000"/>
              <a:buFont typeface="StarSymbol"/>
              <a:buChar char=""/>
            </a:pPr>
            <a:r>
              <a:rPr lang="en-US" sz="3470">
                <a:latin typeface="Arial"/>
              </a:rPr>
              <a:t>Reflex task assignments</a:t>
            </a:r>
            <a:endParaRPr/>
          </a:p>
          <a:p>
            <a:pPr>
              <a:buSzPct val="45000"/>
              <a:buFont typeface="StarSymbol"/>
              <a:buChar char=""/>
            </a:pPr>
            <a:r>
              <a:rPr lang="en-US" sz="3470">
                <a:latin typeface="Arial"/>
              </a:rPr>
              <a:t>Gather info in debriefs</a:t>
            </a:r>
            <a:endParaRPr/>
          </a:p>
          <a:p>
            <a:pPr lvl="1">
              <a:buSzPct val="75000"/>
              <a:buFont typeface="StarSymbol"/>
              <a:buChar char=""/>
            </a:pPr>
            <a:r>
              <a:rPr lang="en-US" sz="3040">
                <a:latin typeface="Arial"/>
              </a:rPr>
              <a:t>Decision points</a:t>
            </a:r>
            <a:endParaRPr/>
          </a:p>
          <a:p>
            <a:pPr lvl="1">
              <a:buSzPct val="75000"/>
              <a:buFont typeface="StarSymbol"/>
              <a:buChar char=""/>
            </a:pPr>
            <a:r>
              <a:rPr lang="en-US" sz="3040">
                <a:latin typeface="Arial"/>
              </a:rPr>
              <a:t>Hazards &amp; conditions</a:t>
            </a:r>
            <a:endParaRPr/>
          </a:p>
          <a:p>
            <a:pPr lvl="1">
              <a:buSzPct val="75000"/>
              <a:buFont typeface="StarSymbol"/>
              <a:buChar char=""/>
            </a:pPr>
            <a:r>
              <a:rPr lang="en-US" sz="3040">
                <a:latin typeface="Arial"/>
              </a:rPr>
              <a:t>Rd measurements</a:t>
            </a:r>
            <a:endParaRPr/>
          </a:p>
          <a:p>
            <a:pPr lvl="1">
              <a:buSzPct val="75000"/>
              <a:buFont typeface="StarSymbol"/>
              <a:buChar char=""/>
            </a:pPr>
            <a:r>
              <a:rPr lang="en-US" sz="3040">
                <a:latin typeface="Arial"/>
              </a:rPr>
              <a:t>Travel speeds</a:t>
            </a:r>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0" name="TextShape 1"/>
          <p:cNvSpPr txBox="1"/>
          <p:nvPr/>
        </p:nvSpPr>
        <p:spPr>
          <a:xfrm>
            <a:off x="504000" y="233640"/>
            <a:ext cx="7020000" cy="1356840"/>
          </a:xfrm>
          <a:prstGeom prst="rect">
            <a:avLst/>
          </a:prstGeom>
        </p:spPr>
        <p:txBody>
          <a:bodyPr lIns="0" rIns="0" tIns="0" bIns="0" anchor="ctr"/>
          <a:p>
            <a:r>
              <a:rPr lang="en-US" sz="4760">
                <a:latin typeface="Arial"/>
              </a:rPr>
              <a:t>Search theory in Land SAR</a:t>
            </a:r>
            <a:endParaRPr/>
          </a:p>
        </p:txBody>
      </p:sp>
      <p:sp>
        <p:nvSpPr>
          <p:cNvPr id="61" name="TextShape 2"/>
          <p:cNvSpPr txBox="1"/>
          <p:nvPr/>
        </p:nvSpPr>
        <p:spPr>
          <a:xfrm>
            <a:off x="504000" y="1823760"/>
            <a:ext cx="9072000" cy="4384440"/>
          </a:xfrm>
          <a:prstGeom prst="rect">
            <a:avLst/>
          </a:prstGeom>
        </p:spPr>
        <p:txBody>
          <a:bodyPr lIns="0" rIns="0" tIns="0" bIns="0"/>
          <a:p>
            <a:pPr>
              <a:buSzPct val="45000"/>
              <a:buFont typeface="StarSymbol"/>
              <a:buChar char=""/>
            </a:pPr>
            <a:r>
              <a:rPr lang="en-US" sz="3470">
                <a:latin typeface="Arial"/>
              </a:rPr>
              <a:t>Most land SAR classes do not teach search theory properly.</a:t>
            </a:r>
            <a:endParaRPr/>
          </a:p>
          <a:p>
            <a:pPr>
              <a:buSzPct val="45000"/>
              <a:buFont typeface="StarSymbol"/>
              <a:buChar char=""/>
            </a:pPr>
            <a:r>
              <a:rPr lang="en-US" sz="3470">
                <a:latin typeface="Arial"/>
              </a:rPr>
              <a:t>“</a:t>
            </a:r>
            <a:r>
              <a:rPr lang="en-US" sz="3470">
                <a:latin typeface="Arial"/>
              </a:rPr>
              <a:t>A scientific theory should be as simple as possible, and no simpler.” – A. Einstein</a:t>
            </a:r>
            <a:endParaRPr/>
          </a:p>
          <a:p>
            <a:pPr>
              <a:buSzPct val="45000"/>
              <a:buFont typeface="StarSymbol"/>
              <a:buChar char=""/>
            </a:pPr>
            <a:r>
              <a:rPr lang="en-US" sz="3470">
                <a:latin typeface="Arial"/>
              </a:rPr>
              <a:t>“</a:t>
            </a:r>
            <a:r>
              <a:rPr lang="en-US" sz="3470">
                <a:latin typeface="Arial"/>
              </a:rPr>
              <a:t>Please forget everything you have learned in school, for you haven't really learned it.  Please keep in mind the corresponding parts of your school curriculum, for you haven't actually forgotten them.” – E. Landau, Foundations of Analysis</a:t>
            </a:r>
            <a:endParaRPr/>
          </a:p>
        </p:txBody>
      </p:sp>
    </p:spTree>
  </p:cSld>
  <p:timing>
    <p:tnLst>
      <p:par>
        <p:cTn id="7" dur="indefinite" restart="never" nodeType="tmRoot">
          <p:childTnLst>
            <p:seq>
              <p:cTn id="8" nodeType="mainSeq">
                <p:childTnLst>
                  <p:par>
                    <p:cTn id="9" fill="freeze">
                      <p:stCondLst>
                        <p:cond delay="0"/>
                      </p:stCondLst>
                      <p:childTnLst>
                        <p:par>
                          <p:cTn id="10" fill="freeze">
                            <p:stCondLst>
                              <p:cond delay="0"/>
                            </p:stCondLst>
                            <p:childTnLst>
                              <p:par>
                                <p:cTn id="11" nodeType="withEffect" fill="hold" presetClass="entr" presetID="1">
                                  <p:stCondLst>
                                    <p:cond delay="0"/>
                                  </p:stCondLst>
                                  <p:childTnLst>
                                    <p:set>
                                      <p:cBhvr>
                                        <p:cTn id="12" dur="1" fill="hold">
                                          <p:stCondLst>
                                            <p:cond delay="0"/>
                                          </p:stCondLst>
                                        </p:cTn>
                                        <p:tgtEl>
                                          <p:spTgt spid="61">
                                            <p:txEl>
                                              <p:pRg st="0" end="59"/>
                                            </p:txEl>
                                          </p:spTgt>
                                        </p:tgtEl>
                                        <p:attrNameLst>
                                          <p:attrName>style.visibility</p:attrName>
                                        </p:attrNameLst>
                                      </p:cBhvr>
                                      <p:to>
                                        <p:strVal val="visible"/>
                                      </p:to>
                                    </p:set>
                                  </p:childTnLst>
                                </p:cTn>
                              </p:par>
                            </p:childTnLst>
                          </p:cTn>
                        </p:par>
                      </p:childTnLst>
                    </p:cTn>
                  </p:par>
                  <p:par>
                    <p:cTn id="13" fill="freeze">
                      <p:stCondLst>
                        <p:cond delay="indefinite"/>
                      </p:stCondLst>
                      <p:childTnLst>
                        <p:par>
                          <p:cTn id="14" fill="freeze">
                            <p:stCondLst>
                              <p:cond delay="0"/>
                            </p:stCondLst>
                            <p:childTnLst>
                              <p:par>
                                <p:cTn id="15" nodeType="clickEffect" fill="hold" presetClass="entr" presetID="1">
                                  <p:stCondLst>
                                    <p:cond delay="0"/>
                                  </p:stCondLst>
                                  <p:childTnLst>
                                    <p:set>
                                      <p:cBhvr>
                                        <p:cTn id="16" dur="1" fill="hold">
                                          <p:stCondLst>
                                            <p:cond delay="0"/>
                                          </p:stCondLst>
                                        </p:cTn>
                                        <p:tgtEl>
                                          <p:spTgt spid="61">
                                            <p:txEl>
                                              <p:pRg st="59" end="144"/>
                                            </p:txEl>
                                          </p:spTgt>
                                        </p:tgtEl>
                                        <p:attrNameLst>
                                          <p:attrName>style.visibility</p:attrName>
                                        </p:attrNameLst>
                                      </p:cBhvr>
                                      <p:to>
                                        <p:strVal val="visible"/>
                                      </p:to>
                                    </p:set>
                                  </p:childTnLst>
                                </p:cTn>
                              </p:par>
                            </p:childTnLst>
                          </p:cTn>
                        </p:par>
                      </p:childTnLst>
                    </p:cTn>
                  </p:par>
                  <p:par>
                    <p:cTn id="17" fill="freeze">
                      <p:stCondLst>
                        <p:cond delay="indefinite"/>
                      </p:stCondLst>
                      <p:childTnLst>
                        <p:par>
                          <p:cTn id="18" fill="freeze">
                            <p:stCondLst>
                              <p:cond delay="0"/>
                            </p:stCondLst>
                            <p:childTnLst>
                              <p:par>
                                <p:cTn id="19" nodeType="clickEffect" fill="hold" presetClass="entr" presetID="1">
                                  <p:stCondLst>
                                    <p:cond delay="0"/>
                                  </p:stCondLst>
                                  <p:childTnLst>
                                    <p:set>
                                      <p:cBhvr>
                                        <p:cTn id="20" dur="1" fill="hold">
                                          <p:stCondLst>
                                            <p:cond delay="0"/>
                                          </p:stCondLst>
                                        </p:cTn>
                                        <p:tgtEl>
                                          <p:spTgt spid="61">
                                            <p:txEl>
                                              <p:pRg st="144" end="38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8" name="TextShape 1"/>
          <p:cNvSpPr txBox="1"/>
          <p:nvPr/>
        </p:nvSpPr>
        <p:spPr>
          <a:xfrm>
            <a:off x="504000" y="288000"/>
            <a:ext cx="7020000" cy="1248120"/>
          </a:xfrm>
          <a:prstGeom prst="rect">
            <a:avLst/>
          </a:prstGeom>
        </p:spPr>
        <p:txBody>
          <a:bodyPr lIns="0" rIns="0" tIns="0" bIns="0" anchor="ctr"/>
          <a:p>
            <a:r>
              <a:rPr lang="en-US" sz="4760">
                <a:latin typeface="Arial"/>
              </a:rPr>
              <a:t>Planning</a:t>
            </a:r>
            <a:endParaRPr/>
          </a:p>
        </p:txBody>
      </p:sp>
      <p:sp>
        <p:nvSpPr>
          <p:cNvPr id="339" name="TextShape 2"/>
          <p:cNvSpPr txBox="1"/>
          <p:nvPr/>
        </p:nvSpPr>
        <p:spPr>
          <a:xfrm>
            <a:off x="504000" y="1823760"/>
            <a:ext cx="9072000" cy="4384440"/>
          </a:xfrm>
          <a:prstGeom prst="rect">
            <a:avLst/>
          </a:prstGeom>
        </p:spPr>
        <p:txBody>
          <a:bodyPr lIns="0" rIns="0" tIns="0" bIns="0"/>
          <a:p>
            <a:r>
              <a:rPr lang="en-US" sz="3470">
                <a:latin typeface="Arial"/>
              </a:rPr>
              <a:t>If go beyond reflex tasks into area search</a:t>
            </a:r>
            <a:endParaRPr/>
          </a:p>
          <a:p>
            <a:pPr>
              <a:buSzPct val="45000"/>
              <a:buFont typeface="StarSymbol"/>
              <a:buChar char=""/>
            </a:pPr>
            <a:r>
              <a:rPr lang="en-US" sz="3470">
                <a:latin typeface="Arial"/>
              </a:rPr>
              <a:t>Establish initial POC map</a:t>
            </a:r>
            <a:endParaRPr/>
          </a:p>
          <a:p>
            <a:pPr>
              <a:buSzPct val="45000"/>
              <a:buFont typeface="StarSymbol"/>
              <a:buChar char=""/>
            </a:pPr>
            <a:r>
              <a:rPr lang="en-US" sz="3470">
                <a:latin typeface="Arial"/>
              </a:rPr>
              <a:t>Determine resource needs</a:t>
            </a:r>
            <a:endParaRPr/>
          </a:p>
          <a:p>
            <a:pPr>
              <a:buSzPct val="45000"/>
              <a:buFont typeface="StarSymbol"/>
              <a:buChar char=""/>
            </a:pPr>
            <a:r>
              <a:rPr lang="en-US" sz="3470">
                <a:latin typeface="Arial"/>
              </a:rPr>
              <a:t>Discover resource availability</a:t>
            </a:r>
            <a:endParaRPr/>
          </a:p>
          <a:p>
            <a:pPr>
              <a:buSzPct val="45000"/>
              <a:buFont typeface="StarSymbol"/>
              <a:buChar char=""/>
            </a:pPr>
            <a:r>
              <a:rPr lang="en-US" sz="3470">
                <a:latin typeface="Arial"/>
              </a:rPr>
              <a:t>Resource allocation</a:t>
            </a:r>
            <a:endParaRPr/>
          </a:p>
          <a:p>
            <a:pPr>
              <a:buSzPct val="45000"/>
              <a:buFont typeface="StarSymbol"/>
              <a:buChar char=""/>
            </a:pPr>
            <a:r>
              <a:rPr lang="en-US" sz="3470">
                <a:latin typeface="Arial"/>
              </a:rPr>
              <a:t>Tactical assignments</a:t>
            </a:r>
            <a:endParaRPr/>
          </a:p>
        </p:txBody>
      </p:sp>
    </p:spTree>
  </p:cSld>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0" name="TextShape 1"/>
          <p:cNvSpPr txBox="1"/>
          <p:nvPr/>
        </p:nvSpPr>
        <p:spPr>
          <a:xfrm>
            <a:off x="504000" y="288000"/>
            <a:ext cx="7020000" cy="1248120"/>
          </a:xfrm>
          <a:prstGeom prst="rect">
            <a:avLst/>
          </a:prstGeom>
        </p:spPr>
        <p:txBody>
          <a:bodyPr lIns="0" rIns="0" tIns="0" bIns="0" anchor="ctr"/>
          <a:p>
            <a:r>
              <a:rPr lang="en-US" sz="4760">
                <a:latin typeface="Arial"/>
              </a:rPr>
              <a:t>Operations</a:t>
            </a:r>
            <a:endParaRPr/>
          </a:p>
        </p:txBody>
      </p:sp>
      <p:sp>
        <p:nvSpPr>
          <p:cNvPr id="341" name="TextShape 2"/>
          <p:cNvSpPr txBox="1"/>
          <p:nvPr/>
        </p:nvSpPr>
        <p:spPr>
          <a:xfrm>
            <a:off x="504000" y="1823760"/>
            <a:ext cx="9072000" cy="4384440"/>
          </a:xfrm>
          <a:prstGeom prst="rect">
            <a:avLst/>
          </a:prstGeom>
        </p:spPr>
        <p:txBody>
          <a:bodyPr lIns="0" rIns="0" tIns="0" bIns="0"/>
          <a:p>
            <a:pPr>
              <a:buSzPct val="45000"/>
              <a:buFont typeface="StarSymbol"/>
              <a:buChar char=""/>
            </a:pPr>
            <a:r>
              <a:rPr lang="en-US" sz="3470">
                <a:latin typeface="Arial"/>
              </a:rPr>
              <a:t>Brief resources</a:t>
            </a:r>
            <a:endParaRPr/>
          </a:p>
          <a:p>
            <a:pPr lvl="1">
              <a:buSzPct val="75000"/>
              <a:buFont typeface="StarSymbol"/>
              <a:buChar char=""/>
            </a:pPr>
            <a:r>
              <a:rPr lang="en-US" sz="3040">
                <a:latin typeface="Arial"/>
              </a:rPr>
              <a:t>Expected time on task</a:t>
            </a:r>
            <a:endParaRPr/>
          </a:p>
          <a:p>
            <a:pPr lvl="1">
              <a:buSzPct val="75000"/>
              <a:buFont typeface="StarSymbol"/>
              <a:buChar char=""/>
            </a:pPr>
            <a:r>
              <a:rPr lang="en-US" sz="3040">
                <a:latin typeface="Arial"/>
              </a:rPr>
              <a:t>Assigned area</a:t>
            </a:r>
            <a:endParaRPr/>
          </a:p>
          <a:p>
            <a:pPr lvl="1">
              <a:buSzPct val="75000"/>
              <a:buFont typeface="StarSymbol"/>
              <a:buChar char=""/>
            </a:pPr>
            <a:r>
              <a:rPr lang="en-US" sz="3040">
                <a:latin typeface="Arial"/>
              </a:rPr>
              <a:t>Rd measurement</a:t>
            </a:r>
            <a:endParaRPr/>
          </a:p>
          <a:p>
            <a:pPr lvl="1">
              <a:buSzPct val="75000"/>
              <a:buFont typeface="StarSymbol"/>
              <a:buChar char=""/>
            </a:pPr>
            <a:r>
              <a:rPr lang="en-US" sz="3040">
                <a:latin typeface="Arial"/>
              </a:rPr>
              <a:t>Total-track-length measurement (via GPS)</a:t>
            </a:r>
            <a:endParaRPr/>
          </a:p>
        </p:txBody>
      </p:sp>
    </p:spTree>
  </p:cSld>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2" name="TextShape 1"/>
          <p:cNvSpPr txBox="1"/>
          <p:nvPr/>
        </p:nvSpPr>
        <p:spPr>
          <a:xfrm>
            <a:off x="504000" y="288000"/>
            <a:ext cx="7020000" cy="1248120"/>
          </a:xfrm>
          <a:prstGeom prst="rect">
            <a:avLst/>
          </a:prstGeom>
        </p:spPr>
        <p:txBody>
          <a:bodyPr lIns="0" rIns="0" tIns="0" bIns="0" anchor="ctr"/>
          <a:p>
            <a:r>
              <a:rPr lang="en-US" sz="4760">
                <a:latin typeface="Arial"/>
              </a:rPr>
              <a:t>Operations</a:t>
            </a:r>
            <a:r>
              <a:rPr lang="en-US" sz="4760">
                <a:latin typeface="Standard Symbols L"/>
                <a:ea typeface="Standard Symbols L"/>
              </a:rPr>
              <a:t>®</a:t>
            </a:r>
            <a:r>
              <a:rPr lang="en-US" sz="4760">
                <a:latin typeface="Arial"/>
              </a:rPr>
              <a:t>Planning</a:t>
            </a:r>
            <a:endParaRPr/>
          </a:p>
        </p:txBody>
      </p:sp>
      <p:sp>
        <p:nvSpPr>
          <p:cNvPr id="343" name="TextShape 2"/>
          <p:cNvSpPr txBox="1"/>
          <p:nvPr/>
        </p:nvSpPr>
        <p:spPr>
          <a:xfrm>
            <a:off x="504000" y="1823760"/>
            <a:ext cx="9072000" cy="4384440"/>
          </a:xfrm>
          <a:prstGeom prst="rect">
            <a:avLst/>
          </a:prstGeom>
        </p:spPr>
        <p:txBody>
          <a:bodyPr lIns="0" rIns="0" tIns="0" bIns="0"/>
          <a:p>
            <a:r>
              <a:rPr lang="en-US" sz="3470">
                <a:latin typeface="Arial"/>
              </a:rPr>
              <a:t>Debrief resources</a:t>
            </a:r>
            <a:endParaRPr/>
          </a:p>
          <a:p>
            <a:pPr>
              <a:buSzPct val="45000"/>
              <a:buFont typeface="StarSymbol"/>
              <a:buChar char=""/>
            </a:pPr>
            <a:r>
              <a:rPr lang="en-US" sz="3470">
                <a:latin typeface="Arial"/>
              </a:rPr>
              <a:t>Collect Rd measurements</a:t>
            </a:r>
            <a:endParaRPr/>
          </a:p>
          <a:p>
            <a:pPr>
              <a:buSzPct val="45000"/>
              <a:buFont typeface="StarSymbol"/>
              <a:buChar char=""/>
            </a:pPr>
            <a:r>
              <a:rPr lang="en-US" sz="3470">
                <a:latin typeface="Arial"/>
              </a:rPr>
              <a:t>Collect total track lengths</a:t>
            </a:r>
            <a:endParaRPr/>
          </a:p>
          <a:p>
            <a:pPr>
              <a:buSzPct val="45000"/>
              <a:buFont typeface="StarSymbol"/>
              <a:buChar char=""/>
            </a:pPr>
            <a:r>
              <a:rPr lang="en-US" sz="3470">
                <a:latin typeface="Arial"/>
              </a:rPr>
              <a:t>Speeds?</a:t>
            </a:r>
            <a:endParaRPr/>
          </a:p>
          <a:p>
            <a:pPr>
              <a:buSzPct val="45000"/>
              <a:buFont typeface="StarSymbol"/>
              <a:buChar char=""/>
            </a:pPr>
            <a:r>
              <a:rPr lang="en-US" sz="3470">
                <a:latin typeface="Arial"/>
              </a:rPr>
              <a:t>Terrain</a:t>
            </a:r>
            <a:endParaRPr/>
          </a:p>
          <a:p>
            <a:pPr>
              <a:buSzPct val="45000"/>
              <a:buFont typeface="StarSymbol"/>
              <a:buChar char=""/>
            </a:pPr>
            <a:r>
              <a:rPr lang="en-US" sz="3470">
                <a:latin typeface="Arial"/>
              </a:rPr>
              <a:t>Hazards</a:t>
            </a:r>
            <a:endParaRPr/>
          </a:p>
          <a:p>
            <a:pPr>
              <a:buSzPct val="45000"/>
              <a:buFont typeface="StarSymbol"/>
              <a:buChar char=""/>
            </a:pPr>
            <a:r>
              <a:rPr lang="en-US" sz="3470">
                <a:latin typeface="Arial"/>
              </a:rPr>
              <a:t>Completeness</a:t>
            </a:r>
            <a:endParaRPr/>
          </a:p>
        </p:txBody>
      </p:sp>
    </p:spTree>
  </p:cSld>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4" name="TextShape 1"/>
          <p:cNvSpPr txBox="1"/>
          <p:nvPr/>
        </p:nvSpPr>
        <p:spPr>
          <a:xfrm>
            <a:off x="504000" y="288000"/>
            <a:ext cx="7020000" cy="1248120"/>
          </a:xfrm>
          <a:prstGeom prst="rect">
            <a:avLst/>
          </a:prstGeom>
        </p:spPr>
        <p:txBody>
          <a:bodyPr lIns="0" rIns="0" tIns="0" bIns="0" anchor="ctr"/>
          <a:p>
            <a:r>
              <a:rPr lang="en-US" sz="4760">
                <a:latin typeface="Arial"/>
              </a:rPr>
              <a:t>Planning</a:t>
            </a:r>
            <a:endParaRPr/>
          </a:p>
        </p:txBody>
      </p:sp>
      <p:sp>
        <p:nvSpPr>
          <p:cNvPr id="345" name="TextShape 2"/>
          <p:cNvSpPr txBox="1"/>
          <p:nvPr/>
        </p:nvSpPr>
        <p:spPr>
          <a:xfrm>
            <a:off x="504000" y="1823760"/>
            <a:ext cx="9072000" cy="4384440"/>
          </a:xfrm>
          <a:prstGeom prst="rect">
            <a:avLst/>
          </a:prstGeom>
        </p:spPr>
        <p:txBody>
          <a:bodyPr lIns="0" rIns="0" tIns="0" bIns="0"/>
          <a:p>
            <a:pPr>
              <a:buSzPct val="45000"/>
              <a:buFont typeface="StarSymbol"/>
              <a:buChar char=""/>
            </a:pPr>
            <a:r>
              <a:rPr lang="en-US" sz="4400">
                <a:latin typeface="Arial"/>
              </a:rPr>
              <a:t>Post-search objective POD</a:t>
            </a:r>
            <a:endParaRPr/>
          </a:p>
          <a:p>
            <a:pPr>
              <a:buSzPct val="45000"/>
              <a:buFont typeface="StarSymbol"/>
              <a:buChar char=""/>
            </a:pPr>
            <a:r>
              <a:rPr lang="en-US" sz="4400">
                <a:latin typeface="Arial"/>
              </a:rPr>
              <a:t>Updated POC map</a:t>
            </a:r>
            <a:endParaRPr/>
          </a:p>
          <a:p>
            <a:pPr>
              <a:buSzPct val="45000"/>
              <a:buFont typeface="StarSymbol"/>
              <a:buChar char=""/>
            </a:pPr>
            <a:r>
              <a:rPr lang="en-US" sz="4400">
                <a:latin typeface="Arial"/>
              </a:rPr>
              <a:t>Other new information into POC map</a:t>
            </a:r>
            <a:endParaRPr/>
          </a:p>
          <a:p>
            <a:pPr>
              <a:buSzPct val="45000"/>
              <a:buFont typeface="StarSymbol"/>
              <a:buChar char=""/>
            </a:pPr>
            <a:r>
              <a:rPr lang="en-US" sz="4400">
                <a:latin typeface="Arial"/>
              </a:rPr>
              <a:t>OPOS</a:t>
            </a:r>
            <a:endParaRPr/>
          </a:p>
          <a:p>
            <a:pPr>
              <a:buSzPct val="45000"/>
              <a:buFont typeface="StarSymbol"/>
              <a:buChar char=""/>
            </a:pPr>
            <a:r>
              <a:rPr lang="en-US" sz="4400">
                <a:latin typeface="Arial"/>
              </a:rPr>
              <a:t>OPOS_cum</a:t>
            </a:r>
            <a:endParaRPr/>
          </a:p>
          <a:p>
            <a:pPr>
              <a:buSzPct val="45000"/>
              <a:buFont typeface="StarSymbol"/>
              <a:buChar char=""/>
            </a:pPr>
            <a:r>
              <a:rPr lang="en-US" sz="4400">
                <a:latin typeface="Arial"/>
              </a:rPr>
              <a:t>Next phase plan with updated POC map</a:t>
            </a:r>
            <a:endParaRPr/>
          </a:p>
          <a:p>
            <a:pPr lvl="1">
              <a:buSzPct val="75000"/>
              <a:buFont typeface="StarSymbol"/>
              <a:buChar char=""/>
            </a:pPr>
            <a:r>
              <a:rPr lang="en-US" sz="4400">
                <a:latin typeface="Arial"/>
              </a:rPr>
              <a:t>resources available</a:t>
            </a:r>
            <a:endParaRPr/>
          </a:p>
          <a:p>
            <a:pPr lvl="1">
              <a:buSzPct val="75000"/>
              <a:buFont typeface="StarSymbol"/>
              <a:buChar char=""/>
            </a:pPr>
            <a:r>
              <a:rPr lang="en-US" sz="4400">
                <a:latin typeface="Arial"/>
              </a:rPr>
              <a:t>allocation</a:t>
            </a:r>
            <a:endParaRPr/>
          </a:p>
        </p:txBody>
      </p:sp>
    </p:spTree>
  </p:cSld>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6" name="TextShape 1"/>
          <p:cNvSpPr txBox="1"/>
          <p:nvPr/>
        </p:nvSpPr>
        <p:spPr>
          <a:xfrm>
            <a:off x="504000" y="233640"/>
            <a:ext cx="7020000" cy="1356840"/>
          </a:xfrm>
          <a:prstGeom prst="rect">
            <a:avLst/>
          </a:prstGeom>
        </p:spPr>
        <p:txBody>
          <a:bodyPr lIns="0" rIns="0" tIns="0" bIns="0" anchor="ctr"/>
          <a:p>
            <a:r>
              <a:rPr lang="en-US" sz="4760">
                <a:latin typeface="Arial"/>
              </a:rPr>
              <a:t>Myths and Misconceptions</a:t>
            </a:r>
            <a:endParaRPr/>
          </a:p>
        </p:txBody>
      </p:sp>
      <p:sp>
        <p:nvSpPr>
          <p:cNvPr id="347" name="TextShape 2"/>
          <p:cNvSpPr txBox="1"/>
          <p:nvPr/>
        </p:nvSpPr>
        <p:spPr>
          <a:xfrm>
            <a:off x="504000" y="1823760"/>
            <a:ext cx="9072000" cy="4384440"/>
          </a:xfrm>
          <a:prstGeom prst="rect">
            <a:avLst/>
          </a:prstGeom>
        </p:spPr>
        <p:txBody>
          <a:bodyPr lIns="0" rIns="0" tIns="0" bIns="0" anchor="ctr"/>
          <a:p>
            <a:pPr algn="ctr"/>
            <a:r>
              <a:rPr lang="en-US" sz="6000">
                <a:latin typeface="Arial"/>
              </a:rPr>
              <a:t>Many people believe many untrue things about search theory!</a:t>
            </a:r>
            <a:endParaRPr/>
          </a:p>
        </p:txBody>
      </p:sp>
    </p:spTree>
  </p:cSld>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8" name="TextShape 1"/>
          <p:cNvSpPr txBox="1"/>
          <p:nvPr/>
        </p:nvSpPr>
        <p:spPr>
          <a:xfrm>
            <a:off x="504000" y="288000"/>
            <a:ext cx="7020000" cy="1248120"/>
          </a:xfrm>
          <a:prstGeom prst="rect">
            <a:avLst/>
          </a:prstGeom>
        </p:spPr>
        <p:txBody>
          <a:bodyPr lIns="0" rIns="0" tIns="0" bIns="0" anchor="ctr"/>
          <a:p>
            <a:r>
              <a:rPr lang="en-US" sz="4760">
                <a:latin typeface="Arial"/>
              </a:rPr>
              <a:t>Subjective POD</a:t>
            </a:r>
            <a:endParaRPr/>
          </a:p>
        </p:txBody>
      </p:sp>
      <p:sp>
        <p:nvSpPr>
          <p:cNvPr id="349" name="TextShape 2"/>
          <p:cNvSpPr txBox="1"/>
          <p:nvPr/>
        </p:nvSpPr>
        <p:spPr>
          <a:xfrm>
            <a:off x="504000" y="1823760"/>
            <a:ext cx="9072000" cy="4384440"/>
          </a:xfrm>
          <a:prstGeom prst="rect">
            <a:avLst/>
          </a:prstGeom>
        </p:spPr>
        <p:txBody>
          <a:bodyPr lIns="0" rIns="0" tIns="0" bIns="0"/>
          <a:p>
            <a:r>
              <a:rPr lang="en-US" sz="3470">
                <a:latin typeface="Arial"/>
              </a:rPr>
              <a:t>Myth:</a:t>
            </a:r>
            <a:endParaRPr/>
          </a:p>
          <a:p>
            <a:pPr>
              <a:buSzPct val="45000"/>
              <a:buFont typeface="StarSymbol"/>
              <a:buChar char=""/>
            </a:pPr>
            <a:r>
              <a:rPr lang="en-US" sz="3470">
                <a:latin typeface="Arial"/>
              </a:rPr>
              <a:t>“</a:t>
            </a:r>
            <a:r>
              <a:rPr lang="en-US" sz="3470">
                <a:latin typeface="Arial"/>
              </a:rPr>
              <a:t>Searchers can estimate POD directly.”</a:t>
            </a:r>
            <a:endParaRPr/>
          </a:p>
          <a:p>
            <a:pPr>
              <a:buSzPct val="45000"/>
              <a:buFont typeface="StarSymbol"/>
              <a:buChar char=""/>
            </a:pPr>
            <a:r>
              <a:rPr lang="en-US" sz="3470">
                <a:latin typeface="Arial"/>
              </a:rPr>
              <a:t>“</a:t>
            </a:r>
            <a:r>
              <a:rPr lang="en-US" sz="3470">
                <a:latin typeface="Arial"/>
              </a:rPr>
              <a:t>I can tell searchers what POD to get.”</a:t>
            </a:r>
            <a:endParaRPr/>
          </a:p>
          <a:p>
            <a:r>
              <a:rPr lang="en-US" sz="3470">
                <a:latin typeface="Arial"/>
              </a:rPr>
              <a:t>Reality:</a:t>
            </a:r>
            <a:endParaRPr/>
          </a:p>
          <a:p>
            <a:pPr>
              <a:buSzPct val="45000"/>
              <a:buFont typeface="StarSymbol"/>
              <a:buChar char=""/>
            </a:pPr>
            <a:r>
              <a:rPr lang="en-US" sz="3470">
                <a:latin typeface="Arial"/>
              </a:rPr>
              <a:t>People are really bad at estimating probability!</a:t>
            </a:r>
            <a:endParaRPr/>
          </a:p>
          <a:p>
            <a:pPr>
              <a:buSzPct val="45000"/>
              <a:buFont typeface="StarSymbol"/>
              <a:buChar char=""/>
            </a:pPr>
            <a:r>
              <a:rPr lang="en-US" sz="3470">
                <a:latin typeface="Arial"/>
              </a:rPr>
              <a:t>“</a:t>
            </a:r>
            <a:r>
              <a:rPr lang="en-US" sz="3470">
                <a:latin typeface="Arial"/>
              </a:rPr>
              <a:t>Searchers always overestimate POD?”</a:t>
            </a:r>
            <a:endParaRPr/>
          </a:p>
        </p:txBody>
      </p:sp>
    </p:spTree>
  </p:cSld>
  <p:timing>
    <p:tnLst>
      <p:par>
        <p:cTn id="261" dur="indefinite" restart="never" nodeType="tmRoot">
          <p:childTnLst>
            <p:seq>
              <p:cTn id="262" nodeType="mainSeq">
                <p:childTnLst>
                  <p:par>
                    <p:cTn id="263" fill="freeze">
                      <p:stCondLst>
                        <p:cond delay="indefinite"/>
                      </p:stCondLst>
                      <p:childTnLst>
                        <p:par>
                          <p:cTn id="264" fill="freeze">
                            <p:stCondLst>
                              <p:cond delay="0"/>
                            </p:stCondLst>
                            <p:childTnLst>
                              <p:par>
                                <p:cTn id="265" nodeType="clickEffect" fill="hold" presetClass="entr" presetID="1">
                                  <p:stCondLst>
                                    <p:cond delay="0"/>
                                  </p:stCondLst>
                                  <p:childTnLst>
                                    <p:set>
                                      <p:cBhvr>
                                        <p:cTn id="266" dur="1" fill="hold">
                                          <p:stCondLst>
                                            <p:cond delay="0"/>
                                          </p:stCondLst>
                                        </p:cTn>
                                        <p:tgtEl>
                                          <p:spTgt spid="349">
                                            <p:txEl>
                                              <p:pRg st="0" end="6"/>
                                            </p:txEl>
                                          </p:spTgt>
                                        </p:tgtEl>
                                        <p:attrNameLst>
                                          <p:attrName>style.visibility</p:attrName>
                                        </p:attrNameLst>
                                      </p:cBhvr>
                                      <p:to>
                                        <p:strVal val="visible"/>
                                      </p:to>
                                    </p:set>
                                  </p:childTnLst>
                                </p:cTn>
                              </p:par>
                            </p:childTnLst>
                          </p:cTn>
                        </p:par>
                      </p:childTnLst>
                    </p:cTn>
                  </p:par>
                  <p:par>
                    <p:cTn id="267" fill="freeze">
                      <p:stCondLst>
                        <p:cond delay="indefinite"/>
                      </p:stCondLst>
                      <p:childTnLst>
                        <p:par>
                          <p:cTn id="268" fill="freeze">
                            <p:stCondLst>
                              <p:cond delay="0"/>
                            </p:stCondLst>
                            <p:childTnLst>
                              <p:par>
                                <p:cTn id="269" nodeType="clickEffect" fill="hold" presetClass="entr" presetID="1">
                                  <p:stCondLst>
                                    <p:cond delay="0"/>
                                  </p:stCondLst>
                                  <p:childTnLst>
                                    <p:set>
                                      <p:cBhvr>
                                        <p:cTn id="270" dur="1" fill="hold">
                                          <p:stCondLst>
                                            <p:cond delay="0"/>
                                          </p:stCondLst>
                                        </p:cTn>
                                        <p:tgtEl>
                                          <p:spTgt spid="349">
                                            <p:txEl>
                                              <p:pRg st="6" end="45"/>
                                            </p:txEl>
                                          </p:spTgt>
                                        </p:tgtEl>
                                        <p:attrNameLst>
                                          <p:attrName>style.visibility</p:attrName>
                                        </p:attrNameLst>
                                      </p:cBhvr>
                                      <p:to>
                                        <p:strVal val="visible"/>
                                      </p:to>
                                    </p:set>
                                  </p:childTnLst>
                                </p:cTn>
                              </p:par>
                            </p:childTnLst>
                          </p:cTn>
                        </p:par>
                      </p:childTnLst>
                    </p:cTn>
                  </p:par>
                  <p:par>
                    <p:cTn id="271" fill="freeze">
                      <p:stCondLst>
                        <p:cond delay="indefinite"/>
                      </p:stCondLst>
                      <p:childTnLst>
                        <p:par>
                          <p:cTn id="272" fill="freeze">
                            <p:stCondLst>
                              <p:cond delay="0"/>
                            </p:stCondLst>
                            <p:childTnLst>
                              <p:par>
                                <p:cTn id="273" nodeType="clickEffect" fill="hold" presetClass="entr" presetID="1">
                                  <p:stCondLst>
                                    <p:cond delay="0"/>
                                  </p:stCondLst>
                                  <p:childTnLst>
                                    <p:set>
                                      <p:cBhvr>
                                        <p:cTn id="274" dur="1" fill="hold">
                                          <p:stCondLst>
                                            <p:cond delay="0"/>
                                          </p:stCondLst>
                                        </p:cTn>
                                        <p:tgtEl>
                                          <p:spTgt spid="349">
                                            <p:txEl>
                                              <p:pRg st="45" end="85"/>
                                            </p:txEl>
                                          </p:spTgt>
                                        </p:tgtEl>
                                        <p:attrNameLst>
                                          <p:attrName>style.visibility</p:attrName>
                                        </p:attrNameLst>
                                      </p:cBhvr>
                                      <p:to>
                                        <p:strVal val="visible"/>
                                      </p:to>
                                    </p:set>
                                  </p:childTnLst>
                                </p:cTn>
                              </p:par>
                            </p:childTnLst>
                          </p:cTn>
                        </p:par>
                      </p:childTnLst>
                    </p:cTn>
                  </p:par>
                  <p:par>
                    <p:cTn id="275" fill="freeze">
                      <p:stCondLst>
                        <p:cond delay="indefinite"/>
                      </p:stCondLst>
                      <p:childTnLst>
                        <p:par>
                          <p:cTn id="276" fill="freeze">
                            <p:stCondLst>
                              <p:cond delay="0"/>
                            </p:stCondLst>
                            <p:childTnLst>
                              <p:par>
                                <p:cTn id="277" nodeType="clickEffect" fill="hold" presetClass="entr" presetID="1">
                                  <p:stCondLst>
                                    <p:cond delay="0"/>
                                  </p:stCondLst>
                                  <p:childTnLst>
                                    <p:set>
                                      <p:cBhvr>
                                        <p:cTn id="278" dur="1" fill="hold">
                                          <p:stCondLst>
                                            <p:cond delay="0"/>
                                          </p:stCondLst>
                                        </p:cTn>
                                        <p:tgtEl>
                                          <p:spTgt spid="349">
                                            <p:txEl>
                                              <p:pRg st="85" end="94"/>
                                            </p:txEl>
                                          </p:spTgt>
                                        </p:tgtEl>
                                        <p:attrNameLst>
                                          <p:attrName>style.visibility</p:attrName>
                                        </p:attrNameLst>
                                      </p:cBhvr>
                                      <p:to>
                                        <p:strVal val="visible"/>
                                      </p:to>
                                    </p:set>
                                  </p:childTnLst>
                                </p:cTn>
                              </p:par>
                            </p:childTnLst>
                          </p:cTn>
                        </p:par>
                      </p:childTnLst>
                    </p:cTn>
                  </p:par>
                  <p:par>
                    <p:cTn id="279" fill="freeze">
                      <p:stCondLst>
                        <p:cond delay="indefinite"/>
                      </p:stCondLst>
                      <p:childTnLst>
                        <p:par>
                          <p:cTn id="280" fill="freeze">
                            <p:stCondLst>
                              <p:cond delay="0"/>
                            </p:stCondLst>
                            <p:childTnLst>
                              <p:par>
                                <p:cTn id="281" nodeType="clickEffect" fill="hold" presetClass="entr" presetID="1">
                                  <p:stCondLst>
                                    <p:cond delay="0"/>
                                  </p:stCondLst>
                                  <p:childTnLst>
                                    <p:set>
                                      <p:cBhvr>
                                        <p:cTn id="282" dur="1" fill="hold">
                                          <p:stCondLst>
                                            <p:cond delay="0"/>
                                          </p:stCondLst>
                                        </p:cTn>
                                        <p:tgtEl>
                                          <p:spTgt spid="349">
                                            <p:txEl>
                                              <p:pRg st="94" end="143"/>
                                            </p:txEl>
                                          </p:spTgt>
                                        </p:tgtEl>
                                        <p:attrNameLst>
                                          <p:attrName>style.visibility</p:attrName>
                                        </p:attrNameLst>
                                      </p:cBhvr>
                                      <p:to>
                                        <p:strVal val="visible"/>
                                      </p:to>
                                    </p:set>
                                  </p:childTnLst>
                                </p:cTn>
                              </p:par>
                            </p:childTnLst>
                          </p:cTn>
                        </p:par>
                      </p:childTnLst>
                    </p:cTn>
                  </p:par>
                  <p:par>
                    <p:cTn id="283" fill="freeze">
                      <p:stCondLst>
                        <p:cond delay="indefinite"/>
                      </p:stCondLst>
                      <p:childTnLst>
                        <p:par>
                          <p:cTn id="284" fill="freeze">
                            <p:stCondLst>
                              <p:cond delay="0"/>
                            </p:stCondLst>
                            <p:childTnLst>
                              <p:par>
                                <p:cTn id="285" nodeType="clickEffect" fill="hold" presetClass="entr" presetID="1">
                                  <p:stCondLst>
                                    <p:cond delay="0"/>
                                  </p:stCondLst>
                                  <p:childTnLst>
                                    <p:set>
                                      <p:cBhvr>
                                        <p:cTn id="286" dur="1" fill="hold">
                                          <p:stCondLst>
                                            <p:cond delay="0"/>
                                          </p:stCondLst>
                                        </p:cTn>
                                        <p:tgtEl>
                                          <p:spTgt spid="349">
                                            <p:txEl>
                                              <p:pRg st="143" end="18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50" name="" descr=""/>
          <p:cNvPicPr/>
          <p:nvPr/>
        </p:nvPicPr>
        <p:blipFill>
          <a:blip r:embed="rId1"/>
          <a:stretch>
            <a:fillRect/>
          </a:stretch>
        </p:blipFill>
        <p:spPr>
          <a:xfrm>
            <a:off x="2880" y="1554480"/>
            <a:ext cx="10079640" cy="5580720"/>
          </a:xfrm>
          <a:prstGeom prst="rect">
            <a:avLst/>
          </a:prstGeom>
          <a:ln>
            <a:noFill/>
          </a:ln>
        </p:spPr>
      </p:pic>
      <p:sp>
        <p:nvSpPr>
          <p:cNvPr id="351" name="TextShape 1"/>
          <p:cNvSpPr txBox="1"/>
          <p:nvPr/>
        </p:nvSpPr>
        <p:spPr>
          <a:xfrm>
            <a:off x="504000" y="288000"/>
            <a:ext cx="7020000" cy="1248120"/>
          </a:xfrm>
          <a:prstGeom prst="rect">
            <a:avLst/>
          </a:prstGeom>
        </p:spPr>
        <p:txBody>
          <a:bodyPr lIns="0" rIns="0" tIns="0" bIns="0" anchor="ctr"/>
          <a:p>
            <a:r>
              <a:rPr lang="en-US" sz="4760">
                <a:latin typeface="Arial"/>
              </a:rPr>
              <a:t>Subjective POD</a:t>
            </a:r>
            <a:endParaRPr/>
          </a:p>
        </p:txBody>
      </p:sp>
      <p:pic>
        <p:nvPicPr>
          <p:cNvPr id="352" name="" descr=""/>
          <p:cNvPicPr/>
          <p:nvPr/>
        </p:nvPicPr>
        <p:blipFill>
          <a:blip r:embed="rId2"/>
          <a:stretch>
            <a:fillRect/>
          </a:stretch>
        </p:blipFill>
        <p:spPr>
          <a:xfrm>
            <a:off x="2880" y="1554480"/>
            <a:ext cx="10079640" cy="5580720"/>
          </a:xfrm>
          <a:prstGeom prst="rect">
            <a:avLst/>
          </a:prstGeom>
          <a:ln>
            <a:noFill/>
          </a:ln>
        </p:spPr>
      </p:pic>
      <p:sp>
        <p:nvSpPr>
          <p:cNvPr id="353" name="CustomShape 2"/>
          <p:cNvSpPr/>
          <p:nvPr/>
        </p:nvSpPr>
        <p:spPr>
          <a:xfrm>
            <a:off x="2743200" y="5120640"/>
            <a:ext cx="91440" cy="182880"/>
          </a:xfrm>
          <a:prstGeom prst="diamond">
            <a:avLst/>
          </a:prstGeom>
          <a:solidFill>
            <a:srgbClr val="00ae00"/>
          </a:solidFill>
          <a:ln>
            <a:solidFill>
              <a:srgbClr val="808080"/>
            </a:solidFill>
          </a:ln>
        </p:spPr>
      </p:sp>
      <p:sp>
        <p:nvSpPr>
          <p:cNvPr id="354" name="CustomShape 3"/>
          <p:cNvSpPr/>
          <p:nvPr/>
        </p:nvSpPr>
        <p:spPr>
          <a:xfrm>
            <a:off x="3749040" y="5029200"/>
            <a:ext cx="91440" cy="182880"/>
          </a:xfrm>
          <a:prstGeom prst="diamond">
            <a:avLst/>
          </a:prstGeom>
          <a:solidFill>
            <a:srgbClr val="00ae00"/>
          </a:solidFill>
          <a:ln>
            <a:solidFill>
              <a:srgbClr val="808080"/>
            </a:solidFill>
          </a:ln>
        </p:spPr>
      </p:sp>
      <p:sp>
        <p:nvSpPr>
          <p:cNvPr id="355" name="CustomShape 4"/>
          <p:cNvSpPr/>
          <p:nvPr/>
        </p:nvSpPr>
        <p:spPr>
          <a:xfrm>
            <a:off x="3840480" y="4754880"/>
            <a:ext cx="91440" cy="182880"/>
          </a:xfrm>
          <a:prstGeom prst="diamond">
            <a:avLst/>
          </a:prstGeom>
          <a:solidFill>
            <a:srgbClr val="00ae00"/>
          </a:solidFill>
          <a:ln>
            <a:solidFill>
              <a:srgbClr val="808080"/>
            </a:solidFill>
          </a:ln>
        </p:spPr>
      </p:sp>
      <p:sp>
        <p:nvSpPr>
          <p:cNvPr id="356" name="CustomShape 5"/>
          <p:cNvSpPr/>
          <p:nvPr/>
        </p:nvSpPr>
        <p:spPr>
          <a:xfrm>
            <a:off x="1828800" y="5486400"/>
            <a:ext cx="91440" cy="182880"/>
          </a:xfrm>
          <a:prstGeom prst="diamond">
            <a:avLst/>
          </a:prstGeom>
          <a:solidFill>
            <a:srgbClr val="00ae00"/>
          </a:solidFill>
          <a:ln>
            <a:solidFill>
              <a:srgbClr val="808080"/>
            </a:solidFill>
          </a:ln>
        </p:spPr>
      </p:sp>
      <p:sp>
        <p:nvSpPr>
          <p:cNvPr id="357" name="CustomShape 6"/>
          <p:cNvSpPr/>
          <p:nvPr/>
        </p:nvSpPr>
        <p:spPr>
          <a:xfrm>
            <a:off x="2743200" y="5760720"/>
            <a:ext cx="91440" cy="182880"/>
          </a:xfrm>
          <a:prstGeom prst="diamond">
            <a:avLst/>
          </a:prstGeom>
          <a:solidFill>
            <a:srgbClr val="00ae00"/>
          </a:solidFill>
          <a:ln>
            <a:solidFill>
              <a:srgbClr val="808080"/>
            </a:solidFill>
          </a:ln>
        </p:spPr>
      </p:sp>
      <p:sp>
        <p:nvSpPr>
          <p:cNvPr id="358" name="CustomShape 7"/>
          <p:cNvSpPr/>
          <p:nvPr/>
        </p:nvSpPr>
        <p:spPr>
          <a:xfrm>
            <a:off x="5212080" y="4206240"/>
            <a:ext cx="91440" cy="182880"/>
          </a:xfrm>
          <a:prstGeom prst="diamond">
            <a:avLst/>
          </a:prstGeom>
          <a:solidFill>
            <a:srgbClr val="00ae00"/>
          </a:solidFill>
          <a:ln>
            <a:solidFill>
              <a:srgbClr val="808080"/>
            </a:solidFill>
          </a:ln>
        </p:spPr>
      </p:sp>
      <p:sp>
        <p:nvSpPr>
          <p:cNvPr id="359" name="CustomShape 8"/>
          <p:cNvSpPr/>
          <p:nvPr/>
        </p:nvSpPr>
        <p:spPr>
          <a:xfrm>
            <a:off x="4754880" y="4663440"/>
            <a:ext cx="91440" cy="182880"/>
          </a:xfrm>
          <a:prstGeom prst="diamond">
            <a:avLst/>
          </a:prstGeom>
          <a:solidFill>
            <a:srgbClr val="00ae00"/>
          </a:solidFill>
          <a:ln>
            <a:solidFill>
              <a:srgbClr val="808080"/>
            </a:solidFill>
          </a:ln>
        </p:spPr>
      </p:sp>
      <p:sp>
        <p:nvSpPr>
          <p:cNvPr id="360" name="CustomShape 9"/>
          <p:cNvSpPr/>
          <p:nvPr/>
        </p:nvSpPr>
        <p:spPr>
          <a:xfrm>
            <a:off x="5669280" y="3931920"/>
            <a:ext cx="91440" cy="182880"/>
          </a:xfrm>
          <a:prstGeom prst="diamond">
            <a:avLst/>
          </a:prstGeom>
          <a:solidFill>
            <a:srgbClr val="00ae00"/>
          </a:solidFill>
          <a:ln>
            <a:solidFill>
              <a:srgbClr val="808080"/>
            </a:solidFill>
          </a:ln>
        </p:spPr>
      </p:sp>
      <p:sp>
        <p:nvSpPr>
          <p:cNvPr id="361" name="CustomShape 10"/>
          <p:cNvSpPr/>
          <p:nvPr/>
        </p:nvSpPr>
        <p:spPr>
          <a:xfrm>
            <a:off x="6858000" y="3749040"/>
            <a:ext cx="91440" cy="182880"/>
          </a:xfrm>
          <a:prstGeom prst="diamond">
            <a:avLst/>
          </a:prstGeom>
          <a:solidFill>
            <a:srgbClr val="00ae00"/>
          </a:solidFill>
          <a:ln>
            <a:solidFill>
              <a:srgbClr val="808080"/>
            </a:solidFill>
          </a:ln>
        </p:spPr>
      </p:sp>
      <p:sp>
        <p:nvSpPr>
          <p:cNvPr id="362" name="CustomShape 11"/>
          <p:cNvSpPr/>
          <p:nvPr/>
        </p:nvSpPr>
        <p:spPr>
          <a:xfrm>
            <a:off x="6858000" y="3383280"/>
            <a:ext cx="91440" cy="182880"/>
          </a:xfrm>
          <a:prstGeom prst="diamond">
            <a:avLst/>
          </a:prstGeom>
          <a:solidFill>
            <a:srgbClr val="00ae00"/>
          </a:solidFill>
          <a:ln>
            <a:solidFill>
              <a:srgbClr val="808080"/>
            </a:solidFill>
          </a:ln>
        </p:spPr>
      </p:sp>
      <p:sp>
        <p:nvSpPr>
          <p:cNvPr id="363" name="CustomShape 12"/>
          <p:cNvSpPr/>
          <p:nvPr/>
        </p:nvSpPr>
        <p:spPr>
          <a:xfrm>
            <a:off x="3017520" y="5303520"/>
            <a:ext cx="91440" cy="182880"/>
          </a:xfrm>
          <a:prstGeom prst="diamond">
            <a:avLst/>
          </a:prstGeom>
          <a:solidFill>
            <a:srgbClr val="e6ff00"/>
          </a:solidFill>
          <a:ln>
            <a:solidFill>
              <a:srgbClr val="808080"/>
            </a:solidFill>
          </a:ln>
        </p:spPr>
      </p:sp>
      <p:sp>
        <p:nvSpPr>
          <p:cNvPr id="364" name="CustomShape 13"/>
          <p:cNvSpPr/>
          <p:nvPr/>
        </p:nvSpPr>
        <p:spPr>
          <a:xfrm>
            <a:off x="4023360" y="5212080"/>
            <a:ext cx="91440" cy="182880"/>
          </a:xfrm>
          <a:prstGeom prst="diamond">
            <a:avLst/>
          </a:prstGeom>
          <a:solidFill>
            <a:srgbClr val="e6ff00"/>
          </a:solidFill>
          <a:ln>
            <a:solidFill>
              <a:srgbClr val="808080"/>
            </a:solidFill>
          </a:ln>
        </p:spPr>
      </p:sp>
      <p:sp>
        <p:nvSpPr>
          <p:cNvPr id="365" name="CustomShape 14"/>
          <p:cNvSpPr/>
          <p:nvPr/>
        </p:nvSpPr>
        <p:spPr>
          <a:xfrm>
            <a:off x="4114800" y="4937760"/>
            <a:ext cx="91440" cy="182880"/>
          </a:xfrm>
          <a:prstGeom prst="diamond">
            <a:avLst/>
          </a:prstGeom>
          <a:solidFill>
            <a:srgbClr val="e6ff00"/>
          </a:solidFill>
          <a:ln>
            <a:solidFill>
              <a:srgbClr val="808080"/>
            </a:solidFill>
          </a:ln>
        </p:spPr>
      </p:sp>
      <p:sp>
        <p:nvSpPr>
          <p:cNvPr id="366" name="CustomShape 15"/>
          <p:cNvSpPr/>
          <p:nvPr/>
        </p:nvSpPr>
        <p:spPr>
          <a:xfrm>
            <a:off x="2103120" y="5669280"/>
            <a:ext cx="91440" cy="182880"/>
          </a:xfrm>
          <a:prstGeom prst="diamond">
            <a:avLst/>
          </a:prstGeom>
          <a:solidFill>
            <a:srgbClr val="e6ff00"/>
          </a:solidFill>
          <a:ln>
            <a:solidFill>
              <a:srgbClr val="808080"/>
            </a:solidFill>
          </a:ln>
        </p:spPr>
      </p:sp>
      <p:sp>
        <p:nvSpPr>
          <p:cNvPr id="367" name="CustomShape 16"/>
          <p:cNvSpPr/>
          <p:nvPr/>
        </p:nvSpPr>
        <p:spPr>
          <a:xfrm>
            <a:off x="3017520" y="5943600"/>
            <a:ext cx="91440" cy="182880"/>
          </a:xfrm>
          <a:prstGeom prst="diamond">
            <a:avLst/>
          </a:prstGeom>
          <a:solidFill>
            <a:srgbClr val="e6ff00"/>
          </a:solidFill>
          <a:ln>
            <a:solidFill>
              <a:srgbClr val="808080"/>
            </a:solidFill>
          </a:ln>
        </p:spPr>
      </p:sp>
      <p:sp>
        <p:nvSpPr>
          <p:cNvPr id="368" name="CustomShape 17"/>
          <p:cNvSpPr/>
          <p:nvPr/>
        </p:nvSpPr>
        <p:spPr>
          <a:xfrm>
            <a:off x="5486400" y="4389120"/>
            <a:ext cx="91440" cy="182880"/>
          </a:xfrm>
          <a:prstGeom prst="diamond">
            <a:avLst/>
          </a:prstGeom>
          <a:solidFill>
            <a:srgbClr val="e6ff00"/>
          </a:solidFill>
          <a:ln>
            <a:solidFill>
              <a:srgbClr val="808080"/>
            </a:solidFill>
          </a:ln>
        </p:spPr>
      </p:sp>
      <p:sp>
        <p:nvSpPr>
          <p:cNvPr id="369" name="CustomShape 18"/>
          <p:cNvSpPr/>
          <p:nvPr/>
        </p:nvSpPr>
        <p:spPr>
          <a:xfrm>
            <a:off x="5029200" y="4846320"/>
            <a:ext cx="91440" cy="182880"/>
          </a:xfrm>
          <a:prstGeom prst="diamond">
            <a:avLst/>
          </a:prstGeom>
          <a:solidFill>
            <a:srgbClr val="e6ff00"/>
          </a:solidFill>
          <a:ln>
            <a:solidFill>
              <a:srgbClr val="808080"/>
            </a:solidFill>
          </a:ln>
        </p:spPr>
      </p:sp>
      <p:sp>
        <p:nvSpPr>
          <p:cNvPr id="370" name="CustomShape 19"/>
          <p:cNvSpPr/>
          <p:nvPr/>
        </p:nvSpPr>
        <p:spPr>
          <a:xfrm>
            <a:off x="5943600" y="4114800"/>
            <a:ext cx="91440" cy="182880"/>
          </a:xfrm>
          <a:prstGeom prst="diamond">
            <a:avLst/>
          </a:prstGeom>
          <a:solidFill>
            <a:srgbClr val="e6ff00"/>
          </a:solidFill>
          <a:ln>
            <a:solidFill>
              <a:srgbClr val="808080"/>
            </a:solidFill>
          </a:ln>
        </p:spPr>
      </p:sp>
      <p:sp>
        <p:nvSpPr>
          <p:cNvPr id="371" name="CustomShape 20"/>
          <p:cNvSpPr/>
          <p:nvPr/>
        </p:nvSpPr>
        <p:spPr>
          <a:xfrm>
            <a:off x="7132320" y="3931920"/>
            <a:ext cx="91440" cy="182880"/>
          </a:xfrm>
          <a:prstGeom prst="diamond">
            <a:avLst/>
          </a:prstGeom>
          <a:solidFill>
            <a:srgbClr val="e6ff00"/>
          </a:solidFill>
          <a:ln>
            <a:solidFill>
              <a:srgbClr val="808080"/>
            </a:solidFill>
          </a:ln>
        </p:spPr>
      </p:sp>
      <p:sp>
        <p:nvSpPr>
          <p:cNvPr id="372" name="CustomShape 21"/>
          <p:cNvSpPr/>
          <p:nvPr/>
        </p:nvSpPr>
        <p:spPr>
          <a:xfrm>
            <a:off x="7132320" y="3566160"/>
            <a:ext cx="91440" cy="182880"/>
          </a:xfrm>
          <a:prstGeom prst="diamond">
            <a:avLst/>
          </a:prstGeom>
          <a:solidFill>
            <a:srgbClr val="e6ff00"/>
          </a:solidFill>
          <a:ln>
            <a:solidFill>
              <a:srgbClr val="808080"/>
            </a:solidFill>
          </a:ln>
        </p:spPr>
      </p:sp>
    </p:spTree>
  </p:cSld>
  <p:timing>
    <p:tnLst>
      <p:par>
        <p:cTn id="287" dur="indefinite" restart="never" nodeType="tmRoot">
          <p:childTnLst>
            <p:seq>
              <p:cTn id="288" nodeType="mainSeq">
                <p:childTnLst>
                  <p:par>
                    <p:cTn id="289" fill="freeze">
                      <p:stCondLst>
                        <p:cond delay="indefinite"/>
                      </p:stCondLst>
                      <p:childTnLst>
                        <p:par>
                          <p:cTn id="290" fill="freeze">
                            <p:stCondLst>
                              <p:cond delay="0"/>
                            </p:stCondLst>
                            <p:childTnLst>
                              <p:par>
                                <p:cTn id="291" nodeType="clickEffect" fill="hold" presetClass="entr" presetID="1">
                                  <p:stCondLst>
                                    <p:cond delay="0"/>
                                  </p:stCondLst>
                                  <p:childTnLst>
                                    <p:set>
                                      <p:cBhvr>
                                        <p:cTn id="292" dur="1" fill="hold">
                                          <p:stCondLst>
                                            <p:cond delay="0"/>
                                          </p:stCondLst>
                                        </p:cTn>
                                        <p:tgtEl>
                                          <p:spTgt spid="-1"/>
                                        </p:tgtEl>
                                        <p:attrNameLst>
                                          <p:attrName>style.visibility</p:attrName>
                                        </p:attrNameLst>
                                      </p:cBhvr>
                                      <p:to>
                                        <p:strVal val="visible"/>
                                      </p:to>
                                    </p:set>
                                  </p:childTnLst>
                                </p:cTn>
                              </p:par>
                            </p:childTnLst>
                          </p:cTn>
                        </p:par>
                      </p:childTnLst>
                    </p:cTn>
                  </p:par>
                  <p:par>
                    <p:cTn id="293" fill="freeze">
                      <p:stCondLst>
                        <p:cond delay="indefinite"/>
                      </p:stCondLst>
                      <p:childTnLst>
                        <p:par>
                          <p:cTn id="294" fill="freeze">
                            <p:stCondLst>
                              <p:cond delay="0"/>
                            </p:stCondLst>
                            <p:childTnLst>
                              <p:par>
                                <p:cTn id="295" nodeType="clickEffect" fill="hold" presetClass="entr" presetID="1">
                                  <p:stCondLst>
                                    <p:cond delay="0"/>
                                  </p:stCondLst>
                                  <p:childTnLst>
                                    <p:set>
                                      <p:cBhvr>
                                        <p:cTn id="296" dur="1" fill="hold">
                                          <p:stCondLst>
                                            <p:cond delay="0"/>
                                          </p:stCondLst>
                                        </p:cTn>
                                        <p:tgtEl>
                                          <p:spTgt spid="-1"/>
                                        </p:tgtEl>
                                        <p:attrNameLst>
                                          <p:attrName>style.visibility</p:attrName>
                                        </p:attrNameLst>
                                      </p:cBhvr>
                                      <p:to>
                                        <p:strVal val="visible"/>
                                      </p:to>
                                    </p:set>
                                  </p:childTnLst>
                                </p:cTn>
                              </p:par>
                              <p:par>
                                <p:cTn id="297" nodeType="withEffect" fill="hold" presetClass="exit" presetID="1">
                                  <p:stCondLst>
                                    <p:cond delay="0"/>
                                  </p:stCondLst>
                                  <p:childTnLst>
                                    <p:set>
                                      <p:cBhvr>
                                        <p:cTn id="298" dur="1" fill="hold">
                                          <p:stCondLst>
                                            <p:cond delay="0"/>
                                          </p:stCondLst>
                                        </p:cTn>
                                        <p:tgtEl>
                                          <p:spTgt spid="-1"/>
                                        </p:tgtEl>
                                        <p:attrNameLst>
                                          <p:attrName>style.visibility</p:attrName>
                                        </p:attrNameLst>
                                      </p:cBhvr>
                                      <p:to>
                                        <p:strVal val="hidden"/>
                                      </p:to>
                                    </p:set>
                                  </p:childTnLst>
                                </p:cTn>
                              </p:par>
                            </p:childTnLst>
                          </p:cTn>
                        </p:par>
                      </p:childTnLst>
                    </p:cTn>
                  </p:par>
                  <p:par>
                    <p:cTn id="299" fill="freeze">
                      <p:stCondLst>
                        <p:cond delay="indefinite"/>
                      </p:stCondLst>
                      <p:childTnLst>
                        <p:par>
                          <p:cTn id="300" fill="freeze">
                            <p:stCondLst>
                              <p:cond delay="0"/>
                            </p:stCondLst>
                            <p:childTnLst>
                              <p:par>
                                <p:cTn id="301" nodeType="clickEffect" fill="hold" presetClass="entr" presetID="1">
                                  <p:stCondLst>
                                    <p:cond delay="0"/>
                                  </p:stCondLst>
                                  <p:childTnLst>
                                    <p:set>
                                      <p:cBhvr>
                                        <p:cTn id="302" dur="1" fill="hold">
                                          <p:stCondLst>
                                            <p:cond delay="0"/>
                                          </p:stCondLst>
                                        </p:cTn>
                                        <p:tgtEl>
                                          <p:spTgt spid="350"/>
                                        </p:tgtEl>
                                        <p:attrNameLst>
                                          <p:attrName>style.visibility</p:attrName>
                                        </p:attrNameLst>
                                      </p:cBhvr>
                                      <p:to>
                                        <p:strVal val="visible"/>
                                      </p:to>
                                    </p:set>
                                  </p:childTnLst>
                                </p:cTn>
                              </p:par>
                              <p:par>
                                <p:cTn id="303" nodeType="withEffect" fill="hold" presetClass="exit" presetID="1">
                                  <p:stCondLst>
                                    <p:cond delay="0"/>
                                  </p:stCondLst>
                                  <p:childTnLst>
                                    <p:set>
                                      <p:cBhvr>
                                        <p:cTn id="304" dur="1" fill="hold">
                                          <p:stCondLst>
                                            <p:cond delay="0"/>
                                          </p:stCondLst>
                                        </p:cTn>
                                        <p:tgtEl>
                                          <p:spTgt spid="-1"/>
                                        </p:tgtEl>
                                        <p:attrNameLst>
                                          <p:attrName>style.visibility</p:attrName>
                                        </p:attrNameLst>
                                      </p:cBhvr>
                                      <p:to>
                                        <p:strVal val="hidden"/>
                                      </p:to>
                                    </p:set>
                                  </p:childTnLst>
                                </p:cTn>
                              </p:par>
                              <p:par>
                                <p:cTn id="305" nodeType="withEffect" fill="hold" presetClass="exit" presetID="1">
                                  <p:stCondLst>
                                    <p:cond delay="0"/>
                                  </p:stCondLst>
                                  <p:childTnLst>
                                    <p:set>
                                      <p:cBhvr>
                                        <p:cTn id="306" dur="1" fill="hold">
                                          <p:stCondLst>
                                            <p:cond delay="0"/>
                                          </p:stCondLst>
                                        </p:cTn>
                                        <p:tgtEl>
                                          <p:spTgt spid="352"/>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3" name="TextShape 1"/>
          <p:cNvSpPr txBox="1"/>
          <p:nvPr/>
        </p:nvSpPr>
        <p:spPr>
          <a:xfrm>
            <a:off x="504000" y="288000"/>
            <a:ext cx="7020000" cy="1248120"/>
          </a:xfrm>
          <a:prstGeom prst="rect">
            <a:avLst/>
          </a:prstGeom>
        </p:spPr>
        <p:txBody>
          <a:bodyPr lIns="0" rIns="0" tIns="0" bIns="0" anchor="ctr"/>
          <a:p>
            <a:r>
              <a:rPr lang="en-US" sz="4760">
                <a:latin typeface="Arial"/>
              </a:rPr>
              <a:t>Critical Separation</a:t>
            </a:r>
            <a:endParaRPr/>
          </a:p>
        </p:txBody>
      </p:sp>
      <p:sp>
        <p:nvSpPr>
          <p:cNvPr id="374" name="TextShape 2"/>
          <p:cNvSpPr txBox="1"/>
          <p:nvPr/>
        </p:nvSpPr>
        <p:spPr>
          <a:xfrm>
            <a:off x="529200" y="1924920"/>
            <a:ext cx="9072000" cy="4384440"/>
          </a:xfrm>
          <a:prstGeom prst="rect">
            <a:avLst/>
          </a:prstGeom>
        </p:spPr>
        <p:txBody>
          <a:bodyPr lIns="0" rIns="0" tIns="0" bIns="0"/>
          <a:p>
            <a:pPr>
              <a:buSzPct val="45000"/>
              <a:buFont typeface="StarSymbol"/>
              <a:buChar char=""/>
            </a:pPr>
            <a:r>
              <a:rPr lang="en-US" sz="3470">
                <a:latin typeface="Arial"/>
              </a:rPr>
              <a:t>Observation: 50% POD spaced 2*Rd</a:t>
            </a:r>
            <a:endParaRPr/>
          </a:p>
          <a:p>
            <a:pPr>
              <a:buSzPct val="45000"/>
              <a:buFont typeface="StarSymbol"/>
              <a:buChar char=""/>
            </a:pPr>
            <a:r>
              <a:rPr lang="en-US" sz="3470">
                <a:latin typeface="Arial"/>
              </a:rPr>
              <a:t>Deduced formula POD vs. Spacing: BAD!</a:t>
            </a:r>
            <a:endParaRPr/>
          </a:p>
          <a:p>
            <a:pPr>
              <a:buSzPct val="45000"/>
              <a:buFont typeface="StarSymbol"/>
              <a:buChar char=""/>
            </a:pPr>
            <a:r>
              <a:rPr lang="en-US" sz="3470">
                <a:latin typeface="Arial"/>
              </a:rPr>
              <a:t>“</a:t>
            </a:r>
            <a:r>
              <a:rPr lang="en-US" sz="3470">
                <a:latin typeface="Arial"/>
              </a:rPr>
              <a:t>Purposeful wandering” – invalidates both</a:t>
            </a:r>
            <a:endParaRPr/>
          </a:p>
          <a:p>
            <a:pPr>
              <a:buSzPct val="45000"/>
              <a:buFont typeface="StarSymbol"/>
              <a:buChar char=""/>
            </a:pPr>
            <a:r>
              <a:rPr lang="en-US" sz="3470">
                <a:latin typeface="Arial"/>
              </a:rPr>
              <a:t>Search theory predicts observation if W=1.5*Rd</a:t>
            </a:r>
            <a:endParaRPr/>
          </a:p>
          <a:p>
            <a:pPr>
              <a:buSzPct val="45000"/>
              <a:buFont typeface="StarSymbol"/>
              <a:buChar char=""/>
            </a:pPr>
            <a:r>
              <a:rPr lang="en-US" sz="3470">
                <a:latin typeface="Arial"/>
              </a:rPr>
              <a:t>W=1.6Rd still close to 50%</a:t>
            </a:r>
            <a:endParaRPr/>
          </a:p>
          <a:p>
            <a:pPr>
              <a:buSzPct val="45000"/>
              <a:buFont typeface="StarSymbol"/>
              <a:buChar char=""/>
            </a:pPr>
            <a:r>
              <a:rPr lang="en-US" sz="3470">
                <a:latin typeface="Arial"/>
              </a:rPr>
              <a:t>Search theory provides more usable prediction </a:t>
            </a:r>
            <a:endParaRPr/>
          </a:p>
          <a:p>
            <a:pPr>
              <a:buSzPct val="45000"/>
              <a:buFont typeface="StarSymbol"/>
              <a:buChar char=""/>
            </a:pPr>
            <a:r>
              <a:rPr lang="en-US" sz="3470">
                <a:latin typeface="Arial"/>
              </a:rPr>
              <a:t>There is nothing “critical” about “critical separation!”</a:t>
            </a:r>
            <a:endParaRPr/>
          </a:p>
        </p:txBody>
      </p:sp>
      <p:pic>
        <p:nvPicPr>
          <p:cNvPr id="375" name="" descr=""/>
          <p:cNvPicPr/>
          <p:nvPr/>
        </p:nvPicPr>
        <p:blipFill>
          <a:blip r:embed="rId1"/>
          <a:stretch>
            <a:fillRect/>
          </a:stretch>
        </p:blipFill>
        <p:spPr>
          <a:xfrm>
            <a:off x="2834640" y="3225240"/>
            <a:ext cx="7245360" cy="4348800"/>
          </a:xfrm>
          <a:prstGeom prst="rect">
            <a:avLst/>
          </a:prstGeom>
          <a:ln>
            <a:noFill/>
          </a:ln>
        </p:spPr>
      </p:pic>
      <p:pic>
        <p:nvPicPr>
          <p:cNvPr id="376" name="" descr=""/>
          <p:cNvPicPr/>
          <p:nvPr/>
        </p:nvPicPr>
        <p:blipFill>
          <a:blip r:embed="rId2"/>
          <a:stretch>
            <a:fillRect/>
          </a:stretch>
        </p:blipFill>
        <p:spPr>
          <a:xfrm>
            <a:off x="2939040" y="11520"/>
            <a:ext cx="7140960" cy="4286160"/>
          </a:xfrm>
          <a:prstGeom prst="rect">
            <a:avLst/>
          </a:prstGeom>
          <a:ln>
            <a:noFill/>
          </a:ln>
        </p:spPr>
      </p:pic>
    </p:spTree>
  </p:cSld>
  <p:timing>
    <p:tnLst>
      <p:par>
        <p:cTn id="307" dur="indefinite" restart="never" nodeType="tmRoot">
          <p:childTnLst>
            <p:seq>
              <p:cTn id="308" nodeType="mainSeq">
                <p:childTnLst>
                  <p:par>
                    <p:cTn id="309" fill="freeze">
                      <p:stCondLst>
                        <p:cond delay="indefinite"/>
                      </p:stCondLst>
                      <p:childTnLst>
                        <p:par>
                          <p:cTn id="310" fill="freeze">
                            <p:stCondLst>
                              <p:cond delay="0"/>
                            </p:stCondLst>
                            <p:childTnLst>
                              <p:par>
                                <p:cTn id="311" nodeType="clickEffect" fill="hold" presetClass="entr" presetID="1">
                                  <p:stCondLst>
                                    <p:cond delay="0"/>
                                  </p:stCondLst>
                                  <p:childTnLst>
                                    <p:set>
                                      <p:cBhvr>
                                        <p:cTn id="312" dur="1" fill="hold">
                                          <p:stCondLst>
                                            <p:cond delay="0"/>
                                          </p:stCondLst>
                                        </p:cTn>
                                        <p:tgtEl>
                                          <p:spTgt spid="374">
                                            <p:txEl>
                                              <p:pRg st="0" end="33"/>
                                            </p:txEl>
                                          </p:spTgt>
                                        </p:tgtEl>
                                        <p:attrNameLst>
                                          <p:attrName>style.visibility</p:attrName>
                                        </p:attrNameLst>
                                      </p:cBhvr>
                                      <p:to>
                                        <p:strVal val="visible"/>
                                      </p:to>
                                    </p:set>
                                  </p:childTnLst>
                                </p:cTn>
                              </p:par>
                            </p:childTnLst>
                          </p:cTn>
                        </p:par>
                      </p:childTnLst>
                    </p:cTn>
                  </p:par>
                  <p:par>
                    <p:cTn id="313" fill="freeze">
                      <p:stCondLst>
                        <p:cond delay="indefinite"/>
                      </p:stCondLst>
                      <p:childTnLst>
                        <p:par>
                          <p:cTn id="314" fill="freeze">
                            <p:stCondLst>
                              <p:cond delay="0"/>
                            </p:stCondLst>
                            <p:childTnLst>
                              <p:par>
                                <p:cTn id="315" nodeType="clickEffect" fill="hold" presetClass="entr" presetID="1">
                                  <p:stCondLst>
                                    <p:cond delay="0"/>
                                  </p:stCondLst>
                                  <p:childTnLst>
                                    <p:set>
                                      <p:cBhvr>
                                        <p:cTn id="316" dur="1" fill="hold">
                                          <p:stCondLst>
                                            <p:cond delay="0"/>
                                          </p:stCondLst>
                                        </p:cTn>
                                        <p:tgtEl>
                                          <p:spTgt spid="374">
                                            <p:txEl>
                                              <p:pRg st="33" end="71"/>
                                            </p:txEl>
                                          </p:spTgt>
                                        </p:tgtEl>
                                        <p:attrNameLst>
                                          <p:attrName>style.visibility</p:attrName>
                                        </p:attrNameLst>
                                      </p:cBhvr>
                                      <p:to>
                                        <p:strVal val="visible"/>
                                      </p:to>
                                    </p:set>
                                  </p:childTnLst>
                                </p:cTn>
                              </p:par>
                              <p:par>
                                <p:cTn id="317" nodeType="withEffect" fill="hold" presetClass="entr" presetID="1">
                                  <p:stCondLst>
                                    <p:cond delay="0"/>
                                  </p:stCondLst>
                                  <p:childTnLst>
                                    <p:set>
                                      <p:cBhvr>
                                        <p:cTn id="318" dur="1" fill="hold">
                                          <p:stCondLst>
                                            <p:cond delay="0"/>
                                          </p:stCondLst>
                                        </p:cTn>
                                        <p:tgtEl>
                                          <p:spTgt spid="375"/>
                                        </p:tgtEl>
                                        <p:attrNameLst>
                                          <p:attrName>style.visibility</p:attrName>
                                        </p:attrNameLst>
                                      </p:cBhvr>
                                      <p:to>
                                        <p:strVal val="visible"/>
                                      </p:to>
                                    </p:set>
                                  </p:childTnLst>
                                </p:cTn>
                              </p:par>
                            </p:childTnLst>
                          </p:cTn>
                        </p:par>
                      </p:childTnLst>
                    </p:cTn>
                  </p:par>
                  <p:par>
                    <p:cTn id="319" fill="freeze">
                      <p:stCondLst>
                        <p:cond delay="indefinite"/>
                      </p:stCondLst>
                      <p:childTnLst>
                        <p:par>
                          <p:cTn id="320" fill="freeze">
                            <p:stCondLst>
                              <p:cond delay="0"/>
                            </p:stCondLst>
                            <p:childTnLst>
                              <p:par>
                                <p:cTn id="321" nodeType="clickEffect" fill="hold" presetClass="exit" presetID="1">
                                  <p:stCondLst>
                                    <p:cond delay="0"/>
                                  </p:stCondLst>
                                  <p:childTnLst>
                                    <p:set>
                                      <p:cBhvr>
                                        <p:cTn id="322" dur="1" fill="hold">
                                          <p:stCondLst>
                                            <p:cond delay="0"/>
                                          </p:stCondLst>
                                        </p:cTn>
                                        <p:tgtEl>
                                          <p:spTgt spid="375"/>
                                        </p:tgtEl>
                                        <p:attrNameLst>
                                          <p:attrName>style.visibility</p:attrName>
                                        </p:attrNameLst>
                                      </p:cBhvr>
                                      <p:to>
                                        <p:strVal val="hidden"/>
                                      </p:to>
                                    </p:set>
                                  </p:childTnLst>
                                </p:cTn>
                              </p:par>
                              <p:par>
                                <p:cTn id="323" nodeType="withEffect" fill="hold" presetClass="entr" presetID="1">
                                  <p:stCondLst>
                                    <p:cond delay="0"/>
                                  </p:stCondLst>
                                  <p:childTnLst>
                                    <p:set>
                                      <p:cBhvr>
                                        <p:cTn id="324" dur="1" fill="hold">
                                          <p:stCondLst>
                                            <p:cond delay="0"/>
                                          </p:stCondLst>
                                        </p:cTn>
                                        <p:tgtEl>
                                          <p:spTgt spid="374">
                                            <p:txEl>
                                              <p:pRg st="71" end="113"/>
                                            </p:txEl>
                                          </p:spTgt>
                                        </p:tgtEl>
                                        <p:attrNameLst>
                                          <p:attrName>style.visibility</p:attrName>
                                        </p:attrNameLst>
                                      </p:cBhvr>
                                      <p:to>
                                        <p:strVal val="visible"/>
                                      </p:to>
                                    </p:set>
                                  </p:childTnLst>
                                </p:cTn>
                              </p:par>
                            </p:childTnLst>
                          </p:cTn>
                        </p:par>
                      </p:childTnLst>
                    </p:cTn>
                  </p:par>
                  <p:par>
                    <p:cTn id="325" fill="freeze">
                      <p:stCondLst>
                        <p:cond delay="indefinite"/>
                      </p:stCondLst>
                      <p:childTnLst>
                        <p:par>
                          <p:cTn id="326" fill="freeze">
                            <p:stCondLst>
                              <p:cond delay="0"/>
                            </p:stCondLst>
                            <p:childTnLst>
                              <p:par>
                                <p:cTn id="327" nodeType="clickEffect" fill="hold" presetClass="entr" presetID="1">
                                  <p:stCondLst>
                                    <p:cond delay="0"/>
                                  </p:stCondLst>
                                  <p:childTnLst>
                                    <p:set>
                                      <p:cBhvr>
                                        <p:cTn id="328" dur="1" fill="hold">
                                          <p:stCondLst>
                                            <p:cond delay="0"/>
                                          </p:stCondLst>
                                        </p:cTn>
                                        <p:tgtEl>
                                          <p:spTgt spid="374">
                                            <p:txEl>
                                              <p:pRg st="113" end="160"/>
                                            </p:txEl>
                                          </p:spTgt>
                                        </p:tgtEl>
                                        <p:attrNameLst>
                                          <p:attrName>style.visibility</p:attrName>
                                        </p:attrNameLst>
                                      </p:cBhvr>
                                      <p:to>
                                        <p:strVal val="visible"/>
                                      </p:to>
                                    </p:set>
                                  </p:childTnLst>
                                </p:cTn>
                              </p:par>
                            </p:childTnLst>
                          </p:cTn>
                        </p:par>
                      </p:childTnLst>
                    </p:cTn>
                  </p:par>
                  <p:par>
                    <p:cTn id="329" fill="freeze">
                      <p:stCondLst>
                        <p:cond delay="indefinite"/>
                      </p:stCondLst>
                      <p:childTnLst>
                        <p:par>
                          <p:cTn id="330" fill="freeze">
                            <p:stCondLst>
                              <p:cond delay="0"/>
                            </p:stCondLst>
                            <p:childTnLst>
                              <p:par>
                                <p:cTn id="331" nodeType="clickEffect" fill="hold" presetClass="entr" presetID="1">
                                  <p:stCondLst>
                                    <p:cond delay="0"/>
                                  </p:stCondLst>
                                  <p:childTnLst>
                                    <p:set>
                                      <p:cBhvr>
                                        <p:cTn id="332" dur="1" fill="hold">
                                          <p:stCondLst>
                                            <p:cond delay="0"/>
                                          </p:stCondLst>
                                        </p:cTn>
                                        <p:tgtEl>
                                          <p:spTgt spid="374">
                                            <p:txEl>
                                              <p:pRg st="160" end="187"/>
                                            </p:txEl>
                                          </p:spTgt>
                                        </p:tgtEl>
                                        <p:attrNameLst>
                                          <p:attrName>style.visibility</p:attrName>
                                        </p:attrNameLst>
                                      </p:cBhvr>
                                      <p:to>
                                        <p:strVal val="visible"/>
                                      </p:to>
                                    </p:set>
                                  </p:childTnLst>
                                </p:cTn>
                              </p:par>
                            </p:childTnLst>
                          </p:cTn>
                        </p:par>
                      </p:childTnLst>
                    </p:cTn>
                  </p:par>
                  <p:par>
                    <p:cTn id="333" fill="freeze">
                      <p:stCondLst>
                        <p:cond delay="indefinite"/>
                      </p:stCondLst>
                      <p:childTnLst>
                        <p:par>
                          <p:cTn id="334" fill="freeze">
                            <p:stCondLst>
                              <p:cond delay="0"/>
                            </p:stCondLst>
                            <p:childTnLst>
                              <p:par>
                                <p:cTn id="335" nodeType="clickEffect" fill="hold" presetClass="entr" presetID="1">
                                  <p:stCondLst>
                                    <p:cond delay="0"/>
                                  </p:stCondLst>
                                  <p:childTnLst>
                                    <p:set>
                                      <p:cBhvr>
                                        <p:cTn id="336" dur="1" fill="hold">
                                          <p:stCondLst>
                                            <p:cond delay="0"/>
                                          </p:stCondLst>
                                        </p:cTn>
                                        <p:tgtEl>
                                          <p:spTgt spid="376"/>
                                        </p:tgtEl>
                                        <p:attrNameLst>
                                          <p:attrName>style.visibility</p:attrName>
                                        </p:attrNameLst>
                                      </p:cBhvr>
                                      <p:to>
                                        <p:strVal val="visible"/>
                                      </p:to>
                                    </p:set>
                                  </p:childTnLst>
                                </p:cTn>
                              </p:par>
                            </p:childTnLst>
                          </p:cTn>
                        </p:par>
                      </p:childTnLst>
                    </p:cTn>
                  </p:par>
                  <p:par>
                    <p:cTn id="337" fill="freeze">
                      <p:stCondLst>
                        <p:cond delay="indefinite"/>
                      </p:stCondLst>
                      <p:childTnLst>
                        <p:par>
                          <p:cTn id="338" fill="freeze">
                            <p:stCondLst>
                              <p:cond delay="0"/>
                            </p:stCondLst>
                            <p:childTnLst>
                              <p:par>
                                <p:cTn id="339" nodeType="clickEffect" fill="hold" presetClass="entr" presetID="1">
                                  <p:stCondLst>
                                    <p:cond delay="0"/>
                                  </p:stCondLst>
                                  <p:childTnLst>
                                    <p:set>
                                      <p:cBhvr>
                                        <p:cTn id="340" dur="1" fill="hold">
                                          <p:stCondLst>
                                            <p:cond delay="0"/>
                                          </p:stCondLst>
                                        </p:cTn>
                                        <p:tgtEl>
                                          <p:spTgt spid="374">
                                            <p:txEl>
                                              <p:pRg st="187" end="234"/>
                                            </p:txEl>
                                          </p:spTgt>
                                        </p:tgtEl>
                                        <p:attrNameLst>
                                          <p:attrName>style.visibility</p:attrName>
                                        </p:attrNameLst>
                                      </p:cBhvr>
                                      <p:to>
                                        <p:strVal val="visible"/>
                                      </p:to>
                                    </p:set>
                                  </p:childTnLst>
                                </p:cTn>
                              </p:par>
                            </p:childTnLst>
                          </p:cTn>
                        </p:par>
                      </p:childTnLst>
                    </p:cTn>
                  </p:par>
                  <p:par>
                    <p:cTn id="341" fill="freeze">
                      <p:stCondLst>
                        <p:cond delay="indefinite"/>
                      </p:stCondLst>
                      <p:childTnLst>
                        <p:par>
                          <p:cTn id="342" fill="freeze">
                            <p:stCondLst>
                              <p:cond delay="0"/>
                            </p:stCondLst>
                            <p:childTnLst>
                              <p:par>
                                <p:cTn id="343" nodeType="clickEffect" fill="hold" presetClass="entr" presetID="1">
                                  <p:stCondLst>
                                    <p:cond delay="0"/>
                                  </p:stCondLst>
                                  <p:childTnLst>
                                    <p:set>
                                      <p:cBhvr>
                                        <p:cTn id="344" dur="1" fill="hold">
                                          <p:stCondLst>
                                            <p:cond delay="0"/>
                                          </p:stCondLst>
                                        </p:cTn>
                                        <p:tgtEl>
                                          <p:spTgt spid="374">
                                            <p:txEl>
                                              <p:pRg st="234" end="291"/>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7" name="TextShape 1"/>
          <p:cNvSpPr txBox="1"/>
          <p:nvPr/>
        </p:nvSpPr>
        <p:spPr>
          <a:xfrm>
            <a:off x="504000" y="288000"/>
            <a:ext cx="7020000" cy="1248120"/>
          </a:xfrm>
          <a:prstGeom prst="rect">
            <a:avLst/>
          </a:prstGeom>
        </p:spPr>
        <p:txBody>
          <a:bodyPr lIns="0" rIns="0" tIns="0" bIns="0" anchor="ctr"/>
          <a:p>
            <a:r>
              <a:rPr lang="en-US" sz="4760">
                <a:latin typeface="Arial"/>
              </a:rPr>
              <a:t>Segmentation</a:t>
            </a:r>
            <a:endParaRPr/>
          </a:p>
        </p:txBody>
      </p:sp>
      <p:sp>
        <p:nvSpPr>
          <p:cNvPr id="378" name="TextShape 2"/>
          <p:cNvSpPr txBox="1"/>
          <p:nvPr/>
        </p:nvSpPr>
        <p:spPr>
          <a:xfrm>
            <a:off x="504000" y="1823760"/>
            <a:ext cx="9072000" cy="4384440"/>
          </a:xfrm>
          <a:prstGeom prst="rect">
            <a:avLst/>
          </a:prstGeom>
        </p:spPr>
        <p:txBody>
          <a:bodyPr lIns="0" rIns="0" tIns="0" bIns="0"/>
          <a:p>
            <a:pPr>
              <a:buSzPct val="45000"/>
              <a:buFont typeface="StarSymbol"/>
              <a:buChar char=""/>
            </a:pPr>
            <a:r>
              <a:rPr lang="en-US" sz="3470">
                <a:latin typeface="Arial"/>
              </a:rPr>
              <a:t>Segmentation: division of regions to meet operational/tactical needs</a:t>
            </a:r>
            <a:endParaRPr/>
          </a:p>
          <a:p>
            <a:pPr>
              <a:buSzPct val="45000"/>
              <a:buFont typeface="StarSymbol"/>
              <a:buChar char=""/>
            </a:pPr>
            <a:r>
              <a:rPr lang="en-US" sz="3470">
                <a:latin typeface="Arial"/>
              </a:rPr>
              <a:t>Segmentation NOT the first step</a:t>
            </a:r>
            <a:endParaRPr/>
          </a:p>
          <a:p>
            <a:pPr>
              <a:buSzPct val="45000"/>
              <a:buFont typeface="StarSymbol"/>
              <a:buChar char=""/>
            </a:pPr>
            <a:r>
              <a:rPr lang="en-US" sz="3470">
                <a:latin typeface="Arial"/>
              </a:rPr>
              <a:t>New ideas: segmentation not even necessary (requires GIS and record of exact searcher tracks)</a:t>
            </a:r>
            <a:endParaRPr/>
          </a:p>
        </p:txBody>
      </p:sp>
    </p:spTree>
  </p:cSld>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9" name="TextShape 1"/>
          <p:cNvSpPr txBox="1"/>
          <p:nvPr/>
        </p:nvSpPr>
        <p:spPr>
          <a:xfrm>
            <a:off x="504000" y="288000"/>
            <a:ext cx="7020000" cy="1248120"/>
          </a:xfrm>
          <a:prstGeom prst="rect">
            <a:avLst/>
          </a:prstGeom>
        </p:spPr>
        <p:txBody>
          <a:bodyPr lIns="0" rIns="0" tIns="0" bIns="0" anchor="ctr"/>
          <a:p>
            <a:r>
              <a:rPr lang="en-US" sz="4760">
                <a:latin typeface="Arial"/>
              </a:rPr>
              <a:t>What now?</a:t>
            </a:r>
            <a:endParaRPr/>
          </a:p>
        </p:txBody>
      </p:sp>
      <p:sp>
        <p:nvSpPr>
          <p:cNvPr id="380" name="TextShape 2"/>
          <p:cNvSpPr txBox="1"/>
          <p:nvPr/>
        </p:nvSpPr>
        <p:spPr>
          <a:xfrm>
            <a:off x="504000" y="1823760"/>
            <a:ext cx="9072000" cy="4384440"/>
          </a:xfrm>
          <a:prstGeom prst="rect">
            <a:avLst/>
          </a:prstGeom>
        </p:spPr>
        <p:txBody>
          <a:bodyPr lIns="0" rIns="0" tIns="0" bIns="0"/>
          <a:p>
            <a:pPr>
              <a:buSzPct val="45000"/>
              <a:buFont typeface="StarSymbol"/>
              <a:buChar char=""/>
            </a:pPr>
            <a:r>
              <a:rPr lang="en-US" sz="3470">
                <a:solidFill>
                  <a:srgbClr val="ff0000"/>
                </a:solidFill>
                <a:latin typeface="Arial"/>
              </a:rPr>
              <a:t>STOP </a:t>
            </a:r>
            <a:r>
              <a:rPr lang="en-US" sz="3470">
                <a:solidFill>
                  <a:srgbClr val="000000"/>
                </a:solidFill>
                <a:latin typeface="Arial"/>
              </a:rPr>
              <a:t>asking “What was your POD?”</a:t>
            </a:r>
            <a:endParaRPr/>
          </a:p>
          <a:p>
            <a:pPr>
              <a:buSzPct val="45000"/>
              <a:buFont typeface="StarSymbol"/>
              <a:buChar char=""/>
            </a:pPr>
            <a:r>
              <a:rPr lang="en-US" sz="3470">
                <a:solidFill>
                  <a:srgbClr val="ff0000"/>
                </a:solidFill>
                <a:latin typeface="Arial"/>
              </a:rPr>
              <a:t>STOP </a:t>
            </a:r>
            <a:r>
              <a:rPr lang="en-US" sz="3470">
                <a:solidFill>
                  <a:srgbClr val="000000"/>
                </a:solidFill>
                <a:latin typeface="Arial"/>
              </a:rPr>
              <a:t>saying “Search to X POD.”</a:t>
            </a:r>
            <a:endParaRPr/>
          </a:p>
          <a:p>
            <a:pPr>
              <a:buSzPct val="45000"/>
              <a:buFont typeface="StarSymbol"/>
              <a:buChar char=""/>
            </a:pPr>
            <a:r>
              <a:rPr lang="en-US" sz="3470">
                <a:solidFill>
                  <a:srgbClr val="ff0000"/>
                </a:solidFill>
                <a:latin typeface="Arial"/>
              </a:rPr>
              <a:t>STOP</a:t>
            </a:r>
            <a:r>
              <a:rPr lang="en-US" sz="3470">
                <a:solidFill>
                  <a:srgbClr val="000000"/>
                </a:solidFill>
                <a:latin typeface="Arial"/>
              </a:rPr>
              <a:t> teaching “Critical Separation.”</a:t>
            </a:r>
            <a:endParaRPr/>
          </a:p>
          <a:p>
            <a:pPr>
              <a:buSzPct val="45000"/>
              <a:buFont typeface="StarSymbol"/>
              <a:buChar char=""/>
            </a:pPr>
            <a:r>
              <a:rPr lang="en-US" sz="3470">
                <a:solidFill>
                  <a:srgbClr val="00ff00"/>
                </a:solidFill>
                <a:latin typeface="Arial"/>
              </a:rPr>
              <a:t>START</a:t>
            </a:r>
            <a:r>
              <a:rPr lang="en-US" sz="3470">
                <a:solidFill>
                  <a:srgbClr val="000000"/>
                </a:solidFill>
                <a:latin typeface="Arial"/>
              </a:rPr>
              <a:t> briefing/debriefing for objective POD</a:t>
            </a:r>
            <a:endParaRPr/>
          </a:p>
          <a:p>
            <a:pPr>
              <a:buSzPct val="45000"/>
              <a:buFont typeface="StarSymbol"/>
              <a:buChar char=""/>
            </a:pPr>
            <a:r>
              <a:rPr lang="en-US" sz="3470">
                <a:solidFill>
                  <a:srgbClr val="00ff00"/>
                </a:solidFill>
                <a:latin typeface="Arial"/>
              </a:rPr>
              <a:t>START</a:t>
            </a:r>
            <a:r>
              <a:rPr lang="en-US" sz="3470">
                <a:solidFill>
                  <a:srgbClr val="000000"/>
                </a:solidFill>
                <a:latin typeface="Arial"/>
              </a:rPr>
              <a:t> training to measure Rd every time</a:t>
            </a:r>
            <a:endParaRPr/>
          </a:p>
          <a:p>
            <a:pPr>
              <a:buSzPct val="45000"/>
              <a:buFont typeface="StarSymbol"/>
              <a:buChar char=""/>
            </a:pPr>
            <a:r>
              <a:rPr lang="en-US" sz="3470">
                <a:solidFill>
                  <a:srgbClr val="00ff00"/>
                </a:solidFill>
                <a:latin typeface="Arial"/>
              </a:rPr>
              <a:t>START</a:t>
            </a:r>
            <a:r>
              <a:rPr lang="en-US" sz="3470">
                <a:solidFill>
                  <a:srgbClr val="000000"/>
                </a:solidFill>
                <a:latin typeface="Arial"/>
              </a:rPr>
              <a:t> training to collect total track length</a:t>
            </a:r>
            <a:endParaRPr/>
          </a:p>
          <a:p>
            <a:pPr>
              <a:buSzPct val="45000"/>
              <a:buFont typeface="StarSymbol"/>
              <a:buChar char=""/>
            </a:pPr>
            <a:r>
              <a:rPr lang="en-US" sz="3470">
                <a:solidFill>
                  <a:srgbClr val="00ff00"/>
                </a:solidFill>
                <a:latin typeface="Arial"/>
              </a:rPr>
              <a:t>START </a:t>
            </a:r>
            <a:r>
              <a:rPr lang="en-US" sz="3470">
                <a:solidFill>
                  <a:srgbClr val="000000"/>
                </a:solidFill>
                <a:latin typeface="Arial"/>
              </a:rPr>
              <a:t>using objective POD</a:t>
            </a:r>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2" name="TextShape 1"/>
          <p:cNvSpPr txBox="1"/>
          <p:nvPr/>
        </p:nvSpPr>
        <p:spPr>
          <a:xfrm>
            <a:off x="504000" y="288000"/>
            <a:ext cx="7020000" cy="1248120"/>
          </a:xfrm>
          <a:prstGeom prst="rect">
            <a:avLst/>
          </a:prstGeom>
        </p:spPr>
        <p:txBody>
          <a:bodyPr lIns="0" rIns="0" tIns="0" bIns="0" anchor="ctr"/>
          <a:p>
            <a:r>
              <a:rPr lang="en-US" sz="4760">
                <a:latin typeface="Arial"/>
              </a:rPr>
              <a:t>Why Search Theory?</a:t>
            </a:r>
            <a:endParaRPr/>
          </a:p>
        </p:txBody>
      </p:sp>
      <p:pic>
        <p:nvPicPr>
          <p:cNvPr id="63" name="" descr=""/>
          <p:cNvPicPr/>
          <p:nvPr/>
        </p:nvPicPr>
        <p:blipFill>
          <a:blip r:embed="rId1"/>
          <a:stretch>
            <a:fillRect/>
          </a:stretch>
        </p:blipFill>
        <p:spPr>
          <a:xfrm>
            <a:off x="380520" y="1711800"/>
            <a:ext cx="1106280" cy="1371600"/>
          </a:xfrm>
          <a:prstGeom prst="rect">
            <a:avLst/>
          </a:prstGeom>
          <a:ln>
            <a:noFill/>
          </a:ln>
        </p:spPr>
      </p:pic>
      <p:sp>
        <p:nvSpPr>
          <p:cNvPr id="64" name="CustomShape 2"/>
          <p:cNvSpPr/>
          <p:nvPr/>
        </p:nvSpPr>
        <p:spPr>
          <a:xfrm>
            <a:off x="1961640" y="1797480"/>
            <a:ext cx="6781680" cy="4419720"/>
          </a:xfrm>
          <a:prstGeom prst="rect">
            <a:avLst/>
          </a:prstGeom>
          <a:noFill/>
          <a:ln>
            <a:noFill/>
          </a:ln>
        </p:spPr>
        <p:txBody>
          <a:bodyPr/>
          <a:p>
            <a:pPr/>
            <a:r>
              <a:rPr b="1" lang="en-US" sz="3200">
                <a:solidFill>
                  <a:srgbClr val="000000"/>
                </a:solidFill>
                <a:latin typeface="Arial"/>
              </a:rPr>
              <a:t>“</a:t>
            </a:r>
            <a:r>
              <a:rPr b="1" lang="en-US" sz="3200">
                <a:solidFill>
                  <a:srgbClr val="000000"/>
                </a:solidFill>
                <a:latin typeface="Arial"/>
              </a:rPr>
              <a:t>Searching is by its very nature a probabilistic process in which there is no guarantee of either success or failure. However, a carefully planned search using the right tools and concepts is significantly more likely to succeed and, of equal importance when lives are at stake, succeed sooner.”</a:t>
            </a:r>
            <a:r>
              <a:rPr lang="en-US" sz="2800">
                <a:solidFill>
                  <a:srgbClr val="000000"/>
                </a:solidFill>
                <a:latin typeface="Arial"/>
              </a:rPr>
              <a:t> </a:t>
            </a:r>
            <a:endParaRPr/>
          </a:p>
          <a:p>
            <a:pPr/>
            <a:endParaRPr/>
          </a:p>
        </p:txBody>
      </p:sp>
      <p:sp>
        <p:nvSpPr>
          <p:cNvPr id="65" name="TextShape 3"/>
          <p:cNvSpPr txBox="1"/>
          <p:nvPr/>
        </p:nvSpPr>
        <p:spPr>
          <a:xfrm>
            <a:off x="274320" y="3200400"/>
            <a:ext cx="1422720" cy="262440"/>
          </a:xfrm>
          <a:prstGeom prst="rect">
            <a:avLst/>
          </a:prstGeom>
        </p:spPr>
        <p:txBody>
          <a:bodyPr lIns="90000" rIns="90000" tIns="45000" bIns="45000"/>
          <a:p>
            <a:r>
              <a:rPr lang="en-US" sz="1200">
                <a:latin typeface="Arial"/>
              </a:rPr>
              <a:t>Bernard Koopman</a:t>
            </a:r>
            <a:endParaRPr/>
          </a:p>
        </p:txBody>
      </p:sp>
    </p:spTree>
  </p:cSld>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1" name="TextShape 1"/>
          <p:cNvSpPr txBox="1"/>
          <p:nvPr/>
        </p:nvSpPr>
        <p:spPr>
          <a:xfrm>
            <a:off x="504000" y="288000"/>
            <a:ext cx="7020000" cy="1248120"/>
          </a:xfrm>
          <a:prstGeom prst="rect">
            <a:avLst/>
          </a:prstGeom>
        </p:spPr>
        <p:txBody>
          <a:bodyPr lIns="0" rIns="0" tIns="0" bIns="0" anchor="ctr"/>
          <a:p>
            <a:r>
              <a:rPr lang="en-US" sz="4760">
                <a:latin typeface="Arial"/>
              </a:rPr>
              <a:t>What Now?</a:t>
            </a:r>
            <a:endParaRPr/>
          </a:p>
        </p:txBody>
      </p:sp>
      <p:sp>
        <p:nvSpPr>
          <p:cNvPr id="382" name="TextShape 2"/>
          <p:cNvSpPr txBox="1"/>
          <p:nvPr/>
        </p:nvSpPr>
        <p:spPr>
          <a:xfrm>
            <a:off x="504000" y="1823760"/>
            <a:ext cx="9072000" cy="4384440"/>
          </a:xfrm>
          <a:prstGeom prst="rect">
            <a:avLst/>
          </a:prstGeom>
        </p:spPr>
        <p:txBody>
          <a:bodyPr lIns="0" rIns="0" tIns="0" bIns="0"/>
          <a:p>
            <a:pPr>
              <a:buSzPct val="45000"/>
              <a:buFont typeface="StarSymbol"/>
              <a:buChar char=""/>
            </a:pPr>
            <a:r>
              <a:rPr lang="en-US" sz="3470">
                <a:solidFill>
                  <a:srgbClr val="00ff00"/>
                </a:solidFill>
                <a:latin typeface="Arial"/>
              </a:rPr>
              <a:t>START</a:t>
            </a:r>
            <a:r>
              <a:rPr lang="en-US" sz="3470">
                <a:solidFill>
                  <a:srgbClr val="000000"/>
                </a:solidFill>
                <a:latin typeface="Arial"/>
              </a:rPr>
              <a:t> learning how to use GIS to integrate data into planning</a:t>
            </a:r>
            <a:endParaRPr/>
          </a:p>
          <a:p>
            <a:pPr>
              <a:buSzPct val="45000"/>
              <a:buFont typeface="StarSymbol"/>
              <a:buChar char=""/>
            </a:pPr>
            <a:r>
              <a:rPr lang="en-US" sz="3470">
                <a:solidFill>
                  <a:srgbClr val="00ff00"/>
                </a:solidFill>
                <a:latin typeface="Arial"/>
              </a:rPr>
              <a:t>START</a:t>
            </a:r>
            <a:r>
              <a:rPr lang="en-US" sz="3470">
                <a:solidFill>
                  <a:srgbClr val="000000"/>
                </a:solidFill>
                <a:latin typeface="Arial"/>
              </a:rPr>
              <a:t> developing group of tech specialists</a:t>
            </a:r>
            <a:endParaRPr/>
          </a:p>
          <a:p>
            <a:pPr>
              <a:buSzPct val="45000"/>
              <a:buFont typeface="StarSymbol"/>
              <a:buChar char=""/>
            </a:pPr>
            <a:r>
              <a:rPr lang="en-US" sz="5400">
                <a:solidFill>
                  <a:srgbClr val="00ff00"/>
                </a:solidFill>
                <a:latin typeface="Arial"/>
              </a:rPr>
              <a:t>Keep learning! </a:t>
            </a:r>
            <a:endParaRPr/>
          </a:p>
        </p:txBody>
      </p:sp>
    </p:spTree>
  </p:cSld>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3" name="TextShape 1"/>
          <p:cNvSpPr txBox="1"/>
          <p:nvPr/>
        </p:nvSpPr>
        <p:spPr>
          <a:xfrm>
            <a:off x="504000" y="288000"/>
            <a:ext cx="7020000" cy="1248120"/>
          </a:xfrm>
          <a:prstGeom prst="rect">
            <a:avLst/>
          </a:prstGeom>
        </p:spPr>
        <p:txBody>
          <a:bodyPr lIns="0" rIns="0" tIns="0" bIns="0" anchor="ctr"/>
          <a:p>
            <a:r>
              <a:rPr lang="en-US" sz="4760">
                <a:latin typeface="Arial"/>
              </a:rPr>
              <a:t>For further reading</a:t>
            </a:r>
            <a:endParaRPr/>
          </a:p>
        </p:txBody>
      </p:sp>
      <p:sp>
        <p:nvSpPr>
          <p:cNvPr id="384" name="TextShape 2"/>
          <p:cNvSpPr txBox="1"/>
          <p:nvPr/>
        </p:nvSpPr>
        <p:spPr>
          <a:xfrm>
            <a:off x="504000" y="1823760"/>
            <a:ext cx="9072000" cy="4384440"/>
          </a:xfrm>
          <a:prstGeom prst="rect">
            <a:avLst/>
          </a:prstGeom>
        </p:spPr>
        <p:txBody>
          <a:bodyPr lIns="0" rIns="0" tIns="0" bIns="0"/>
          <a:p>
            <a:pPr>
              <a:buSzPct val="45000"/>
              <a:buFont typeface="StarSymbol"/>
              <a:buChar char=""/>
            </a:pPr>
            <a:r>
              <a:rPr lang="en-US" sz="2800">
                <a:latin typeface="Arial"/>
              </a:rPr>
              <a:t>http://pages.swcp.com/~russo/searchtheoryrefs.html</a:t>
            </a:r>
            <a:endParaRPr/>
          </a:p>
        </p:txBody>
      </p:sp>
      <p:pic>
        <p:nvPicPr>
          <p:cNvPr id="385" name="" descr=""/>
          <p:cNvPicPr/>
          <p:nvPr/>
        </p:nvPicPr>
        <p:blipFill>
          <a:blip r:embed="rId1"/>
          <a:stretch>
            <a:fillRect/>
          </a:stretch>
        </p:blipFill>
        <p:spPr>
          <a:xfrm>
            <a:off x="6858000" y="4386240"/>
            <a:ext cx="3111840" cy="3111840"/>
          </a:xfrm>
          <a:prstGeom prst="rect">
            <a:avLst/>
          </a:prstGeom>
          <a:ln>
            <a:noFill/>
          </a:ln>
        </p:spPr>
      </p:pic>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6" name="CustomShape 1"/>
          <p:cNvSpPr/>
          <p:nvPr/>
        </p:nvSpPr>
        <p:spPr>
          <a:xfrm>
            <a:off x="1371600" y="3749040"/>
            <a:ext cx="4023360" cy="548640"/>
          </a:xfrm>
          <a:prstGeom prst="rect">
            <a:avLst/>
          </a:prstGeom>
          <a:solidFill>
            <a:srgbClr val="00ff00"/>
          </a:solidFill>
          <a:ln>
            <a:solidFill>
              <a:srgbClr val="808080"/>
            </a:solidFill>
          </a:ln>
        </p:spPr>
      </p:sp>
      <p:sp>
        <p:nvSpPr>
          <p:cNvPr id="67" name="TextShape 2"/>
          <p:cNvSpPr txBox="1"/>
          <p:nvPr/>
        </p:nvSpPr>
        <p:spPr>
          <a:xfrm>
            <a:off x="504000" y="233640"/>
            <a:ext cx="7020000" cy="1356840"/>
          </a:xfrm>
          <a:prstGeom prst="rect">
            <a:avLst/>
          </a:prstGeom>
        </p:spPr>
        <p:txBody>
          <a:bodyPr lIns="0" rIns="0" tIns="0" bIns="0" anchor="ctr"/>
          <a:p>
            <a:r>
              <a:rPr lang="en-US" sz="4760">
                <a:latin typeface="Arial"/>
              </a:rPr>
              <a:t>What is “Success” in Search?</a:t>
            </a:r>
            <a:endParaRPr/>
          </a:p>
        </p:txBody>
      </p:sp>
      <p:sp>
        <p:nvSpPr>
          <p:cNvPr id="68" name="TextShape 3"/>
          <p:cNvSpPr txBox="1"/>
          <p:nvPr/>
        </p:nvSpPr>
        <p:spPr>
          <a:xfrm>
            <a:off x="504000" y="1823760"/>
            <a:ext cx="9072000" cy="4384440"/>
          </a:xfrm>
          <a:prstGeom prst="rect">
            <a:avLst/>
          </a:prstGeom>
        </p:spPr>
        <p:txBody>
          <a:bodyPr lIns="0" rIns="0" tIns="0" bIns="0"/>
          <a:p>
            <a:pPr>
              <a:buSzPct val="45000"/>
              <a:buFont typeface="StarSymbol"/>
              <a:buChar char=""/>
            </a:pPr>
            <a:r>
              <a:rPr lang="en-US" sz="3470">
                <a:latin typeface="Arial"/>
              </a:rPr>
              <a:t>Finding the thing you're looking for!  </a:t>
            </a:r>
            <a:endParaRPr/>
          </a:p>
          <a:p>
            <a:pPr>
              <a:buSzPct val="45000"/>
              <a:buFont typeface="StarSymbol"/>
              <a:buChar char=""/>
            </a:pPr>
            <a:r>
              <a:rPr lang="en-US" sz="3470">
                <a:latin typeface="Arial"/>
              </a:rPr>
              <a:t>“</a:t>
            </a:r>
            <a:r>
              <a:rPr lang="en-US" sz="3470">
                <a:latin typeface="Arial"/>
              </a:rPr>
              <a:t>Probability of Success” (POS).</a:t>
            </a:r>
            <a:endParaRPr/>
          </a:p>
          <a:p>
            <a:pPr>
              <a:buSzPct val="45000"/>
              <a:buFont typeface="StarSymbol"/>
              <a:buChar char=""/>
            </a:pPr>
            <a:r>
              <a:rPr lang="en-US" sz="3470">
                <a:latin typeface="Arial"/>
              </a:rPr>
              <a:t>Fundamental relation:</a:t>
            </a:r>
            <a:r>
              <a:rPr lang="en-US" sz="3470">
                <a:latin typeface="Arial"/>
              </a:rPr>
              <a:t>
</a:t>
            </a:r>
            <a:r>
              <a:rPr lang="en-US" sz="3470">
                <a:latin typeface="Arial"/>
              </a:rPr>
              <a:t>    </a:t>
            </a:r>
            <a:endParaRPr/>
          </a:p>
          <a:p>
            <a:pPr>
              <a:buSzPct val="45000"/>
              <a:buFont typeface="StarSymbol"/>
              <a:buChar char=""/>
            </a:pPr>
            <a:r>
              <a:rPr lang="en-US" sz="3470">
                <a:latin typeface="Arial"/>
                <a:ea typeface="Standard Symbols L"/>
              </a:rPr>
              <a:t>Must look in the right place, must actually make a detection.</a:t>
            </a:r>
            <a:endParaRPr/>
          </a:p>
          <a:p>
            <a:pPr>
              <a:buSzPct val="45000"/>
              <a:buFont typeface="StarSymbol"/>
              <a:buChar char=""/>
            </a:pPr>
            <a:r>
              <a:rPr lang="en-US" sz="3470">
                <a:latin typeface="Arial"/>
                <a:ea typeface="Standard Symbols L"/>
              </a:rPr>
              <a:t>POC and POD:  Subject-specific!</a:t>
            </a:r>
            <a:endParaRPr/>
          </a:p>
        </p:txBody>
      </p:sp>
    </p:spTree>
  </p:cSld>
  <p:timing>
    <p:tnLst>
      <p:par>
        <p:cTn id="21" dur="indefinite" restart="never" nodeType="tmRoot">
          <p:childTnLst>
            <p:seq>
              <p:cTn id="22" nodeType="mainSeq">
                <p:childTnLst>
                  <p:par>
                    <p:cTn id="23" fill="freeze">
                      <p:stCondLst>
                        <p:cond delay="indefinite"/>
                      </p:stCondLst>
                      <p:childTnLst>
                        <p:par>
                          <p:cTn id="24" fill="freeze">
                            <p:stCondLst>
                              <p:cond delay="0"/>
                            </p:stCondLst>
                            <p:childTnLst>
                              <p:par>
                                <p:cTn id="25" nodeType="clickEffect" fill="hold" presetClass="entr" presetID="1">
                                  <p:stCondLst>
                                    <p:cond delay="0"/>
                                  </p:stCondLst>
                                  <p:childTnLst>
                                    <p:set>
                                      <p:cBhvr>
                                        <p:cTn id="26" dur="1" fill="hold">
                                          <p:stCondLst>
                                            <p:cond delay="0"/>
                                          </p:stCondLst>
                                        </p:cTn>
                                        <p:tgtEl>
                                          <p:spTgt spid="68">
                                            <p:txEl>
                                              <p:pRg st="0" end="40"/>
                                            </p:txEl>
                                          </p:spTgt>
                                        </p:tgtEl>
                                        <p:attrNameLst>
                                          <p:attrName>style.visibility</p:attrName>
                                        </p:attrNameLst>
                                      </p:cBhvr>
                                      <p:to>
                                        <p:strVal val="visible"/>
                                      </p:to>
                                    </p:set>
                                  </p:childTnLst>
                                </p:cTn>
                              </p:par>
                            </p:childTnLst>
                          </p:cTn>
                        </p:par>
                      </p:childTnLst>
                    </p:cTn>
                  </p:par>
                  <p:par>
                    <p:cTn id="27" fill="freeze">
                      <p:stCondLst>
                        <p:cond delay="indefinite"/>
                      </p:stCondLst>
                      <p:childTnLst>
                        <p:par>
                          <p:cTn id="28" fill="freeze">
                            <p:stCondLst>
                              <p:cond delay="0"/>
                            </p:stCondLst>
                            <p:childTnLst>
                              <p:par>
                                <p:cTn id="29" nodeType="clickEffect" fill="hold" presetClass="entr" presetID="1">
                                  <p:stCondLst>
                                    <p:cond delay="0"/>
                                  </p:stCondLst>
                                  <p:childTnLst>
                                    <p:set>
                                      <p:cBhvr>
                                        <p:cTn id="30" dur="1" fill="hold">
                                          <p:stCondLst>
                                            <p:cond delay="0"/>
                                          </p:stCondLst>
                                        </p:cTn>
                                        <p:tgtEl>
                                          <p:spTgt spid="68">
                                            <p:txEl>
                                              <p:pRg st="40" end="72"/>
                                            </p:txEl>
                                          </p:spTgt>
                                        </p:tgtEl>
                                        <p:attrNameLst>
                                          <p:attrName>style.visibility</p:attrName>
                                        </p:attrNameLst>
                                      </p:cBhvr>
                                      <p:to>
                                        <p:strVal val="visible"/>
                                      </p:to>
                                    </p:set>
                                  </p:childTnLst>
                                </p:cTn>
                              </p:par>
                            </p:childTnLst>
                          </p:cTn>
                        </p:par>
                      </p:childTnLst>
                    </p:cTn>
                  </p:par>
                  <p:par>
                    <p:cTn id="31" fill="freeze">
                      <p:stCondLst>
                        <p:cond delay="indefinite"/>
                      </p:stCondLst>
                      <p:childTnLst>
                        <p:par>
                          <p:cTn id="32" fill="freeze">
                            <p:stCondLst>
                              <p:cond delay="0"/>
                            </p:stCondLst>
                            <p:childTnLst>
                              <p:par>
                                <p:cTn id="33" nodeType="clickEffect" fill="hold" presetClass="entr" presetID="1">
                                  <p:stCondLst>
                                    <p:cond delay="0"/>
                                  </p:stCondLst>
                                  <p:childTnLst>
                                    <p:set>
                                      <p:cBhvr>
                                        <p:cTn id="34" dur="1" fill="hold">
                                          <p:stCondLst>
                                            <p:cond delay="0"/>
                                          </p:stCondLst>
                                        </p:cTn>
                                        <p:tgtEl>
                                          <p:spTgt spid="68">
                                            <p:txEl>
                                              <p:pRg st="72" end="99"/>
                                            </p:txEl>
                                          </p:spTgt>
                                        </p:tgtEl>
                                        <p:attrNameLst>
                                          <p:attrName>style.visibility</p:attrName>
                                        </p:attrNameLst>
                                      </p:cBhvr>
                                      <p:to>
                                        <p:strVal val="visible"/>
                                      </p:to>
                                    </p:set>
                                  </p:childTnLst>
                                </p:cTn>
                              </p:par>
                              <p:par>
                                <p:cTn id="35" nodeType="withEffect" fill="hold" presetClass="entr" presetID="1">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nodeType="withEffect" fill="hold" presetClass="entr" presetID="1">
                                  <p:stCondLst>
                                    <p:cond delay="0"/>
                                  </p:stCondLst>
                                  <p:childTnLst>
                                    <p:set>
                                      <p:cBhvr>
                                        <p:cTn id="38" dur="1" fill="hold">
                                          <p:stCondLst>
                                            <p:cond delay="0"/>
                                          </p:stCondLst>
                                        </p:cTn>
                                        <p:tgtEl>
                                          <p:spTgt spid="-1"/>
                                        </p:tgtEl>
                                        <p:attrNameLst>
                                          <p:attrName>style.visibility</p:attrName>
                                        </p:attrNameLst>
                                      </p:cBhvr>
                                      <p:to>
                                        <p:strVal val="visible"/>
                                      </p:to>
                                    </p:set>
                                  </p:childTnLst>
                                </p:cTn>
                              </p:par>
                            </p:childTnLst>
                          </p:cTn>
                        </p:par>
                      </p:childTnLst>
                    </p:cTn>
                  </p:par>
                  <p:par>
                    <p:cTn id="39" fill="freeze">
                      <p:stCondLst>
                        <p:cond delay="indefinite"/>
                      </p:stCondLst>
                      <p:childTnLst>
                        <p:par>
                          <p:cTn id="40" fill="freeze">
                            <p:stCondLst>
                              <p:cond delay="0"/>
                            </p:stCondLst>
                            <p:childTnLst>
                              <p:par>
                                <p:cTn id="41" nodeType="clickEffect" fill="hold" presetClass="entr" presetID="1">
                                  <p:stCondLst>
                                    <p:cond delay="0"/>
                                  </p:stCondLst>
                                  <p:childTnLst>
                                    <p:set>
                                      <p:cBhvr>
                                        <p:cTn id="42" dur="1" fill="hold">
                                          <p:stCondLst>
                                            <p:cond delay="0"/>
                                          </p:stCondLst>
                                        </p:cTn>
                                        <p:tgtEl>
                                          <p:spTgt spid="68">
                                            <p:txEl>
                                              <p:pRg st="99" end="161"/>
                                            </p:txEl>
                                          </p:spTgt>
                                        </p:tgtEl>
                                        <p:attrNameLst>
                                          <p:attrName>style.visibility</p:attrName>
                                        </p:attrNameLst>
                                      </p:cBhvr>
                                      <p:to>
                                        <p:strVal val="visible"/>
                                      </p:to>
                                    </p:set>
                                  </p:childTnLst>
                                </p:cTn>
                              </p:par>
                            </p:childTnLst>
                          </p:cTn>
                        </p:par>
                      </p:childTnLst>
                    </p:cTn>
                  </p:par>
                  <p:par>
                    <p:cTn id="43" fill="freeze">
                      <p:stCondLst>
                        <p:cond delay="indefinite"/>
                      </p:stCondLst>
                      <p:childTnLst>
                        <p:par>
                          <p:cTn id="44" fill="freeze">
                            <p:stCondLst>
                              <p:cond delay="0"/>
                            </p:stCondLst>
                            <p:childTnLst>
                              <p:par>
                                <p:cTn id="45" nodeType="clickEffect" fill="hold" presetClass="entr" presetID="1">
                                  <p:stCondLst>
                                    <p:cond delay="0"/>
                                  </p:stCondLst>
                                  <p:childTnLst>
                                    <p:set>
                                      <p:cBhvr>
                                        <p:cTn id="46" dur="1" fill="hold">
                                          <p:stCondLst>
                                            <p:cond delay="0"/>
                                          </p:stCondLst>
                                        </p:cTn>
                                        <p:tgtEl>
                                          <p:spTgt spid="68">
                                            <p:txEl>
                                              <p:pRg st="161" end="19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9" name="TextShape 1"/>
          <p:cNvSpPr txBox="1"/>
          <p:nvPr/>
        </p:nvSpPr>
        <p:spPr>
          <a:xfrm>
            <a:off x="504000" y="288000"/>
            <a:ext cx="7020000" cy="1248120"/>
          </a:xfrm>
          <a:prstGeom prst="rect">
            <a:avLst/>
          </a:prstGeom>
        </p:spPr>
        <p:txBody>
          <a:bodyPr lIns="0" rIns="0" tIns="0" bIns="0" anchor="ctr"/>
          <a:p>
            <a:r>
              <a:rPr lang="en-US" sz="4760">
                <a:latin typeface="Arial"/>
              </a:rPr>
              <a:t>A balancing act...</a:t>
            </a:r>
            <a:endParaRPr/>
          </a:p>
        </p:txBody>
      </p:sp>
      <p:pic>
        <p:nvPicPr>
          <p:cNvPr id="70" name="" descr=""/>
          <p:cNvPicPr/>
          <p:nvPr/>
        </p:nvPicPr>
        <p:blipFill>
          <a:blip r:embed="rId1"/>
          <a:stretch>
            <a:fillRect/>
          </a:stretch>
        </p:blipFill>
        <p:spPr>
          <a:xfrm>
            <a:off x="3112200" y="1823400"/>
            <a:ext cx="3855240" cy="4384440"/>
          </a:xfrm>
          <a:prstGeom prst="rect">
            <a:avLst/>
          </a:prstGeom>
          <a:ln>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1" name="" descr=""/>
          <p:cNvPicPr/>
          <p:nvPr/>
        </p:nvPicPr>
        <p:blipFill>
          <a:blip r:embed="rId1"/>
          <a:stretch>
            <a:fillRect/>
          </a:stretch>
        </p:blipFill>
        <p:spPr>
          <a:xfrm>
            <a:off x="3576240" y="1742400"/>
            <a:ext cx="5293800" cy="5298480"/>
          </a:xfrm>
          <a:prstGeom prst="rect">
            <a:avLst/>
          </a:prstGeom>
          <a:ln>
            <a:noFill/>
          </a:ln>
        </p:spPr>
      </p:pic>
      <p:pic>
        <p:nvPicPr>
          <p:cNvPr id="72" name="" descr=""/>
          <p:cNvPicPr/>
          <p:nvPr/>
        </p:nvPicPr>
        <p:blipFill>
          <a:blip r:embed="rId2"/>
          <a:stretch>
            <a:fillRect/>
          </a:stretch>
        </p:blipFill>
        <p:spPr>
          <a:xfrm>
            <a:off x="3779640" y="1920240"/>
            <a:ext cx="5090400" cy="5065560"/>
          </a:xfrm>
          <a:prstGeom prst="rect">
            <a:avLst/>
          </a:prstGeom>
          <a:ln>
            <a:noFill/>
          </a:ln>
        </p:spPr>
      </p:pic>
      <p:pic>
        <p:nvPicPr>
          <p:cNvPr id="73" name="" descr=""/>
          <p:cNvPicPr/>
          <p:nvPr/>
        </p:nvPicPr>
        <p:blipFill>
          <a:blip r:embed="rId3"/>
          <a:stretch>
            <a:fillRect/>
          </a:stretch>
        </p:blipFill>
        <p:spPr>
          <a:xfrm>
            <a:off x="3749400" y="1920240"/>
            <a:ext cx="5120640" cy="5095800"/>
          </a:xfrm>
          <a:prstGeom prst="rect">
            <a:avLst/>
          </a:prstGeom>
          <a:ln>
            <a:noFill/>
          </a:ln>
        </p:spPr>
      </p:pic>
      <p:pic>
        <p:nvPicPr>
          <p:cNvPr id="74" name="" descr=""/>
          <p:cNvPicPr/>
          <p:nvPr/>
        </p:nvPicPr>
        <p:blipFill>
          <a:blip r:embed="rId4"/>
          <a:stretch>
            <a:fillRect/>
          </a:stretch>
        </p:blipFill>
        <p:spPr>
          <a:xfrm>
            <a:off x="3575880" y="1742400"/>
            <a:ext cx="5293800" cy="5298480"/>
          </a:xfrm>
          <a:prstGeom prst="rect">
            <a:avLst/>
          </a:prstGeom>
          <a:ln>
            <a:noFill/>
          </a:ln>
        </p:spPr>
      </p:pic>
      <p:sp>
        <p:nvSpPr>
          <p:cNvPr id="75" name="TextShape 1"/>
          <p:cNvSpPr txBox="1"/>
          <p:nvPr/>
        </p:nvSpPr>
        <p:spPr>
          <a:xfrm>
            <a:off x="504000" y="233640"/>
            <a:ext cx="7020000" cy="1356840"/>
          </a:xfrm>
          <a:prstGeom prst="rect">
            <a:avLst/>
          </a:prstGeom>
        </p:spPr>
        <p:txBody>
          <a:bodyPr lIns="0" rIns="0" tIns="0" bIns="0" anchor="ctr"/>
          <a:p>
            <a:r>
              <a:rPr lang="en-US" sz="4760">
                <a:latin typeface="Arial"/>
              </a:rPr>
              <a:t>POC – Probability of Containment</a:t>
            </a:r>
            <a:endParaRPr/>
          </a:p>
        </p:txBody>
      </p:sp>
      <p:graphicFrame>
        <p:nvGraphicFramePr>
          <p:cNvPr id="76" name="Table 2"/>
          <p:cNvGraphicFramePr/>
          <p:nvPr/>
        </p:nvGraphicFramePr>
        <p:xfrm>
          <a:off x="968760" y="1580760"/>
          <a:ext cx="2098800" cy="5948280"/>
        </p:xfrm>
        <a:graphic>
          <a:graphicData uri="http://schemas.openxmlformats.org/drawingml/2006/table">
            <a:tbl>
              <a:tblPr/>
              <a:tblGrid>
                <a:gridCol w="922320"/>
                <a:gridCol w="1176840"/>
              </a:tblGrid>
              <a:tr h="326520">
                <a:tc>
                  <a:txBody>
                    <a:bodyPr lIns="90000" rIns="90000" tIns="46800" bIns="46800"/>
                    <a:p>
                      <a:r>
                        <a:rPr lang="en-US">
                          <a:latin typeface="Arial"/>
                        </a:rPr>
                        <a:t>Region</a:t>
                      </a:r>
                      <a:endParaRPr/>
                    </a:p>
                  </a:txBody>
                  <a:tcPr/>
                </a:tc>
                <a:tc>
                  <a:txBody>
                    <a:bodyPr lIns="90000" rIns="90000" tIns="46800" bIns="46800"/>
                    <a:p>
                      <a:r>
                        <a:rPr lang="en-US">
                          <a:latin typeface="Arial"/>
                        </a:rPr>
                        <a:t>POC</a:t>
                      </a:r>
                      <a:endParaRPr/>
                    </a:p>
                  </a:txBody>
                  <a:tcPr/>
                </a:tc>
              </a:tr>
              <a:tr h="349920">
                <a:tc>
                  <a:txBody>
                    <a:bodyPr lIns="90000" rIns="90000" tIns="46800" bIns="46800"/>
                    <a:p>
                      <a:r>
                        <a:rPr lang="en-US">
                          <a:latin typeface="Arial"/>
                        </a:rPr>
                        <a:t>0</a:t>
                      </a:r>
                      <a:endParaRPr/>
                    </a:p>
                  </a:txBody>
                  <a:tcPr/>
                </a:tc>
                <a:tc>
                  <a:txBody>
                    <a:bodyPr lIns="90000" rIns="90000" tIns="46800" bIns="46800"/>
                    <a:p>
                      <a:r>
                        <a:rPr lang="en-US">
                          <a:latin typeface="Arial"/>
                        </a:rPr>
                        <a:t>0.15</a:t>
                      </a:r>
                      <a:endParaRPr/>
                    </a:p>
                  </a:txBody>
                  <a:tcPr/>
                </a:tc>
              </a:tr>
              <a:tr h="349920">
                <a:tc>
                  <a:txBody>
                    <a:bodyPr lIns="90000" rIns="90000" tIns="46800" bIns="46800"/>
                    <a:p>
                      <a:r>
                        <a:rPr lang="en-US">
                          <a:latin typeface="Arial"/>
                        </a:rPr>
                        <a:t>1</a:t>
                      </a:r>
                      <a:endParaRPr/>
                    </a:p>
                  </a:txBody>
                  <a:tcPr/>
                </a:tc>
                <a:tc>
                  <a:txBody>
                    <a:bodyPr lIns="90000" rIns="90000" tIns="46800" bIns="46800"/>
                    <a:p>
                      <a:r>
                        <a:rPr lang="en-US">
                          <a:latin typeface="Arial"/>
                        </a:rPr>
                        <a:t>0.15</a:t>
                      </a:r>
                      <a:endParaRPr/>
                    </a:p>
                  </a:txBody>
                  <a:tcPr/>
                </a:tc>
              </a:tr>
              <a:tr h="349920">
                <a:tc>
                  <a:txBody>
                    <a:bodyPr lIns="90000" rIns="90000" tIns="46800" bIns="46800"/>
                    <a:p>
                      <a:r>
                        <a:rPr lang="en-US">
                          <a:latin typeface="Arial"/>
                        </a:rPr>
                        <a:t>2</a:t>
                      </a:r>
                      <a:endParaRPr/>
                    </a:p>
                  </a:txBody>
                  <a:tcPr/>
                </a:tc>
                <a:tc>
                  <a:txBody>
                    <a:bodyPr lIns="90000" rIns="90000" tIns="46800" bIns="46800"/>
                    <a:p>
                      <a:r>
                        <a:rPr lang="en-US">
                          <a:latin typeface="Arial"/>
                        </a:rPr>
                        <a:t>0.10</a:t>
                      </a:r>
                      <a:endParaRPr/>
                    </a:p>
                  </a:txBody>
                  <a:tcPr/>
                </a:tc>
              </a:tr>
              <a:tr h="349920">
                <a:tc>
                  <a:txBody>
                    <a:bodyPr lIns="90000" rIns="90000" tIns="46800" bIns="46800"/>
                    <a:p>
                      <a:r>
                        <a:rPr lang="en-US">
                          <a:latin typeface="Arial"/>
                        </a:rPr>
                        <a:t>3</a:t>
                      </a:r>
                      <a:endParaRPr/>
                    </a:p>
                  </a:txBody>
                  <a:tcPr/>
                </a:tc>
                <a:tc>
                  <a:txBody>
                    <a:bodyPr lIns="90000" rIns="90000" tIns="46800" bIns="46800"/>
                    <a:p>
                      <a:r>
                        <a:rPr lang="en-US">
                          <a:latin typeface="Arial"/>
                        </a:rPr>
                        <a:t>0.10</a:t>
                      </a:r>
                      <a:endParaRPr/>
                    </a:p>
                  </a:txBody>
                  <a:tcPr/>
                </a:tc>
              </a:tr>
              <a:tr h="349920">
                <a:tc>
                  <a:txBody>
                    <a:bodyPr lIns="90000" rIns="90000" tIns="46800" bIns="46800"/>
                    <a:p>
                      <a:r>
                        <a:rPr lang="en-US">
                          <a:latin typeface="Arial"/>
                        </a:rPr>
                        <a:t>4</a:t>
                      </a:r>
                      <a:endParaRPr/>
                    </a:p>
                  </a:txBody>
                  <a:tcPr/>
                </a:tc>
                <a:tc>
                  <a:txBody>
                    <a:bodyPr lIns="90000" rIns="90000" tIns="46800" bIns="46800"/>
                    <a:p>
                      <a:r>
                        <a:rPr lang="en-US">
                          <a:latin typeface="Arial"/>
                        </a:rPr>
                        <a:t>0.01</a:t>
                      </a:r>
                      <a:endParaRPr/>
                    </a:p>
                  </a:txBody>
                  <a:tcPr/>
                </a:tc>
              </a:tr>
              <a:tr h="349920">
                <a:tc>
                  <a:txBody>
                    <a:bodyPr lIns="90000" rIns="90000" tIns="46800" bIns="46800"/>
                    <a:p>
                      <a:r>
                        <a:rPr lang="en-US">
                          <a:latin typeface="Arial"/>
                        </a:rPr>
                        <a:t>5</a:t>
                      </a:r>
                      <a:endParaRPr/>
                    </a:p>
                  </a:txBody>
                  <a:tcPr/>
                </a:tc>
                <a:tc>
                  <a:txBody>
                    <a:bodyPr lIns="90000" rIns="90000" tIns="46800" bIns="46800"/>
                    <a:p>
                      <a:r>
                        <a:rPr lang="en-US">
                          <a:latin typeface="Arial"/>
                        </a:rPr>
                        <a:t>0.01</a:t>
                      </a:r>
                      <a:endParaRPr/>
                    </a:p>
                  </a:txBody>
                  <a:tcPr/>
                </a:tc>
              </a:tr>
              <a:tr h="349920">
                <a:tc>
                  <a:txBody>
                    <a:bodyPr lIns="90000" rIns="90000" tIns="46800" bIns="46800"/>
                    <a:p>
                      <a:r>
                        <a:rPr lang="en-US">
                          <a:latin typeface="Arial"/>
                        </a:rPr>
                        <a:t>6</a:t>
                      </a:r>
                      <a:endParaRPr/>
                    </a:p>
                  </a:txBody>
                  <a:tcPr/>
                </a:tc>
                <a:tc>
                  <a:txBody>
                    <a:bodyPr lIns="90000" rIns="90000" tIns="46800" bIns="46800"/>
                    <a:p>
                      <a:r>
                        <a:rPr lang="en-US">
                          <a:latin typeface="Arial"/>
                        </a:rPr>
                        <a:t>0.01</a:t>
                      </a:r>
                      <a:endParaRPr/>
                    </a:p>
                  </a:txBody>
                  <a:tcPr/>
                </a:tc>
              </a:tr>
              <a:tr h="349920">
                <a:tc>
                  <a:txBody>
                    <a:bodyPr lIns="90000" rIns="90000" tIns="46800" bIns="46800"/>
                    <a:p>
                      <a:r>
                        <a:rPr lang="en-US">
                          <a:latin typeface="Arial"/>
                        </a:rPr>
                        <a:t>7</a:t>
                      </a:r>
                      <a:endParaRPr/>
                    </a:p>
                  </a:txBody>
                  <a:tcPr/>
                </a:tc>
                <a:tc>
                  <a:txBody>
                    <a:bodyPr lIns="90000" rIns="90000" tIns="46800" bIns="46800"/>
                    <a:p>
                      <a:r>
                        <a:rPr lang="en-US">
                          <a:latin typeface="Arial"/>
                        </a:rPr>
                        <a:t>0.10</a:t>
                      </a:r>
                      <a:endParaRPr/>
                    </a:p>
                  </a:txBody>
                  <a:tcPr/>
                </a:tc>
              </a:tr>
              <a:tr h="349920">
                <a:tc>
                  <a:txBody>
                    <a:bodyPr lIns="90000" rIns="90000" tIns="46800" bIns="46800"/>
                    <a:p>
                      <a:r>
                        <a:rPr lang="en-US">
                          <a:latin typeface="Arial"/>
                        </a:rPr>
                        <a:t>8</a:t>
                      </a:r>
                      <a:endParaRPr/>
                    </a:p>
                  </a:txBody>
                  <a:tcPr/>
                </a:tc>
                <a:tc>
                  <a:txBody>
                    <a:bodyPr lIns="90000" rIns="90000" tIns="46800" bIns="46800"/>
                    <a:p>
                      <a:r>
                        <a:rPr lang="en-US">
                          <a:latin typeface="Arial"/>
                        </a:rPr>
                        <a:t>0.10</a:t>
                      </a:r>
                      <a:endParaRPr/>
                    </a:p>
                  </a:txBody>
                  <a:tcPr/>
                </a:tc>
              </a:tr>
              <a:tr h="349920">
                <a:tc>
                  <a:txBody>
                    <a:bodyPr lIns="90000" rIns="90000" tIns="46800" bIns="46800"/>
                    <a:p>
                      <a:r>
                        <a:rPr lang="en-US">
                          <a:latin typeface="Arial"/>
                        </a:rPr>
                        <a:t>9</a:t>
                      </a:r>
                      <a:endParaRPr/>
                    </a:p>
                  </a:txBody>
                  <a:tcPr/>
                </a:tc>
                <a:tc>
                  <a:txBody>
                    <a:bodyPr lIns="90000" rIns="90000" tIns="46800" bIns="46800"/>
                    <a:p>
                      <a:r>
                        <a:rPr lang="en-US">
                          <a:latin typeface="Arial"/>
                        </a:rPr>
                        <a:t>0.05</a:t>
                      </a:r>
                      <a:endParaRPr/>
                    </a:p>
                  </a:txBody>
                  <a:tcPr/>
                </a:tc>
              </a:tr>
              <a:tr h="349920">
                <a:tc>
                  <a:txBody>
                    <a:bodyPr lIns="90000" rIns="90000" tIns="46800" bIns="46800"/>
                    <a:p>
                      <a:r>
                        <a:rPr lang="en-US">
                          <a:latin typeface="Arial"/>
                        </a:rPr>
                        <a:t>10</a:t>
                      </a:r>
                      <a:endParaRPr/>
                    </a:p>
                  </a:txBody>
                  <a:tcPr/>
                </a:tc>
                <a:tc>
                  <a:txBody>
                    <a:bodyPr lIns="90000" rIns="90000" tIns="46800" bIns="46800"/>
                    <a:p>
                      <a:r>
                        <a:rPr lang="en-US">
                          <a:latin typeface="Arial"/>
                        </a:rPr>
                        <a:t>0.05</a:t>
                      </a:r>
                      <a:endParaRPr/>
                    </a:p>
                  </a:txBody>
                  <a:tcPr/>
                </a:tc>
              </a:tr>
              <a:tr h="349920">
                <a:tc>
                  <a:txBody>
                    <a:bodyPr lIns="90000" rIns="90000" tIns="46800" bIns="46800"/>
                    <a:p>
                      <a:r>
                        <a:rPr lang="en-US">
                          <a:latin typeface="Arial"/>
                        </a:rPr>
                        <a:t>11</a:t>
                      </a:r>
                      <a:endParaRPr/>
                    </a:p>
                  </a:txBody>
                  <a:tcPr/>
                </a:tc>
                <a:tc>
                  <a:txBody>
                    <a:bodyPr lIns="90000" rIns="90000" tIns="46800" bIns="46800"/>
                    <a:p>
                      <a:r>
                        <a:rPr lang="en-US">
                          <a:latin typeface="Arial"/>
                        </a:rPr>
                        <a:t>0.01</a:t>
                      </a:r>
                      <a:endParaRPr/>
                    </a:p>
                  </a:txBody>
                  <a:tcPr/>
                </a:tc>
              </a:tr>
              <a:tr h="349920">
                <a:tc>
                  <a:txBody>
                    <a:bodyPr lIns="90000" rIns="90000" tIns="46800" bIns="46800"/>
                    <a:p>
                      <a:r>
                        <a:rPr lang="en-US">
                          <a:latin typeface="Arial"/>
                        </a:rPr>
                        <a:t>12</a:t>
                      </a:r>
                      <a:endParaRPr/>
                    </a:p>
                  </a:txBody>
                  <a:tcPr/>
                </a:tc>
                <a:tc>
                  <a:txBody>
                    <a:bodyPr lIns="90000" rIns="90000" tIns="46800" bIns="46800"/>
                    <a:p>
                      <a:r>
                        <a:rPr lang="en-US">
                          <a:latin typeface="Arial"/>
                        </a:rPr>
                        <a:t>0.01</a:t>
                      </a:r>
                      <a:endParaRPr/>
                    </a:p>
                  </a:txBody>
                  <a:tcPr/>
                </a:tc>
              </a:tr>
              <a:tr h="349920">
                <a:tc>
                  <a:txBody>
                    <a:bodyPr lIns="90000" rIns="90000" tIns="46800" bIns="46800"/>
                    <a:p>
                      <a:r>
                        <a:rPr lang="en-US">
                          <a:latin typeface="Arial"/>
                        </a:rPr>
                        <a:t>13</a:t>
                      </a:r>
                      <a:endParaRPr/>
                    </a:p>
                  </a:txBody>
                  <a:tcPr/>
                </a:tc>
                <a:tc>
                  <a:txBody>
                    <a:bodyPr lIns="90000" rIns="90000" tIns="46800" bIns="46800"/>
                    <a:p>
                      <a:r>
                        <a:rPr lang="en-US">
                          <a:latin typeface="Arial"/>
                        </a:rPr>
                        <a:t>0.05</a:t>
                      </a:r>
                      <a:endParaRPr/>
                    </a:p>
                  </a:txBody>
                  <a:tcPr/>
                </a:tc>
              </a:tr>
              <a:tr h="349920">
                <a:tc>
                  <a:txBody>
                    <a:bodyPr lIns="90000" rIns="90000" tIns="46800" bIns="46800"/>
                    <a:p>
                      <a:r>
                        <a:rPr lang="en-US">
                          <a:latin typeface="Arial"/>
                        </a:rPr>
                        <a:t>14</a:t>
                      </a:r>
                      <a:endParaRPr/>
                    </a:p>
                  </a:txBody>
                  <a:tcPr/>
                </a:tc>
                <a:tc>
                  <a:txBody>
                    <a:bodyPr lIns="90000" rIns="90000" tIns="46800" bIns="46800"/>
                    <a:p>
                      <a:r>
                        <a:rPr lang="en-US">
                          <a:latin typeface="Arial"/>
                        </a:rPr>
                        <a:t>0.05</a:t>
                      </a:r>
                      <a:endParaRPr/>
                    </a:p>
                  </a:txBody>
                  <a:tcPr/>
                </a:tc>
              </a:tr>
              <a:tr h="349920">
                <a:tc>
                  <a:txBody>
                    <a:bodyPr lIns="90000" rIns="90000" tIns="46800" bIns="46800"/>
                    <a:p>
                      <a:r>
                        <a:rPr lang="en-US">
                          <a:latin typeface="Arial"/>
                        </a:rPr>
                        <a:t>15</a:t>
                      </a:r>
                      <a:endParaRPr/>
                    </a:p>
                  </a:txBody>
                  <a:tcPr/>
                </a:tc>
                <a:tc>
                  <a:txBody>
                    <a:bodyPr lIns="90000" rIns="90000" tIns="46800" bIns="46800"/>
                    <a:p>
                      <a:r>
                        <a:rPr lang="en-US">
                          <a:latin typeface="Arial"/>
                        </a:rPr>
                        <a:t>0.05</a:t>
                      </a:r>
                      <a:endParaRPr/>
                    </a:p>
                  </a:txBody>
                  <a:tcPr/>
                </a:tc>
              </a:tr>
            </a:tbl>
          </a:graphicData>
        </a:graphic>
      </p:graphicFrame>
      <p:pic>
        <p:nvPicPr>
          <p:cNvPr id="77" name="" descr=""/>
          <p:cNvPicPr/>
          <p:nvPr/>
        </p:nvPicPr>
        <p:blipFill>
          <a:blip r:embed="rId5"/>
          <a:stretch>
            <a:fillRect/>
          </a:stretch>
        </p:blipFill>
        <p:spPr>
          <a:xfrm>
            <a:off x="6273720" y="4719240"/>
            <a:ext cx="309960" cy="309960"/>
          </a:xfrm>
          <a:prstGeom prst="rect">
            <a:avLst/>
          </a:prstGeom>
          <a:ln>
            <a:noFill/>
          </a:ln>
        </p:spPr>
      </p:pic>
      <p:sp>
        <p:nvSpPr>
          <p:cNvPr id="78" name="CustomShape 3"/>
          <p:cNvSpPr/>
          <p:nvPr/>
        </p:nvSpPr>
        <p:spPr>
          <a:xfrm>
            <a:off x="5400360" y="3777480"/>
            <a:ext cx="2069280" cy="2069280"/>
          </a:xfrm>
          <a:prstGeom prst="ellipse">
            <a:avLst/>
          </a:prstGeom>
          <a:noFill/>
          <a:ln w="18360">
            <a:solidFill>
              <a:srgbClr val="ff0000"/>
            </a:solidFill>
            <a:round/>
          </a:ln>
        </p:spPr>
      </p:sp>
      <p:sp>
        <p:nvSpPr>
          <p:cNvPr id="79" name="CustomShape 4"/>
          <p:cNvSpPr/>
          <p:nvPr/>
        </p:nvSpPr>
        <p:spPr>
          <a:xfrm>
            <a:off x="4480560" y="2743200"/>
            <a:ext cx="4023360" cy="4023360"/>
          </a:xfrm>
          <a:prstGeom prst="ellipse">
            <a:avLst/>
          </a:prstGeom>
          <a:noFill/>
          <a:ln w="18360">
            <a:solidFill>
              <a:srgbClr val="ff0000"/>
            </a:solidFill>
            <a:round/>
          </a:ln>
        </p:spPr>
      </p:sp>
      <p:pic>
        <p:nvPicPr>
          <p:cNvPr id="80" name="" descr=""/>
          <p:cNvPicPr/>
          <p:nvPr/>
        </p:nvPicPr>
        <p:blipFill>
          <a:blip r:embed="rId6"/>
          <a:stretch>
            <a:fillRect/>
          </a:stretch>
        </p:blipFill>
        <p:spPr>
          <a:xfrm>
            <a:off x="3765240" y="1920240"/>
            <a:ext cx="5104800" cy="5074560"/>
          </a:xfrm>
          <a:prstGeom prst="rect">
            <a:avLst/>
          </a:prstGeom>
          <a:ln>
            <a:noFill/>
          </a:ln>
        </p:spPr>
      </p:pic>
    </p:spTree>
  </p:cSld>
  <p:timing>
    <p:tnLst>
      <p:par>
        <p:cTn id="47" dur="indefinite" restart="never" nodeType="tmRoot">
          <p:childTnLst>
            <p:seq>
              <p:cTn id="48" nodeType="mainSeq">
                <p:childTnLst>
                  <p:par>
                    <p:cTn id="49" fill="freeze">
                      <p:stCondLst>
                        <p:cond delay="indefinite"/>
                      </p:stCondLst>
                      <p:childTnLst>
                        <p:par>
                          <p:cTn id="50" fill="freeze">
                            <p:stCondLst>
                              <p:cond delay="0"/>
                            </p:stCondLst>
                            <p:childTnLst>
                              <p:par>
                                <p:cTn id="51" nodeType="clickEffect" fill="hold" presetClass="entr" presetID="1">
                                  <p:stCondLst>
                                    <p:cond delay="0"/>
                                  </p:stCondLst>
                                  <p:childTnLst>
                                    <p:set>
                                      <p:cBhvr>
                                        <p:cTn id="52" dur="1" fill="hold">
                                          <p:stCondLst>
                                            <p:cond delay="0"/>
                                          </p:stCondLst>
                                        </p:cTn>
                                        <p:tgtEl>
                                          <p:spTgt spid="77"/>
                                        </p:tgtEl>
                                        <p:attrNameLst>
                                          <p:attrName>style.visibility</p:attrName>
                                        </p:attrNameLst>
                                      </p:cBhvr>
                                      <p:to>
                                        <p:strVal val="visible"/>
                                      </p:to>
                                    </p:set>
                                  </p:childTnLst>
                                </p:cTn>
                              </p:par>
                            </p:childTnLst>
                          </p:cTn>
                        </p:par>
                      </p:childTnLst>
                    </p:cTn>
                  </p:par>
                  <p:par>
                    <p:cTn id="53" fill="freeze">
                      <p:stCondLst>
                        <p:cond delay="indefinite"/>
                      </p:stCondLst>
                      <p:childTnLst>
                        <p:par>
                          <p:cTn id="54" fill="freeze">
                            <p:stCondLst>
                              <p:cond delay="0"/>
                            </p:stCondLst>
                            <p:childTnLst>
                              <p:par>
                                <p:cTn id="55" nodeType="clickEffect" fill="hold" presetClass="entr" presetID="1">
                                  <p:stCondLst>
                                    <p:cond delay="0"/>
                                  </p:stCondLst>
                                  <p:childTnLst>
                                    <p:set>
                                      <p:cBhvr>
                                        <p:cTn id="56" dur="1" fill="hold">
                                          <p:stCondLst>
                                            <p:cond delay="0"/>
                                          </p:stCondLst>
                                        </p:cTn>
                                        <p:tgtEl>
                                          <p:spTgt spid="-1"/>
                                        </p:tgtEl>
                                        <p:attrNameLst>
                                          <p:attrName>style.visibility</p:attrName>
                                        </p:attrNameLst>
                                      </p:cBhvr>
                                      <p:to>
                                        <p:strVal val="visible"/>
                                      </p:to>
                                    </p:set>
                                  </p:childTnLst>
                                </p:cTn>
                              </p:par>
                            </p:childTnLst>
                          </p:cTn>
                        </p:par>
                      </p:childTnLst>
                    </p:cTn>
                  </p:par>
                  <p:par>
                    <p:cTn id="57" fill="freeze">
                      <p:stCondLst>
                        <p:cond delay="indefinite"/>
                      </p:stCondLst>
                      <p:childTnLst>
                        <p:par>
                          <p:cTn id="58" fill="freeze">
                            <p:stCondLst>
                              <p:cond delay="0"/>
                            </p:stCondLst>
                            <p:childTnLst>
                              <p:par>
                                <p:cTn id="59" nodeType="clickEffect" fill="hold" presetClass="entr" presetID="1">
                                  <p:stCondLst>
                                    <p:cond delay="0"/>
                                  </p:stCondLst>
                                  <p:childTnLst>
                                    <p:set>
                                      <p:cBhvr>
                                        <p:cTn id="60" dur="1" fill="hold">
                                          <p:stCondLst>
                                            <p:cond delay="0"/>
                                          </p:stCondLst>
                                        </p:cTn>
                                        <p:tgtEl>
                                          <p:spTgt spid="74"/>
                                        </p:tgtEl>
                                        <p:attrNameLst>
                                          <p:attrName>style.visibility</p:attrName>
                                        </p:attrNameLst>
                                      </p:cBhvr>
                                      <p:to>
                                        <p:strVal val="visible"/>
                                      </p:to>
                                    </p:set>
                                  </p:childTnLst>
                                </p:cTn>
                              </p:par>
                              <p:par>
                                <p:cTn id="61" nodeType="withEffect" fill="hold" presetClass="exit" presetID="1">
                                  <p:stCondLst>
                                    <p:cond delay="0"/>
                                  </p:stCondLst>
                                  <p:childTnLst>
                                    <p:set>
                                      <p:cBhvr>
                                        <p:cTn id="62" dur="1" fill="hold">
                                          <p:stCondLst>
                                            <p:cond delay="0"/>
                                          </p:stCondLst>
                                        </p:cTn>
                                        <p:tgtEl>
                                          <p:spTgt spid="-1"/>
                                        </p:tgtEl>
                                        <p:attrNameLst>
                                          <p:attrName>style.visibility</p:attrName>
                                        </p:attrNameLst>
                                      </p:cBhvr>
                                      <p:to>
                                        <p:strVal val="hidden"/>
                                      </p:to>
                                    </p:set>
                                  </p:childTnLst>
                                </p:cTn>
                              </p:par>
                            </p:childTnLst>
                          </p:cTn>
                        </p:par>
                      </p:childTnLst>
                    </p:cTn>
                  </p:par>
                  <p:par>
                    <p:cTn id="63" fill="freeze">
                      <p:stCondLst>
                        <p:cond delay="indefinite"/>
                      </p:stCondLst>
                      <p:childTnLst>
                        <p:par>
                          <p:cTn id="64" fill="freeze">
                            <p:stCondLst>
                              <p:cond delay="0"/>
                            </p:stCondLst>
                            <p:childTnLst>
                              <p:par>
                                <p:cTn id="65" nodeType="clickEffect" fill="hold" presetClass="exit" presetID="1">
                                  <p:stCondLst>
                                    <p:cond delay="0"/>
                                  </p:stCondLst>
                                  <p:childTnLst>
                                    <p:set>
                                      <p:cBhvr>
                                        <p:cTn id="66" dur="1" fill="hold">
                                          <p:stCondLst>
                                            <p:cond delay="0"/>
                                          </p:stCondLst>
                                        </p:cTn>
                                        <p:tgtEl>
                                          <p:spTgt spid="-1"/>
                                        </p:tgtEl>
                                        <p:attrNameLst>
                                          <p:attrName>style.visibility</p:attrName>
                                        </p:attrNameLst>
                                      </p:cBhvr>
                                      <p:to>
                                        <p:strVal val="hidden"/>
                                      </p:to>
                                    </p:set>
                                  </p:childTnLst>
                                </p:cTn>
                              </p:par>
                              <p:par>
                                <p:cTn id="67" nodeType="withEffect" fill="hold" presetClass="entr" presetID="1">
                                  <p:stCondLst>
                                    <p:cond delay="0"/>
                                  </p:stCondLst>
                                  <p:childTnLst>
                                    <p:set>
                                      <p:cBhvr>
                                        <p:cTn id="68" dur="1" fill="hold">
                                          <p:stCondLst>
                                            <p:cond delay="0"/>
                                          </p:stCondLst>
                                        </p:cTn>
                                        <p:tgtEl>
                                          <p:spTgt spid="76"/>
                                        </p:tgtEl>
                                        <p:attrNameLst>
                                          <p:attrName>style.visibility</p:attrName>
                                        </p:attrNameLst>
                                      </p:cBhvr>
                                      <p:to>
                                        <p:strVal val="visible"/>
                                      </p:to>
                                    </p:set>
                                  </p:childTnLst>
                                </p:cTn>
                              </p:par>
                            </p:childTnLst>
                          </p:cTn>
                        </p:par>
                      </p:childTnLst>
                    </p:cTn>
                  </p:par>
                  <p:par>
                    <p:cTn id="69" fill="freeze">
                      <p:stCondLst>
                        <p:cond delay="indefinite"/>
                      </p:stCondLst>
                      <p:childTnLst>
                        <p:par>
                          <p:cTn id="70" fill="freeze">
                            <p:stCondLst>
                              <p:cond delay="0"/>
                            </p:stCondLst>
                            <p:childTnLst>
                              <p:par>
                                <p:cTn id="71" nodeType="clickEffect" fill="hold" presetClass="entr" presetID="1">
                                  <p:stCondLst>
                                    <p:cond delay="0"/>
                                  </p:stCondLst>
                                  <p:childTnLst>
                                    <p:set>
                                      <p:cBhvr>
                                        <p:cTn id="72"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